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25"/>
  </p:notesMasterIdLst>
  <p:handoutMasterIdLst>
    <p:handoutMasterId r:id="rId26"/>
  </p:handoutMasterIdLst>
  <p:sldIdLst>
    <p:sldId id="438" r:id="rId5"/>
    <p:sldId id="547" r:id="rId6"/>
    <p:sldId id="554" r:id="rId7"/>
    <p:sldId id="556" r:id="rId8"/>
    <p:sldId id="460" r:id="rId9"/>
    <p:sldId id="548" r:id="rId10"/>
    <p:sldId id="552" r:id="rId11"/>
    <p:sldId id="546" r:id="rId12"/>
    <p:sldId id="551" r:id="rId13"/>
    <p:sldId id="475" r:id="rId14"/>
    <p:sldId id="549" r:id="rId15"/>
    <p:sldId id="563" r:id="rId16"/>
    <p:sldId id="564" r:id="rId17"/>
    <p:sldId id="565" r:id="rId18"/>
    <p:sldId id="566" r:id="rId19"/>
    <p:sldId id="567" r:id="rId20"/>
    <p:sldId id="550" r:id="rId21"/>
    <p:sldId id="499" r:id="rId22"/>
    <p:sldId id="569" r:id="rId23"/>
    <p:sldId id="568" r:id="rId24"/>
  </p:sldIdLst>
  <p:sldSz cx="9144000" cy="6858000" type="screen4x3"/>
  <p:notesSz cx="7023100" cy="93091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BOTERO" initials="P" lastIdx="1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CE6"/>
    <a:srgbClr val="005288"/>
    <a:srgbClr val="FFDC6D"/>
    <a:srgbClr val="1B5B95"/>
    <a:srgbClr val="1A4996"/>
    <a:srgbClr val="1A6796"/>
    <a:srgbClr val="0047B0"/>
    <a:srgbClr val="0066FF"/>
    <a:srgbClr val="CC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67" autoAdjust="0"/>
    <p:restoredTop sz="94676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205"/>
        <p:guide orient="horz" pos="3748"/>
        <p:guide orient="horz" pos="935"/>
        <p:guide orient="horz" pos="3566"/>
        <p:guide orient="horz" pos="527"/>
        <p:guide orient="horz" pos="2886"/>
        <p:guide orient="horz" pos="2795"/>
        <p:guide orient="horz" pos="2387"/>
        <p:guide pos="158"/>
        <p:guide pos="5465"/>
        <p:guide pos="2154"/>
        <p:guide pos="22"/>
        <p:guide pos="3606"/>
        <p:guide pos="295"/>
        <p:guide pos="2880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784" y="-96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ersonal\MVALDEZ\graficos%20-%20inversionist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Hoja1!$B$7</c:f>
              <c:strCache>
                <c:ptCount val="1"/>
                <c:pt idx="0">
                  <c:v>Fitch (A+)</c:v>
                </c:pt>
              </c:strCache>
            </c:strRef>
          </c:tx>
          <c:spPr>
            <a:ln>
              <a:solidFill>
                <a:srgbClr val="1D9333"/>
              </a:solidFill>
            </a:ln>
          </c:spPr>
          <c:marker>
            <c:symbol val="diamond"/>
            <c:size val="7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threePt" dir="t"/>
              </a:scene3d>
              <a:sp3d>
                <a:bevelT w="6350"/>
              </a:sp3d>
            </c:spPr>
          </c:marker>
          <c:cat>
            <c:numRef>
              <c:f>Hoja1!$C$6:$W$6</c:f>
              <c:numCache>
                <c:formatCode>General</c:formatCode>
                <c:ptCount val="21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</c:numCache>
            </c:numRef>
          </c:cat>
          <c:val>
            <c:numRef>
              <c:f>Hoja1!$C$7:$W$7</c:f>
              <c:numCache>
                <c:formatCode>General</c:formatCode>
                <c:ptCount val="21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Hoja1!$B$8</c:f>
              <c:strCache>
                <c:ptCount val="1"/>
                <c:pt idx="0">
                  <c:v>JCR (AA-)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circle"/>
            <c:size val="7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rgbClr val="1F497D">
                    <a:lumMod val="60000"/>
                    <a:lumOff val="40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 w="6350"/>
              </a:sp3d>
            </c:spPr>
          </c:marker>
          <c:cat>
            <c:numRef>
              <c:f>Hoja1!$C$6:$W$6</c:f>
              <c:numCache>
                <c:formatCode>General</c:formatCode>
                <c:ptCount val="21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</c:numCache>
            </c:numRef>
          </c:cat>
          <c:val>
            <c:numRef>
              <c:f>Hoja1!$C$8:$W$8</c:f>
              <c:numCache>
                <c:formatCode>General</c:formatCode>
                <c:ptCount val="21"/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7</c:v>
                </c:pt>
                <c:pt idx="17">
                  <c:v>7</c:v>
                </c:pt>
                <c:pt idx="18">
                  <c:v>7</c:v>
                </c:pt>
                <c:pt idx="19">
                  <c:v>7</c:v>
                </c:pt>
                <c:pt idx="20">
                  <c:v>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Hoja1!$B$9</c:f>
              <c:strCache>
                <c:ptCount val="1"/>
                <c:pt idx="0">
                  <c:v>S&amp;P (AA-)</c:v>
                </c:pt>
              </c:strCache>
            </c:strRef>
          </c:tx>
          <c:spPr>
            <a:ln>
              <a:solidFill>
                <a:srgbClr val="282BA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7"/>
            <c:spPr>
              <a:solidFill>
                <a:srgbClr val="282BA2"/>
              </a:solidFill>
              <a:ln>
                <a:solidFill>
                  <a:srgbClr val="282BA2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</c:marker>
          <c:cat>
            <c:numRef>
              <c:f>Hoja1!$C$6:$W$6</c:f>
              <c:numCache>
                <c:formatCode>General</c:formatCode>
                <c:ptCount val="21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</c:numCache>
            </c:numRef>
          </c:cat>
          <c:val>
            <c:numRef>
              <c:f>Hoja1!$C$9:$W$9</c:f>
              <c:numCache>
                <c:formatCode>General</c:formatCode>
                <c:ptCount val="21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7</c:v>
                </c:pt>
                <c:pt idx="20">
                  <c:v>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Hoja1!$B$10</c:f>
              <c:strCache>
                <c:ptCount val="1"/>
                <c:pt idx="0">
                  <c:v>Moody's (Aa3)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triangl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Hoja1!$C$6:$W$6</c:f>
              <c:numCache>
                <c:formatCode>General</c:formatCode>
                <c:ptCount val="21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</c:numCache>
            </c:numRef>
          </c:cat>
          <c:val>
            <c:numRef>
              <c:f>Hoja1!$C$10:$W$10</c:f>
              <c:numCache>
                <c:formatCode>General</c:formatCode>
                <c:ptCount val="2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6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7</c:v>
                </c:pt>
                <c:pt idx="20">
                  <c:v>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707008"/>
        <c:axId val="48475520"/>
      </c:lineChart>
      <c:catAx>
        <c:axId val="4170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lang="es-VE" sz="1200" b="1">
                <a:solidFill>
                  <a:srgbClr val="002060"/>
                </a:solidFill>
              </a:defRPr>
            </a:pPr>
            <a:endParaRPr lang="es-MX"/>
          </a:p>
        </c:txPr>
        <c:crossAx val="48475520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48475520"/>
        <c:scaling>
          <c:orientation val="minMax"/>
        </c:scaling>
        <c:delete val="1"/>
        <c:axPos val="l"/>
        <c:majorGridlines>
          <c:spPr>
            <a:ln w="6350">
              <a:solidFill>
                <a:schemeClr val="tx1"/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one"/>
        <c:crossAx val="4170700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3987CE-838A-4FB2-8FF4-25247ED13B8A}" type="doc">
      <dgm:prSet loTypeId="urn:microsoft.com/office/officeart/2005/8/layout/radial3" loCatId="cycle" qsTypeId="urn:microsoft.com/office/officeart/2005/8/quickstyle/3d2" qsCatId="3D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D231F821-93F0-4F9C-996D-4D45292AF1DE}">
      <dgm:prSet phldrT="[Texto]" custT="1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r>
            <a:rPr lang="es-ES" sz="2000" b="1" dirty="0" smtClean="0">
              <a:solidFill>
                <a:schemeClr val="tx2"/>
              </a:solidFill>
              <a:effectLst/>
              <a:latin typeface="Arial" pitchFamily="34" charset="0"/>
              <a:ea typeface="+mn-ea"/>
              <a:cs typeface="Arial" pitchFamily="34" charset="0"/>
            </a:rPr>
            <a:t>Crecimiento sostenido de calidad</a:t>
          </a:r>
          <a:endParaRPr lang="en-US" sz="2000" dirty="0">
            <a:solidFill>
              <a:schemeClr val="tx2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17F0CA1B-CF6E-4C48-9B29-9D9C3D4B1D03}" type="parTrans" cxnId="{D04A0F38-5649-4A75-89DE-97635E5BC1BE}">
      <dgm:prSet/>
      <dgm:spPr/>
      <dgm:t>
        <a:bodyPr/>
        <a:lstStyle/>
        <a:p>
          <a:endParaRPr lang="en-US"/>
        </a:p>
      </dgm:t>
    </dgm:pt>
    <dgm:pt modelId="{93955249-7C64-418D-876B-0C5A72B2A4A8}" type="sibTrans" cxnId="{D04A0F38-5649-4A75-89DE-97635E5BC1BE}">
      <dgm:prSet/>
      <dgm:spPr/>
      <dgm:t>
        <a:bodyPr/>
        <a:lstStyle/>
        <a:p>
          <a:endParaRPr lang="en-US"/>
        </a:p>
      </dgm:t>
    </dgm:pt>
    <dgm:pt modelId="{579CB054-9705-49C2-9B99-3594CE3D1B19}">
      <dgm:prSet phldrT="[Texto]" custT="1"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r>
            <a:rPr lang="es-ES_tradnl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Equidad e inclusión </a:t>
          </a:r>
        </a:p>
        <a:p>
          <a:r>
            <a:rPr lang="es-ES_tradnl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social</a:t>
          </a:r>
          <a:endParaRPr lang="en-US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5100CEBA-DFB6-4CF5-8658-2570BC6952DD}" type="parTrans" cxnId="{791C7C2B-3CFC-41E8-A57D-9462DAA8F9BF}">
      <dgm:prSet/>
      <dgm:spPr/>
      <dgm:t>
        <a:bodyPr/>
        <a:lstStyle/>
        <a:p>
          <a:endParaRPr lang="en-US"/>
        </a:p>
      </dgm:t>
    </dgm:pt>
    <dgm:pt modelId="{6CA5332A-805D-4C7F-85DC-C3D22F01ADF4}" type="sibTrans" cxnId="{791C7C2B-3CFC-41E8-A57D-9462DAA8F9BF}">
      <dgm:prSet/>
      <dgm:spPr/>
      <dgm:t>
        <a:bodyPr/>
        <a:lstStyle/>
        <a:p>
          <a:endParaRPr lang="en-US"/>
        </a:p>
      </dgm:t>
    </dgm:pt>
    <dgm:pt modelId="{0EA1ED03-B5E0-47C2-86E3-4BA102F99A92}">
      <dgm:prSet phldrT="[Texto]" custT="1"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r>
            <a:rPr lang="es-ES_tradnl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Eficiencia</a:t>
          </a:r>
        </a:p>
        <a:p>
          <a:r>
            <a:rPr lang="es-ES_tradnl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microeconómica</a:t>
          </a:r>
          <a:endParaRPr lang="en-US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7A1FEDCB-D25E-44B8-BA83-9482ACECB70F}" type="parTrans" cxnId="{19112793-FDD6-4D4B-BE98-754F678AF407}">
      <dgm:prSet/>
      <dgm:spPr/>
      <dgm:t>
        <a:bodyPr/>
        <a:lstStyle/>
        <a:p>
          <a:endParaRPr lang="en-US"/>
        </a:p>
      </dgm:t>
    </dgm:pt>
    <dgm:pt modelId="{0925EB14-16AF-4247-BC7E-02D9805A4982}" type="sibTrans" cxnId="{19112793-FDD6-4D4B-BE98-754F678AF407}">
      <dgm:prSet/>
      <dgm:spPr/>
      <dgm:t>
        <a:bodyPr/>
        <a:lstStyle/>
        <a:p>
          <a:endParaRPr lang="en-US"/>
        </a:p>
      </dgm:t>
    </dgm:pt>
    <dgm:pt modelId="{77D45475-6C4F-4D6D-B2F6-B5C9DEDE1184}">
      <dgm:prSet phldrT="[Texto]" custT="1"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r>
            <a:rPr lang="es-ES_tradnl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Equilibrio</a:t>
          </a:r>
        </a:p>
        <a:p>
          <a:pPr rtl="0"/>
          <a:r>
            <a:rPr lang="es-ES_tradnl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ambiental</a:t>
          </a:r>
          <a:endParaRPr lang="en-US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004F5AB3-5766-4020-8849-245796008025}" type="parTrans" cxnId="{7957901C-66F6-4832-B368-5BE54D5F07E4}">
      <dgm:prSet/>
      <dgm:spPr/>
      <dgm:t>
        <a:bodyPr/>
        <a:lstStyle/>
        <a:p>
          <a:endParaRPr lang="en-US"/>
        </a:p>
      </dgm:t>
    </dgm:pt>
    <dgm:pt modelId="{48A28941-A3C4-4C1C-B719-850AB7B514DC}" type="sibTrans" cxnId="{7957901C-66F6-4832-B368-5BE54D5F07E4}">
      <dgm:prSet/>
      <dgm:spPr/>
      <dgm:t>
        <a:bodyPr/>
        <a:lstStyle/>
        <a:p>
          <a:endParaRPr lang="en-US"/>
        </a:p>
      </dgm:t>
    </dgm:pt>
    <dgm:pt modelId="{5C76E3B3-28DF-4380-8FF6-BC45CC125BD6}">
      <dgm:prSet phldrT="[Texto]" custT="1"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pPr rtl="0"/>
          <a:r>
            <a:rPr lang="es-ES_tradnl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Estabilidad macroeconómica</a:t>
          </a:r>
          <a:endParaRPr lang="en-US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9D603AF9-108F-46B8-AA2D-1F99AEA37FD2}" type="parTrans" cxnId="{F3B5E095-FCA2-4196-838B-B3A70CC70043}">
      <dgm:prSet/>
      <dgm:spPr/>
      <dgm:t>
        <a:bodyPr/>
        <a:lstStyle/>
        <a:p>
          <a:endParaRPr lang="en-US"/>
        </a:p>
      </dgm:t>
    </dgm:pt>
    <dgm:pt modelId="{ED6C51B2-7695-4E2A-A9F3-3854AD2F0843}" type="sibTrans" cxnId="{F3B5E095-FCA2-4196-838B-B3A70CC70043}">
      <dgm:prSet/>
      <dgm:spPr/>
      <dgm:t>
        <a:bodyPr/>
        <a:lstStyle/>
        <a:p>
          <a:endParaRPr lang="en-US"/>
        </a:p>
      </dgm:t>
    </dgm:pt>
    <dgm:pt modelId="{A627B12D-1C77-456A-91AF-244EC260C700}">
      <dgm:prSet/>
      <dgm:spPr/>
      <dgm:t>
        <a:bodyPr/>
        <a:lstStyle/>
        <a:p>
          <a:endParaRPr lang="es-ES" dirty="0"/>
        </a:p>
      </dgm:t>
    </dgm:pt>
    <dgm:pt modelId="{C0714B27-9E4E-408B-8585-184F4290A96A}" type="parTrans" cxnId="{85CB6665-AA34-4DAE-8BE0-64DB95210E61}">
      <dgm:prSet/>
      <dgm:spPr/>
      <dgm:t>
        <a:bodyPr/>
        <a:lstStyle/>
        <a:p>
          <a:endParaRPr lang="en-US"/>
        </a:p>
      </dgm:t>
    </dgm:pt>
    <dgm:pt modelId="{973792B1-A52C-4F1D-B332-8E6022CF6472}" type="sibTrans" cxnId="{85CB6665-AA34-4DAE-8BE0-64DB95210E61}">
      <dgm:prSet/>
      <dgm:spPr/>
      <dgm:t>
        <a:bodyPr/>
        <a:lstStyle/>
        <a:p>
          <a:endParaRPr lang="en-US"/>
        </a:p>
      </dgm:t>
    </dgm:pt>
    <dgm:pt modelId="{B24D7C73-20F8-45FE-97E6-605E13CC3BF4}">
      <dgm:prSet/>
      <dgm:spPr/>
      <dgm:t>
        <a:bodyPr/>
        <a:lstStyle/>
        <a:p>
          <a:endParaRPr lang="es-ES" dirty="0"/>
        </a:p>
      </dgm:t>
    </dgm:pt>
    <dgm:pt modelId="{B8901518-BF11-44D1-8B4F-FEF4CB3E093E}" type="parTrans" cxnId="{C0010480-2981-4146-BB3E-CDE89E4843AC}">
      <dgm:prSet/>
      <dgm:spPr/>
      <dgm:t>
        <a:bodyPr/>
        <a:lstStyle/>
        <a:p>
          <a:endParaRPr lang="en-US"/>
        </a:p>
      </dgm:t>
    </dgm:pt>
    <dgm:pt modelId="{4C421509-481A-4B06-9D45-190A1C3248A8}" type="sibTrans" cxnId="{C0010480-2981-4146-BB3E-CDE89E4843AC}">
      <dgm:prSet/>
      <dgm:spPr/>
      <dgm:t>
        <a:bodyPr/>
        <a:lstStyle/>
        <a:p>
          <a:endParaRPr lang="en-US"/>
        </a:p>
      </dgm:t>
    </dgm:pt>
    <dgm:pt modelId="{792C4785-C932-4854-99AF-7B296B634B65}" type="pres">
      <dgm:prSet presAssocID="{CD3987CE-838A-4FB2-8FF4-25247ED13B8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BC801AE-0B67-442C-9500-7E9FEC7BA52C}" type="pres">
      <dgm:prSet presAssocID="{CD3987CE-838A-4FB2-8FF4-25247ED13B8A}" presName="radial" presStyleCnt="0">
        <dgm:presLayoutVars>
          <dgm:animLvl val="ctr"/>
        </dgm:presLayoutVars>
      </dgm:prSet>
      <dgm:spPr/>
    </dgm:pt>
    <dgm:pt modelId="{F4AD5D1F-F22A-4063-8F57-DABF5914A8F2}" type="pres">
      <dgm:prSet presAssocID="{D231F821-93F0-4F9C-996D-4D45292AF1DE}" presName="centerShape" presStyleLbl="vennNode1" presStyleIdx="0" presStyleCnt="5" custScaleX="188748" custScaleY="96010"/>
      <dgm:spPr/>
      <dgm:t>
        <a:bodyPr/>
        <a:lstStyle/>
        <a:p>
          <a:endParaRPr lang="en-US"/>
        </a:p>
      </dgm:t>
    </dgm:pt>
    <dgm:pt modelId="{4027F981-E133-42E1-9F72-0EF8DE995433}" type="pres">
      <dgm:prSet presAssocID="{579CB054-9705-49C2-9B99-3594CE3D1B19}" presName="node" presStyleLbl="vennNode1" presStyleIdx="1" presStyleCnt="5" custScaleX="265301" custScaleY="118345" custRadScaleRad="83175" custRadScaleInc="-8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796962-6021-4F99-AB00-60C938F439EC}" type="pres">
      <dgm:prSet presAssocID="{0EA1ED03-B5E0-47C2-86E3-4BA102F99A92}" presName="node" presStyleLbl="vennNode1" presStyleIdx="2" presStyleCnt="5" custScaleX="265301" custScaleY="118345" custRadScaleRad="196238" custRadScaleInc="14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84D8CC-E51D-4C05-B3E1-A16E1309A781}" type="pres">
      <dgm:prSet presAssocID="{77D45475-6C4F-4D6D-B2F6-B5C9DEDE1184}" presName="node" presStyleLbl="vennNode1" presStyleIdx="3" presStyleCnt="5" custScaleX="265301" custScaleY="118345" custRadScaleRad="90038" custRadScaleInc="18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B92E0-F062-42B8-A0C6-EAA424BEA291}" type="pres">
      <dgm:prSet presAssocID="{5C76E3B3-28DF-4380-8FF6-BC45CC125BD6}" presName="node" presStyleLbl="vennNode1" presStyleIdx="4" presStyleCnt="5" custScaleX="278845" custScaleY="118345" custRadScaleRad="196188" custRadScaleInc="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010480-2981-4146-BB3E-CDE89E4843AC}" srcId="{CD3987CE-838A-4FB2-8FF4-25247ED13B8A}" destId="{B24D7C73-20F8-45FE-97E6-605E13CC3BF4}" srcOrd="2" destOrd="0" parTransId="{B8901518-BF11-44D1-8B4F-FEF4CB3E093E}" sibTransId="{4C421509-481A-4B06-9D45-190A1C3248A8}"/>
    <dgm:cxn modelId="{C849C92E-E0B4-4888-8F02-4C95C8AD5044}" type="presOf" srcId="{77D45475-6C4F-4D6D-B2F6-B5C9DEDE1184}" destId="{2484D8CC-E51D-4C05-B3E1-A16E1309A781}" srcOrd="0" destOrd="0" presId="urn:microsoft.com/office/officeart/2005/8/layout/radial3"/>
    <dgm:cxn modelId="{791C7C2B-3CFC-41E8-A57D-9462DAA8F9BF}" srcId="{D231F821-93F0-4F9C-996D-4D45292AF1DE}" destId="{579CB054-9705-49C2-9B99-3594CE3D1B19}" srcOrd="0" destOrd="0" parTransId="{5100CEBA-DFB6-4CF5-8658-2570BC6952DD}" sibTransId="{6CA5332A-805D-4C7F-85DC-C3D22F01ADF4}"/>
    <dgm:cxn modelId="{19112793-FDD6-4D4B-BE98-754F678AF407}" srcId="{D231F821-93F0-4F9C-996D-4D45292AF1DE}" destId="{0EA1ED03-B5E0-47C2-86E3-4BA102F99A92}" srcOrd="1" destOrd="0" parTransId="{7A1FEDCB-D25E-44B8-BA83-9482ACECB70F}" sibTransId="{0925EB14-16AF-4247-BC7E-02D9805A4982}"/>
    <dgm:cxn modelId="{7957901C-66F6-4832-B368-5BE54D5F07E4}" srcId="{D231F821-93F0-4F9C-996D-4D45292AF1DE}" destId="{77D45475-6C4F-4D6D-B2F6-B5C9DEDE1184}" srcOrd="2" destOrd="0" parTransId="{004F5AB3-5766-4020-8849-245796008025}" sibTransId="{48A28941-A3C4-4C1C-B719-850AB7B514DC}"/>
    <dgm:cxn modelId="{BCB3ACD1-2BDA-4379-9585-FF10F8AA3911}" type="presOf" srcId="{5C76E3B3-28DF-4380-8FF6-BC45CC125BD6}" destId="{C43B92E0-F062-42B8-A0C6-EAA424BEA291}" srcOrd="0" destOrd="0" presId="urn:microsoft.com/office/officeart/2005/8/layout/radial3"/>
    <dgm:cxn modelId="{C97D3248-E2A8-41CE-9520-7F4A0A69936C}" type="presOf" srcId="{CD3987CE-838A-4FB2-8FF4-25247ED13B8A}" destId="{792C4785-C932-4854-99AF-7B296B634B65}" srcOrd="0" destOrd="0" presId="urn:microsoft.com/office/officeart/2005/8/layout/radial3"/>
    <dgm:cxn modelId="{E3FC87F7-A9B8-47F6-AFDE-CB310147BFDD}" type="presOf" srcId="{D231F821-93F0-4F9C-996D-4D45292AF1DE}" destId="{F4AD5D1F-F22A-4063-8F57-DABF5914A8F2}" srcOrd="0" destOrd="0" presId="urn:microsoft.com/office/officeart/2005/8/layout/radial3"/>
    <dgm:cxn modelId="{94997B1E-CF74-4119-9132-1912A2674E73}" type="presOf" srcId="{0EA1ED03-B5E0-47C2-86E3-4BA102F99A92}" destId="{82796962-6021-4F99-AB00-60C938F439EC}" srcOrd="0" destOrd="0" presId="urn:microsoft.com/office/officeart/2005/8/layout/radial3"/>
    <dgm:cxn modelId="{F3B5E095-FCA2-4196-838B-B3A70CC70043}" srcId="{D231F821-93F0-4F9C-996D-4D45292AF1DE}" destId="{5C76E3B3-28DF-4380-8FF6-BC45CC125BD6}" srcOrd="3" destOrd="0" parTransId="{9D603AF9-108F-46B8-AA2D-1F99AEA37FD2}" sibTransId="{ED6C51B2-7695-4E2A-A9F3-3854AD2F0843}"/>
    <dgm:cxn modelId="{85CB6665-AA34-4DAE-8BE0-64DB95210E61}" srcId="{CD3987CE-838A-4FB2-8FF4-25247ED13B8A}" destId="{A627B12D-1C77-456A-91AF-244EC260C700}" srcOrd="1" destOrd="0" parTransId="{C0714B27-9E4E-408B-8585-184F4290A96A}" sibTransId="{973792B1-A52C-4F1D-B332-8E6022CF6472}"/>
    <dgm:cxn modelId="{D04A0F38-5649-4A75-89DE-97635E5BC1BE}" srcId="{CD3987CE-838A-4FB2-8FF4-25247ED13B8A}" destId="{D231F821-93F0-4F9C-996D-4D45292AF1DE}" srcOrd="0" destOrd="0" parTransId="{17F0CA1B-CF6E-4C48-9B29-9D9C3D4B1D03}" sibTransId="{93955249-7C64-418D-876B-0C5A72B2A4A8}"/>
    <dgm:cxn modelId="{E86D885C-A5D1-4F4B-9170-FD6593EF62F3}" type="presOf" srcId="{579CB054-9705-49C2-9B99-3594CE3D1B19}" destId="{4027F981-E133-42E1-9F72-0EF8DE995433}" srcOrd="0" destOrd="0" presId="urn:microsoft.com/office/officeart/2005/8/layout/radial3"/>
    <dgm:cxn modelId="{06CAEB65-A8F2-478B-84AE-B047FAF0B045}" type="presParOf" srcId="{792C4785-C932-4854-99AF-7B296B634B65}" destId="{0BC801AE-0B67-442C-9500-7E9FEC7BA52C}" srcOrd="0" destOrd="0" presId="urn:microsoft.com/office/officeart/2005/8/layout/radial3"/>
    <dgm:cxn modelId="{B1D0267D-1257-4F56-AE12-2E29FAF0D78A}" type="presParOf" srcId="{0BC801AE-0B67-442C-9500-7E9FEC7BA52C}" destId="{F4AD5D1F-F22A-4063-8F57-DABF5914A8F2}" srcOrd="0" destOrd="0" presId="urn:microsoft.com/office/officeart/2005/8/layout/radial3"/>
    <dgm:cxn modelId="{5304A5FC-6F78-4C0A-8097-02901993ECF9}" type="presParOf" srcId="{0BC801AE-0B67-442C-9500-7E9FEC7BA52C}" destId="{4027F981-E133-42E1-9F72-0EF8DE995433}" srcOrd="1" destOrd="0" presId="urn:microsoft.com/office/officeart/2005/8/layout/radial3"/>
    <dgm:cxn modelId="{166D91B5-EE35-464F-B1BB-63A4E3F4699F}" type="presParOf" srcId="{0BC801AE-0B67-442C-9500-7E9FEC7BA52C}" destId="{82796962-6021-4F99-AB00-60C938F439EC}" srcOrd="2" destOrd="0" presId="urn:microsoft.com/office/officeart/2005/8/layout/radial3"/>
    <dgm:cxn modelId="{63360FAD-2DA7-4BD4-9D71-54CCF31F7F2B}" type="presParOf" srcId="{0BC801AE-0B67-442C-9500-7E9FEC7BA52C}" destId="{2484D8CC-E51D-4C05-B3E1-A16E1309A781}" srcOrd="3" destOrd="0" presId="urn:microsoft.com/office/officeart/2005/8/layout/radial3"/>
    <dgm:cxn modelId="{BBAE17E5-7461-4DA2-995E-F60977191A00}" type="presParOf" srcId="{0BC801AE-0B67-442C-9500-7E9FEC7BA52C}" destId="{C43B92E0-F062-42B8-A0C6-EAA424BEA291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3987CE-838A-4FB2-8FF4-25247ED13B8A}" type="doc">
      <dgm:prSet loTypeId="urn:microsoft.com/office/officeart/2005/8/layout/radial3" loCatId="cycle" qsTypeId="urn:microsoft.com/office/officeart/2005/8/quickstyle/3d2" qsCatId="3D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D231F821-93F0-4F9C-996D-4D45292AF1DE}">
      <dgm:prSet phldrT="[Texto]" custT="1"/>
      <dgm:spPr>
        <a:solidFill>
          <a:schemeClr val="bg2">
            <a:lumMod val="60000"/>
            <a:lumOff val="40000"/>
          </a:schemeClr>
        </a:solidFill>
        <a:ln>
          <a:solidFill>
            <a:schemeClr val="bg1">
              <a:lumMod val="50000"/>
            </a:schemeClr>
          </a:solidFill>
        </a:ln>
        <a:effectLst/>
      </dgm:spPr>
      <dgm:t>
        <a:bodyPr/>
        <a:lstStyle/>
        <a:p>
          <a:endParaRPr lang="en-US" sz="2000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17F0CA1B-CF6E-4C48-9B29-9D9C3D4B1D03}" type="parTrans" cxnId="{D04A0F38-5649-4A75-89DE-97635E5BC1BE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93955249-7C64-418D-876B-0C5A72B2A4A8}" type="sibTrans" cxnId="{D04A0F38-5649-4A75-89DE-97635E5BC1BE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579CB054-9705-49C2-9B99-3594CE3D1B19}">
      <dgm:prSet phldrT="[Texto]" custT="1"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r>
            <a:rPr lang="es-VE" sz="1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Financiamiento integral a instituciones microfinancieras</a:t>
          </a:r>
          <a:endParaRPr lang="en-US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5100CEBA-DFB6-4CF5-8658-2570BC6952DD}" type="parTrans" cxnId="{791C7C2B-3CFC-41E8-A57D-9462DAA8F9BF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6CA5332A-805D-4C7F-85DC-C3D22F01ADF4}" type="sibTrans" cxnId="{791C7C2B-3CFC-41E8-A57D-9462DAA8F9BF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0EA1ED03-B5E0-47C2-86E3-4BA102F99A92}">
      <dgm:prSet phldrT="[Texto]" custT="1"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r>
            <a:rPr lang="es-VE" sz="1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Inversión en fondos de capital de riesgo para IMF y PyME</a:t>
          </a:r>
          <a:endParaRPr lang="en-US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7A1FEDCB-D25E-44B8-BA83-9482ACECB70F}" type="parTrans" cxnId="{19112793-FDD6-4D4B-BE98-754F678AF407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0925EB14-16AF-4247-BC7E-02D9805A4982}" type="sibTrans" cxnId="{19112793-FDD6-4D4B-BE98-754F678AF407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77D45475-6C4F-4D6D-B2F6-B5C9DEDE1184}">
      <dgm:prSet phldrT="[Texto]" custT="1"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r>
            <a:rPr lang="es-VE" sz="1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Re-afianzamiento / </a:t>
          </a:r>
          <a:r>
            <a:rPr lang="es-VE" sz="1600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co</a:t>
          </a:r>
          <a:r>
            <a:rPr lang="es-VE" sz="1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-afianzamiento de/con sistemas de garantías de crédito</a:t>
          </a:r>
          <a:endParaRPr lang="en-US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004F5AB3-5766-4020-8849-245796008025}" type="parTrans" cxnId="{7957901C-66F6-4832-B368-5BE54D5F07E4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48A28941-A3C4-4C1C-B719-850AB7B514DC}" type="sibTrans" cxnId="{7957901C-66F6-4832-B368-5BE54D5F07E4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5C76E3B3-28DF-4380-8FF6-BC45CC125BD6}">
      <dgm:prSet phldrT="[Texto]" custT="1"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pPr rtl="0"/>
          <a:r>
            <a:rPr lang="es-VE" sz="1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Financiamiento a cadenas productivas</a:t>
          </a:r>
          <a:endParaRPr lang="en-US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9D603AF9-108F-46B8-AA2D-1F99AEA37FD2}" type="parTrans" cxnId="{F3B5E095-FCA2-4196-838B-B3A70CC70043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ED6C51B2-7695-4E2A-A9F3-3854AD2F0843}" type="sibTrans" cxnId="{F3B5E095-FCA2-4196-838B-B3A70CC70043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A627B12D-1C77-456A-91AF-244EC260C700}">
      <dgm:prSet/>
      <dgm:spPr/>
      <dgm:t>
        <a:bodyPr/>
        <a:lstStyle/>
        <a:p>
          <a:endParaRPr lang="es-ES" dirty="0">
            <a:latin typeface="Arial" pitchFamily="34" charset="0"/>
            <a:cs typeface="Arial" pitchFamily="34" charset="0"/>
          </a:endParaRPr>
        </a:p>
      </dgm:t>
    </dgm:pt>
    <dgm:pt modelId="{C0714B27-9E4E-408B-8585-184F4290A96A}" type="parTrans" cxnId="{85CB6665-AA34-4DAE-8BE0-64DB95210E61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973792B1-A52C-4F1D-B332-8E6022CF6472}" type="sibTrans" cxnId="{85CB6665-AA34-4DAE-8BE0-64DB95210E61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B24D7C73-20F8-45FE-97E6-605E13CC3BF4}">
      <dgm:prSet/>
      <dgm:spPr/>
      <dgm:t>
        <a:bodyPr/>
        <a:lstStyle/>
        <a:p>
          <a:endParaRPr lang="es-ES" dirty="0">
            <a:latin typeface="Arial" pitchFamily="34" charset="0"/>
            <a:cs typeface="Arial" pitchFamily="34" charset="0"/>
          </a:endParaRPr>
        </a:p>
      </dgm:t>
    </dgm:pt>
    <dgm:pt modelId="{B8901518-BF11-44D1-8B4F-FEF4CB3E093E}" type="parTrans" cxnId="{C0010480-2981-4146-BB3E-CDE89E4843AC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4C421509-481A-4B06-9D45-190A1C3248A8}" type="sibTrans" cxnId="{C0010480-2981-4146-BB3E-CDE89E4843AC}">
      <dgm:prSet/>
      <dgm:spPr/>
      <dgm:t>
        <a:bodyPr/>
        <a:lstStyle/>
        <a:p>
          <a:endParaRPr lang="en-US">
            <a:latin typeface="Arial" pitchFamily="34" charset="0"/>
            <a:cs typeface="Arial" pitchFamily="34" charset="0"/>
          </a:endParaRPr>
        </a:p>
      </dgm:t>
    </dgm:pt>
    <dgm:pt modelId="{792C4785-C932-4854-99AF-7B296B634B65}" type="pres">
      <dgm:prSet presAssocID="{CD3987CE-838A-4FB2-8FF4-25247ED13B8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BC801AE-0B67-442C-9500-7E9FEC7BA52C}" type="pres">
      <dgm:prSet presAssocID="{CD3987CE-838A-4FB2-8FF4-25247ED13B8A}" presName="radial" presStyleCnt="0">
        <dgm:presLayoutVars>
          <dgm:animLvl val="ctr"/>
        </dgm:presLayoutVars>
      </dgm:prSet>
      <dgm:spPr/>
    </dgm:pt>
    <dgm:pt modelId="{F4AD5D1F-F22A-4063-8F57-DABF5914A8F2}" type="pres">
      <dgm:prSet presAssocID="{D231F821-93F0-4F9C-996D-4D45292AF1DE}" presName="centerShape" presStyleLbl="vennNode1" presStyleIdx="0" presStyleCnt="5" custScaleX="188748" custScaleY="96010"/>
      <dgm:spPr/>
      <dgm:t>
        <a:bodyPr/>
        <a:lstStyle/>
        <a:p>
          <a:endParaRPr lang="en-US"/>
        </a:p>
      </dgm:t>
    </dgm:pt>
    <dgm:pt modelId="{4027F981-E133-42E1-9F72-0EF8DE995433}" type="pres">
      <dgm:prSet presAssocID="{579CB054-9705-49C2-9B99-3594CE3D1B19}" presName="node" presStyleLbl="vennNode1" presStyleIdx="1" presStyleCnt="5" custScaleX="265301" custScaleY="118345" custRadScaleRad="96441" custRadScaleInc="-228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2796962-6021-4F99-AB00-60C938F439EC}" type="pres">
      <dgm:prSet presAssocID="{0EA1ED03-B5E0-47C2-86E3-4BA102F99A92}" presName="node" presStyleLbl="vennNode1" presStyleIdx="2" presStyleCnt="5" custScaleX="265301" custScaleY="118345" custRadScaleRad="205104" custRadScaleInc="-9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2484D8CC-E51D-4C05-B3E1-A16E1309A781}" type="pres">
      <dgm:prSet presAssocID="{77D45475-6C4F-4D6D-B2F6-B5C9DEDE1184}" presName="node" presStyleLbl="vennNode1" presStyleIdx="3" presStyleCnt="5" custScaleX="265301" custScaleY="118345" custRadScaleRad="97702" custRadScaleInc="237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C43B92E0-F062-42B8-A0C6-EAA424BEA291}" type="pres">
      <dgm:prSet presAssocID="{5C76E3B3-28DF-4380-8FF6-BC45CC125BD6}" presName="node" presStyleLbl="vennNode1" presStyleIdx="4" presStyleCnt="5" custScaleX="278845" custScaleY="118345" custRadScaleRad="206224" custRadScaleInc="8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C0010480-2981-4146-BB3E-CDE89E4843AC}" srcId="{CD3987CE-838A-4FB2-8FF4-25247ED13B8A}" destId="{B24D7C73-20F8-45FE-97E6-605E13CC3BF4}" srcOrd="2" destOrd="0" parTransId="{B8901518-BF11-44D1-8B4F-FEF4CB3E093E}" sibTransId="{4C421509-481A-4B06-9D45-190A1C3248A8}"/>
    <dgm:cxn modelId="{6A41EE00-D2D4-44DE-9E4B-466E60B93B7B}" type="presOf" srcId="{5C76E3B3-28DF-4380-8FF6-BC45CC125BD6}" destId="{C43B92E0-F062-42B8-A0C6-EAA424BEA291}" srcOrd="0" destOrd="0" presId="urn:microsoft.com/office/officeart/2005/8/layout/radial3"/>
    <dgm:cxn modelId="{791C7C2B-3CFC-41E8-A57D-9462DAA8F9BF}" srcId="{D231F821-93F0-4F9C-996D-4D45292AF1DE}" destId="{579CB054-9705-49C2-9B99-3594CE3D1B19}" srcOrd="0" destOrd="0" parTransId="{5100CEBA-DFB6-4CF5-8658-2570BC6952DD}" sibTransId="{6CA5332A-805D-4C7F-85DC-C3D22F01ADF4}"/>
    <dgm:cxn modelId="{B0796D56-B8AF-49FF-A889-795EF1EA01CB}" type="presOf" srcId="{D231F821-93F0-4F9C-996D-4D45292AF1DE}" destId="{F4AD5D1F-F22A-4063-8F57-DABF5914A8F2}" srcOrd="0" destOrd="0" presId="urn:microsoft.com/office/officeart/2005/8/layout/radial3"/>
    <dgm:cxn modelId="{19112793-FDD6-4D4B-BE98-754F678AF407}" srcId="{D231F821-93F0-4F9C-996D-4D45292AF1DE}" destId="{0EA1ED03-B5E0-47C2-86E3-4BA102F99A92}" srcOrd="1" destOrd="0" parTransId="{7A1FEDCB-D25E-44B8-BA83-9482ACECB70F}" sibTransId="{0925EB14-16AF-4247-BC7E-02D9805A4982}"/>
    <dgm:cxn modelId="{7957901C-66F6-4832-B368-5BE54D5F07E4}" srcId="{D231F821-93F0-4F9C-996D-4D45292AF1DE}" destId="{77D45475-6C4F-4D6D-B2F6-B5C9DEDE1184}" srcOrd="2" destOrd="0" parTransId="{004F5AB3-5766-4020-8849-245796008025}" sibTransId="{48A28941-A3C4-4C1C-B719-850AB7B514DC}"/>
    <dgm:cxn modelId="{F3892751-D97D-456C-BBF2-335FA0318D2A}" type="presOf" srcId="{77D45475-6C4F-4D6D-B2F6-B5C9DEDE1184}" destId="{2484D8CC-E51D-4C05-B3E1-A16E1309A781}" srcOrd="0" destOrd="0" presId="urn:microsoft.com/office/officeart/2005/8/layout/radial3"/>
    <dgm:cxn modelId="{F3B5E095-FCA2-4196-838B-B3A70CC70043}" srcId="{D231F821-93F0-4F9C-996D-4D45292AF1DE}" destId="{5C76E3B3-28DF-4380-8FF6-BC45CC125BD6}" srcOrd="3" destOrd="0" parTransId="{9D603AF9-108F-46B8-AA2D-1F99AEA37FD2}" sibTransId="{ED6C51B2-7695-4E2A-A9F3-3854AD2F0843}"/>
    <dgm:cxn modelId="{85CB6665-AA34-4DAE-8BE0-64DB95210E61}" srcId="{CD3987CE-838A-4FB2-8FF4-25247ED13B8A}" destId="{A627B12D-1C77-456A-91AF-244EC260C700}" srcOrd="1" destOrd="0" parTransId="{C0714B27-9E4E-408B-8585-184F4290A96A}" sibTransId="{973792B1-A52C-4F1D-B332-8E6022CF6472}"/>
    <dgm:cxn modelId="{D04A0F38-5649-4A75-89DE-97635E5BC1BE}" srcId="{CD3987CE-838A-4FB2-8FF4-25247ED13B8A}" destId="{D231F821-93F0-4F9C-996D-4D45292AF1DE}" srcOrd="0" destOrd="0" parTransId="{17F0CA1B-CF6E-4C48-9B29-9D9C3D4B1D03}" sibTransId="{93955249-7C64-418D-876B-0C5A72B2A4A8}"/>
    <dgm:cxn modelId="{4E827C86-59EF-4743-B2BC-55FAAF77FB85}" type="presOf" srcId="{579CB054-9705-49C2-9B99-3594CE3D1B19}" destId="{4027F981-E133-42E1-9F72-0EF8DE995433}" srcOrd="0" destOrd="0" presId="urn:microsoft.com/office/officeart/2005/8/layout/radial3"/>
    <dgm:cxn modelId="{5F0FF46E-5A26-418E-B4F3-48F43872E302}" type="presOf" srcId="{CD3987CE-838A-4FB2-8FF4-25247ED13B8A}" destId="{792C4785-C932-4854-99AF-7B296B634B65}" srcOrd="0" destOrd="0" presId="urn:microsoft.com/office/officeart/2005/8/layout/radial3"/>
    <dgm:cxn modelId="{BCCB7ACC-E704-4726-B271-E35CB6D8FFA4}" type="presOf" srcId="{0EA1ED03-B5E0-47C2-86E3-4BA102F99A92}" destId="{82796962-6021-4F99-AB00-60C938F439EC}" srcOrd="0" destOrd="0" presId="urn:microsoft.com/office/officeart/2005/8/layout/radial3"/>
    <dgm:cxn modelId="{7AEB6840-D440-45F5-BFAD-17AF044F122A}" type="presParOf" srcId="{792C4785-C932-4854-99AF-7B296B634B65}" destId="{0BC801AE-0B67-442C-9500-7E9FEC7BA52C}" srcOrd="0" destOrd="0" presId="urn:microsoft.com/office/officeart/2005/8/layout/radial3"/>
    <dgm:cxn modelId="{B888327A-871F-41F7-98BB-D72ADB1F6E4D}" type="presParOf" srcId="{0BC801AE-0B67-442C-9500-7E9FEC7BA52C}" destId="{F4AD5D1F-F22A-4063-8F57-DABF5914A8F2}" srcOrd="0" destOrd="0" presId="urn:microsoft.com/office/officeart/2005/8/layout/radial3"/>
    <dgm:cxn modelId="{EC4E5A54-4800-4B6D-9774-294058DF43D2}" type="presParOf" srcId="{0BC801AE-0B67-442C-9500-7E9FEC7BA52C}" destId="{4027F981-E133-42E1-9F72-0EF8DE995433}" srcOrd="1" destOrd="0" presId="urn:microsoft.com/office/officeart/2005/8/layout/radial3"/>
    <dgm:cxn modelId="{2C4A6BB4-A99F-4705-A90B-00515DF6EE77}" type="presParOf" srcId="{0BC801AE-0B67-442C-9500-7E9FEC7BA52C}" destId="{82796962-6021-4F99-AB00-60C938F439EC}" srcOrd="2" destOrd="0" presId="urn:microsoft.com/office/officeart/2005/8/layout/radial3"/>
    <dgm:cxn modelId="{3FE8A3FE-61F2-40BC-8F5C-398B86894711}" type="presParOf" srcId="{0BC801AE-0B67-442C-9500-7E9FEC7BA52C}" destId="{2484D8CC-E51D-4C05-B3E1-A16E1309A781}" srcOrd="3" destOrd="0" presId="urn:microsoft.com/office/officeart/2005/8/layout/radial3"/>
    <dgm:cxn modelId="{CDD7C364-947D-422D-94B4-4C4155FC9312}" type="presParOf" srcId="{0BC801AE-0B67-442C-9500-7E9FEC7BA52C}" destId="{C43B92E0-F062-42B8-A0C6-EAA424BEA291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AD5D1F-F22A-4063-8F57-DABF5914A8F2}">
      <dsp:nvSpPr>
        <dsp:cNvPr id="0" name=""/>
        <dsp:cNvSpPr/>
      </dsp:nvSpPr>
      <dsp:spPr>
        <a:xfrm>
          <a:off x="2611731" y="982660"/>
          <a:ext cx="3992152" cy="2030679"/>
        </a:xfrm>
        <a:prstGeom prst="ellipse">
          <a:avLst/>
        </a:prstGeom>
        <a:solidFill>
          <a:schemeClr val="bg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2"/>
              </a:solidFill>
              <a:effectLst/>
              <a:latin typeface="Arial" pitchFamily="34" charset="0"/>
              <a:ea typeface="+mn-ea"/>
              <a:cs typeface="Arial" pitchFamily="34" charset="0"/>
            </a:rPr>
            <a:t>Crecimiento sostenido de calidad</a:t>
          </a:r>
          <a:endParaRPr lang="en-US" sz="2000" kern="1200" dirty="0">
            <a:solidFill>
              <a:schemeClr val="tx2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196368" y="1280046"/>
        <a:ext cx="2822878" cy="1435907"/>
      </dsp:txXfrm>
    </dsp:sp>
    <dsp:sp modelId="{4027F981-E133-42E1-9F72-0EF8DE995433}">
      <dsp:nvSpPr>
        <dsp:cNvPr id="0" name=""/>
        <dsp:cNvSpPr/>
      </dsp:nvSpPr>
      <dsp:spPr>
        <a:xfrm>
          <a:off x="3188373" y="151362"/>
          <a:ext cx="2805651" cy="1251539"/>
        </a:xfrm>
        <a:prstGeom prst="ellipse">
          <a:avLst/>
        </a:prstGeom>
        <a:solidFill>
          <a:schemeClr val="tx2"/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Equidad e inclusión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social</a:t>
          </a:r>
          <a:endParaRPr lang="en-US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3599251" y="334646"/>
        <a:ext cx="1983895" cy="884971"/>
      </dsp:txXfrm>
    </dsp:sp>
    <dsp:sp modelId="{82796962-6021-4F99-AB00-60C938F439EC}">
      <dsp:nvSpPr>
        <dsp:cNvPr id="0" name=""/>
        <dsp:cNvSpPr/>
      </dsp:nvSpPr>
      <dsp:spPr>
        <a:xfrm>
          <a:off x="6084962" y="1436932"/>
          <a:ext cx="2805651" cy="1251539"/>
        </a:xfrm>
        <a:prstGeom prst="ellipse">
          <a:avLst/>
        </a:prstGeom>
        <a:solidFill>
          <a:schemeClr val="tx2"/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Eficiencia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microeconómica</a:t>
          </a:r>
          <a:endParaRPr lang="en-US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6495840" y="1620216"/>
        <a:ext cx="1983895" cy="884971"/>
      </dsp:txXfrm>
    </dsp:sp>
    <dsp:sp modelId="{2484D8CC-E51D-4C05-B3E1-A16E1309A781}">
      <dsp:nvSpPr>
        <dsp:cNvPr id="0" name=""/>
        <dsp:cNvSpPr/>
      </dsp:nvSpPr>
      <dsp:spPr>
        <a:xfrm>
          <a:off x="3167367" y="2693421"/>
          <a:ext cx="2805651" cy="1251539"/>
        </a:xfrm>
        <a:prstGeom prst="ellipse">
          <a:avLst/>
        </a:prstGeom>
        <a:solidFill>
          <a:schemeClr val="tx2"/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Equilibrio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ambiental</a:t>
          </a:r>
          <a:endParaRPr lang="en-US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3578245" y="2876705"/>
        <a:ext cx="1983895" cy="884971"/>
      </dsp:txXfrm>
    </dsp:sp>
    <dsp:sp modelId="{C43B92E0-F062-42B8-A0C6-EAA424BEA291}">
      <dsp:nvSpPr>
        <dsp:cNvPr id="0" name=""/>
        <dsp:cNvSpPr/>
      </dsp:nvSpPr>
      <dsp:spPr>
        <a:xfrm>
          <a:off x="253396" y="1368249"/>
          <a:ext cx="2948883" cy="1251539"/>
        </a:xfrm>
        <a:prstGeom prst="ellipse">
          <a:avLst/>
        </a:prstGeom>
        <a:solidFill>
          <a:schemeClr val="tx2"/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rPr>
            <a:t>Estabilidad macroeconómica</a:t>
          </a:r>
          <a:endParaRPr lang="en-US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685250" y="1551533"/>
        <a:ext cx="2085175" cy="8849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AD5D1F-F22A-4063-8F57-DABF5914A8F2}">
      <dsp:nvSpPr>
        <dsp:cNvPr id="0" name=""/>
        <dsp:cNvSpPr/>
      </dsp:nvSpPr>
      <dsp:spPr>
        <a:xfrm>
          <a:off x="2611731" y="982660"/>
          <a:ext cx="3992152" cy="2030679"/>
        </a:xfrm>
        <a:prstGeom prst="ellipse">
          <a:avLst/>
        </a:prstGeom>
        <a:solidFill>
          <a:schemeClr val="bg2">
            <a:lumMod val="60000"/>
            <a:lumOff val="40000"/>
          </a:schemeClr>
        </a:solidFill>
        <a:ln>
          <a:solidFill>
            <a:schemeClr val="bg1">
              <a:lumMod val="5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196368" y="1280046"/>
        <a:ext cx="2822878" cy="1435907"/>
      </dsp:txXfrm>
    </dsp:sp>
    <dsp:sp modelId="{4027F981-E133-42E1-9F72-0EF8DE995433}">
      <dsp:nvSpPr>
        <dsp:cNvPr id="0" name=""/>
        <dsp:cNvSpPr/>
      </dsp:nvSpPr>
      <dsp:spPr>
        <a:xfrm>
          <a:off x="3154090" y="-42575"/>
          <a:ext cx="2805651" cy="1251539"/>
        </a:xfrm>
        <a:prstGeom prst="roundRect">
          <a:avLst/>
        </a:prstGeom>
        <a:solidFill>
          <a:schemeClr val="tx2"/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6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Financiamiento integral a instituciones microfinancieras</a:t>
          </a:r>
          <a:endParaRPr lang="en-US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3215185" y="18520"/>
        <a:ext cx="2683461" cy="1129349"/>
      </dsp:txXfrm>
    </dsp:sp>
    <dsp:sp modelId="{82796962-6021-4F99-AB00-60C938F439EC}">
      <dsp:nvSpPr>
        <dsp:cNvPr id="0" name=""/>
        <dsp:cNvSpPr/>
      </dsp:nvSpPr>
      <dsp:spPr>
        <a:xfrm>
          <a:off x="6215835" y="1367595"/>
          <a:ext cx="2805651" cy="1251539"/>
        </a:xfrm>
        <a:prstGeom prst="roundRect">
          <a:avLst/>
        </a:prstGeom>
        <a:solidFill>
          <a:schemeClr val="tx2"/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6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Inversión en fondos de capital de riesgo para IMF y PyME</a:t>
          </a:r>
          <a:endParaRPr lang="en-US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6276930" y="1428690"/>
        <a:ext cx="2683461" cy="1129349"/>
      </dsp:txXfrm>
    </dsp:sp>
    <dsp:sp modelId="{2484D8CC-E51D-4C05-B3E1-A16E1309A781}">
      <dsp:nvSpPr>
        <dsp:cNvPr id="0" name=""/>
        <dsp:cNvSpPr/>
      </dsp:nvSpPr>
      <dsp:spPr>
        <a:xfrm>
          <a:off x="3151443" y="2805462"/>
          <a:ext cx="2805651" cy="1251539"/>
        </a:xfrm>
        <a:prstGeom prst="roundRect">
          <a:avLst/>
        </a:prstGeom>
        <a:solidFill>
          <a:schemeClr val="tx2"/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6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Re-afianzamiento / </a:t>
          </a:r>
          <a:r>
            <a:rPr lang="es-VE" sz="1600" kern="1200" dirty="0" err="1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co</a:t>
          </a:r>
          <a:r>
            <a:rPr lang="es-VE" sz="16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-afianzamiento de/con sistemas de garantías de crédito</a:t>
          </a:r>
          <a:endParaRPr lang="en-US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3212538" y="2866557"/>
        <a:ext cx="2683461" cy="1129349"/>
      </dsp:txXfrm>
    </dsp:sp>
    <dsp:sp modelId="{C43B92E0-F062-42B8-A0C6-EAA424BEA291}">
      <dsp:nvSpPr>
        <dsp:cNvPr id="0" name=""/>
        <dsp:cNvSpPr/>
      </dsp:nvSpPr>
      <dsp:spPr>
        <a:xfrm>
          <a:off x="106071" y="1368188"/>
          <a:ext cx="2948883" cy="1251539"/>
        </a:xfrm>
        <a:prstGeom prst="roundRect">
          <a:avLst/>
        </a:prstGeom>
        <a:solidFill>
          <a:schemeClr val="tx2"/>
        </a:solidFill>
        <a:ln>
          <a:solidFill>
            <a:schemeClr val="tx2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6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Financiamiento a cadenas productivas</a:t>
          </a:r>
          <a:endParaRPr lang="en-US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167166" y="1429283"/>
        <a:ext cx="2826693" cy="1129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8" tIns="46659" rIns="93318" bIns="46659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8131" y="0"/>
            <a:ext cx="3043343" cy="465455"/>
          </a:xfrm>
          <a:prstGeom prst="rect">
            <a:avLst/>
          </a:prstGeom>
        </p:spPr>
        <p:txBody>
          <a:bodyPr vert="horz" lIns="93318" tIns="46659" rIns="93318" bIns="46659" rtlCol="0"/>
          <a:lstStyle>
            <a:lvl1pPr algn="r">
              <a:defRPr sz="1200" smtClean="0"/>
            </a:lvl1pPr>
          </a:lstStyle>
          <a:p>
            <a:pPr>
              <a:defRPr/>
            </a:pPr>
            <a:fld id="{C1AD952B-90A8-4074-B3E9-403FDC827747}" type="datetimeFigureOut">
              <a:rPr lang="es-ES"/>
              <a:pPr>
                <a:defRPr/>
              </a:pPr>
              <a:t>04/12/2013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2033"/>
            <a:ext cx="3043343" cy="465455"/>
          </a:xfrm>
          <a:prstGeom prst="rect">
            <a:avLst/>
          </a:prstGeom>
        </p:spPr>
        <p:txBody>
          <a:bodyPr vert="horz" lIns="93318" tIns="46659" rIns="93318" bIns="46659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8131" y="8842033"/>
            <a:ext cx="3043343" cy="465455"/>
          </a:xfrm>
          <a:prstGeom prst="rect">
            <a:avLst/>
          </a:prstGeom>
        </p:spPr>
        <p:txBody>
          <a:bodyPr vert="horz" lIns="93318" tIns="46659" rIns="93318" bIns="46659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DB658F1-1109-4D67-ABD3-18BF49E53B0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719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8" tIns="46659" rIns="93318" bIns="4665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8" tIns="46659" rIns="93318" bIns="4665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6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3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8" tIns="46659" rIns="93318" bIns="4665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3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8" tIns="46659" rIns="93318" bIns="4665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A9F8BB-57F1-4FCA-9B7D-C0257361772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57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19733"/>
            <a:ext cx="7772400" cy="1084261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75184" y="3703994"/>
            <a:ext cx="6400800" cy="101089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Febrero 2011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486EE-B45D-4687-8609-478D751908DF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Picture 30" descr="FONDO AZULjpg"/>
          <p:cNvPicPr>
            <a:picLocks noChangeAspect="1" noChangeArrowheads="1"/>
          </p:cNvPicPr>
          <p:nvPr userDrawn="1"/>
        </p:nvPicPr>
        <p:blipFill>
          <a:blip r:embed="rId2" cstate="print"/>
          <a:srcRect t="6271" r="17" b="80189"/>
          <a:stretch>
            <a:fillRect/>
          </a:stretch>
        </p:blipFill>
        <p:spPr bwMode="auto">
          <a:xfrm>
            <a:off x="0" y="428604"/>
            <a:ext cx="914400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 userDrawn="1"/>
        </p:nvSpPr>
        <p:spPr>
          <a:xfrm>
            <a:off x="539552" y="502072"/>
            <a:ext cx="1656184" cy="82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9" name="Imagen 2"/>
          <p:cNvPicPr>
            <a:picLocks noChangeAspect="1" noChangeArrowheads="1"/>
          </p:cNvPicPr>
          <p:nvPr userDrawn="1"/>
        </p:nvPicPr>
        <p:blipFill>
          <a:blip r:embed="rId3" cstate="print"/>
          <a:srcRect r="513" b="23846"/>
          <a:stretch>
            <a:fillRect/>
          </a:stretch>
        </p:blipFill>
        <p:spPr bwMode="auto">
          <a:xfrm>
            <a:off x="670868" y="680060"/>
            <a:ext cx="1473617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Febrero 2011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429C5-9EC2-439D-B938-15F67B1657E7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  <p:cxnSp>
        <p:nvCxnSpPr>
          <p:cNvPr id="7" name="6 Conector recto"/>
          <p:cNvCxnSpPr/>
          <p:nvPr userDrawn="1"/>
        </p:nvCxnSpPr>
        <p:spPr>
          <a:xfrm>
            <a:off x="1178695" y="1428736"/>
            <a:ext cx="678661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I:\Banco imagenes\Cintillos\1 paisajeRural-blanca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</a:blip>
          <a:srcRect l="20075" t="11742" b="77591"/>
          <a:stretch>
            <a:fillRect/>
          </a:stretch>
        </p:blipFill>
        <p:spPr bwMode="auto">
          <a:xfrm>
            <a:off x="251520" y="63130"/>
            <a:ext cx="6660000" cy="681788"/>
          </a:xfrm>
          <a:prstGeom prst="rect">
            <a:avLst/>
          </a:prstGeom>
          <a:noFill/>
        </p:spPr>
      </p:pic>
      <p:pic>
        <p:nvPicPr>
          <p:cNvPr id="10" name="Imagen 2"/>
          <p:cNvPicPr>
            <a:picLocks noChangeAspect="1" noChangeArrowheads="1"/>
          </p:cNvPicPr>
          <p:nvPr userDrawn="1"/>
        </p:nvPicPr>
        <p:blipFill>
          <a:blip r:embed="rId3" cstate="print"/>
          <a:srcRect r="513" b="23846"/>
          <a:stretch>
            <a:fillRect/>
          </a:stretch>
        </p:blipFill>
        <p:spPr bwMode="auto">
          <a:xfrm>
            <a:off x="7715260" y="116632"/>
            <a:ext cx="1105212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 userDrawn="1"/>
        </p:nvSpPr>
        <p:spPr>
          <a:xfrm>
            <a:off x="4643528" y="6426547"/>
            <a:ext cx="471490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200" dirty="0" smtClean="0"/>
              <a:t>Vicepresidencia de Estrategia de Desarrollo y Políticas Públicas</a:t>
            </a:r>
          </a:p>
          <a:p>
            <a:r>
              <a:rPr lang="es-VE" sz="1000" dirty="0" smtClean="0"/>
              <a:t>Dirección de Promoción de  PyME y Microfinanciera</a:t>
            </a:r>
          </a:p>
          <a:p>
            <a:endParaRPr lang="es-ES" sz="12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Febrero 2011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A23F3D-1D9C-4871-B988-F6444353490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cxnSp>
        <p:nvCxnSpPr>
          <p:cNvPr id="6" name="5 Conector recto"/>
          <p:cNvCxnSpPr/>
          <p:nvPr userDrawn="1"/>
        </p:nvCxnSpPr>
        <p:spPr>
          <a:xfrm>
            <a:off x="261004" y="688504"/>
            <a:ext cx="860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2"/>
          <p:cNvPicPr>
            <a:picLocks noChangeAspect="1" noChangeArrowheads="1"/>
          </p:cNvPicPr>
          <p:nvPr userDrawn="1"/>
        </p:nvPicPr>
        <p:blipFill>
          <a:blip r:embed="rId2" cstate="print"/>
          <a:srcRect r="513" b="23846"/>
          <a:stretch>
            <a:fillRect/>
          </a:stretch>
        </p:blipFill>
        <p:spPr bwMode="auto">
          <a:xfrm>
            <a:off x="7859276" y="161256"/>
            <a:ext cx="1105212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 userDrawn="1"/>
        </p:nvCxnSpPr>
        <p:spPr>
          <a:xfrm>
            <a:off x="261004" y="688504"/>
            <a:ext cx="860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2"/>
          <p:cNvPicPr>
            <a:picLocks noChangeAspect="1" noChangeArrowheads="1"/>
          </p:cNvPicPr>
          <p:nvPr userDrawn="1"/>
        </p:nvPicPr>
        <p:blipFill>
          <a:blip r:embed="rId2" cstate="print"/>
          <a:srcRect r="513" b="23846"/>
          <a:stretch>
            <a:fillRect/>
          </a:stretch>
        </p:blipFill>
        <p:spPr bwMode="auto">
          <a:xfrm>
            <a:off x="7859276" y="161256"/>
            <a:ext cx="1105212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s-ES" smtClean="0"/>
              <a:t>Febrero 2011</a:t>
            </a:r>
            <a:endParaRPr lang="es-ES"/>
          </a:p>
        </p:txBody>
      </p:sp>
      <p:sp>
        <p:nvSpPr>
          <p:cNvPr id="1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1AA23F3D-1D9C-4871-B988-F6444353490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 smtClean="0"/>
              <a:t>Febrero 2011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A61878-66EC-4998-9385-385FB54B5F4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2" r:id="rId3"/>
    <p:sldLayoutId id="2147483688" r:id="rId4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6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hyperlink" Target="http://www.theodora.com/flags" TargetMode="External"/><Relationship Id="rId5" Type="http://schemas.openxmlformats.org/officeDocument/2006/relationships/image" Target="../media/image10.png"/><Relationship Id="rId10" Type="http://schemas.openxmlformats.org/officeDocument/2006/relationships/image" Target="../media/image14.png"/><Relationship Id="rId4" Type="http://schemas.openxmlformats.org/officeDocument/2006/relationships/image" Target="../media/image9.png"/><Relationship Id="rId9" Type="http://schemas.openxmlformats.org/officeDocument/2006/relationships/hyperlink" Target="http://www.verbolog.com/44biboliv.htm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erbolog.com/44biboliv.htm" TargetMode="External"/><Relationship Id="rId13" Type="http://schemas.openxmlformats.org/officeDocument/2006/relationships/image" Target="../media/image15.png"/><Relationship Id="rId3" Type="http://schemas.openxmlformats.org/officeDocument/2006/relationships/image" Target="../media/image16.png"/><Relationship Id="rId7" Type="http://schemas.openxmlformats.org/officeDocument/2006/relationships/image" Target="../media/image13.png"/><Relationship Id="rId12" Type="http://schemas.openxmlformats.org/officeDocument/2006/relationships/image" Target="../media/image19.png"/><Relationship Id="rId2" Type="http://schemas.openxmlformats.org/officeDocument/2006/relationships/image" Target="../media/image8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11" Type="http://schemas.openxmlformats.org/officeDocument/2006/relationships/hyperlink" Target="http://www.theodora.com/flags" TargetMode="External"/><Relationship Id="rId5" Type="http://schemas.openxmlformats.org/officeDocument/2006/relationships/image" Target="../media/image11.png"/><Relationship Id="rId15" Type="http://schemas.openxmlformats.org/officeDocument/2006/relationships/image" Target="../media/image12.png"/><Relationship Id="rId10" Type="http://schemas.openxmlformats.org/officeDocument/2006/relationships/image" Target="../media/image18.emf"/><Relationship Id="rId4" Type="http://schemas.openxmlformats.org/officeDocument/2006/relationships/image" Target="../media/image10.png"/><Relationship Id="rId9" Type="http://schemas.openxmlformats.org/officeDocument/2006/relationships/image" Target="../media/image14.png"/><Relationship Id="rId1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3 Título"/>
          <p:cNvSpPr>
            <a:spLocks noGrp="1"/>
          </p:cNvSpPr>
          <p:nvPr>
            <p:ph type="ctrTitle"/>
          </p:nvPr>
        </p:nvSpPr>
        <p:spPr>
          <a:xfrm>
            <a:off x="179512" y="2619733"/>
            <a:ext cx="8712968" cy="1601355"/>
          </a:xfrm>
        </p:spPr>
        <p:txBody>
          <a:bodyPr>
            <a:normAutofit/>
          </a:bodyPr>
          <a:lstStyle/>
          <a:p>
            <a:pPr algn="ctr"/>
            <a:r>
              <a:rPr lang="es-UY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FONDOS DE CAPITAL CON IMPACTO EN EL DESARROLLO</a:t>
            </a:r>
            <a:endParaRPr lang="es-ES" sz="17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5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962672" cy="365125"/>
          </a:xfrm>
          <a:noFill/>
        </p:spPr>
        <p:txBody>
          <a:bodyPr/>
          <a:lstStyle/>
          <a:p>
            <a:r>
              <a:rPr lang="es-ES" sz="1600" dirty="0" smtClean="0">
                <a:solidFill>
                  <a:schemeClr val="tx2">
                    <a:lumMod val="75000"/>
                  </a:schemeClr>
                </a:solidFill>
              </a:rPr>
              <a:t>México D.F., Diciembre 2013</a:t>
            </a:r>
            <a:endParaRPr lang="es-ES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827584" y="4941168"/>
            <a:ext cx="8217991" cy="576064"/>
          </a:xfrm>
        </p:spPr>
        <p:txBody>
          <a:bodyPr>
            <a:normAutofit/>
          </a:bodyPr>
          <a:lstStyle/>
          <a:p>
            <a:pPr algn="r"/>
            <a:r>
              <a:rPr lang="es-VE" dirty="0" smtClean="0">
                <a:solidFill>
                  <a:schemeClr val="tx2">
                    <a:lumMod val="75000"/>
                  </a:schemeClr>
                </a:solidFill>
              </a:rPr>
              <a:t>Alejandro Soriano S. – Ejecutivo </a:t>
            </a:r>
            <a:r>
              <a:rPr lang="es-VE" dirty="0" err="1" smtClean="0">
                <a:solidFill>
                  <a:schemeClr val="tx2">
                    <a:lumMod val="75000"/>
                  </a:schemeClr>
                </a:solidFill>
              </a:rPr>
              <a:t>Senior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CuadroTexto"/>
          <p:cNvSpPr txBox="1"/>
          <p:nvPr/>
        </p:nvSpPr>
        <p:spPr>
          <a:xfrm>
            <a:off x="611560" y="192832"/>
            <a:ext cx="72728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2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IMPACTO</a:t>
            </a:r>
            <a:endParaRPr lang="es-ES" sz="2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3348038" y="2204864"/>
            <a:ext cx="2592114" cy="504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Impacto en la región</a:t>
            </a:r>
            <a:endParaRPr lang="es-ES" sz="1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Elipse"/>
          <p:cNvSpPr/>
          <p:nvPr/>
        </p:nvSpPr>
        <p:spPr>
          <a:xfrm>
            <a:off x="539552" y="3284984"/>
            <a:ext cx="2340000" cy="100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es-ES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Inclusión de la base de la pirámide a los sistemas productivo y financiero</a:t>
            </a:r>
            <a:endParaRPr lang="es-ES" sz="11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48 Elipse"/>
          <p:cNvSpPr/>
          <p:nvPr/>
        </p:nvSpPr>
        <p:spPr>
          <a:xfrm>
            <a:off x="6480150" y="5517344"/>
            <a:ext cx="2340000" cy="100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marL="177800" algn="ctr"/>
            <a:r>
              <a:rPr lang="es-ES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Promoción del desarrollo de mercados de capitales</a:t>
            </a:r>
            <a:endParaRPr lang="es-ES" sz="115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49 Elipse"/>
          <p:cNvSpPr/>
          <p:nvPr/>
        </p:nvSpPr>
        <p:spPr>
          <a:xfrm>
            <a:off x="560760" y="4437112"/>
            <a:ext cx="2340000" cy="100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marL="177800" algn="ctr"/>
            <a:r>
              <a:rPr lang="es-ES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Catalizador de recursos nacionales e internacionales</a:t>
            </a:r>
            <a:endParaRPr lang="es-ES" sz="115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50 Elipse"/>
          <p:cNvSpPr/>
          <p:nvPr/>
        </p:nvSpPr>
        <p:spPr>
          <a:xfrm>
            <a:off x="3419872" y="4377916"/>
            <a:ext cx="2340000" cy="100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marL="177800" algn="ctr"/>
            <a:r>
              <a:rPr lang="es-ES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Apoyo al desarrollo de mecanismos alternativos de financiamiento </a:t>
            </a:r>
            <a:r>
              <a:rPr lang="es-ES" sz="115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MIPyME</a:t>
            </a:r>
            <a:endParaRPr lang="es-ES" sz="115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51 Elipse"/>
          <p:cNvSpPr/>
          <p:nvPr/>
        </p:nvSpPr>
        <p:spPr>
          <a:xfrm>
            <a:off x="6516216" y="4365501"/>
            <a:ext cx="2340000" cy="100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marL="177800" algn="ctr"/>
            <a:r>
              <a:rPr lang="es-ES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Apoyo a la innovación tecnológica y a las empresas competitivas</a:t>
            </a:r>
            <a:endParaRPr lang="es-ES" sz="115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53 Elipse"/>
          <p:cNvSpPr/>
          <p:nvPr/>
        </p:nvSpPr>
        <p:spPr>
          <a:xfrm>
            <a:off x="3419872" y="3212976"/>
            <a:ext cx="2340000" cy="100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marL="177800" algn="ctr"/>
            <a:r>
              <a:rPr lang="es-ES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Inclusión de segmentos sociales tradicionalmente no atendidos</a:t>
            </a:r>
          </a:p>
        </p:txBody>
      </p:sp>
      <p:sp>
        <p:nvSpPr>
          <p:cNvPr id="20" name="19 Elipse"/>
          <p:cNvSpPr/>
          <p:nvPr/>
        </p:nvSpPr>
        <p:spPr>
          <a:xfrm>
            <a:off x="3443436" y="5517344"/>
            <a:ext cx="2340000" cy="100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marL="177800" algn="ctr"/>
            <a:r>
              <a:rPr lang="es-ES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Apoyo al desarrollo de la industria microfinanciera</a:t>
            </a:r>
            <a:endParaRPr lang="es-ES" sz="115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611560" y="5589240"/>
            <a:ext cx="2340000" cy="100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marL="177800" algn="ctr"/>
            <a:r>
              <a:rPr lang="es-ES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Apoyo al desarrollo de la industria de capital privado</a:t>
            </a:r>
          </a:p>
        </p:txBody>
      </p:sp>
      <p:sp>
        <p:nvSpPr>
          <p:cNvPr id="22" name="21 Elipse"/>
          <p:cNvSpPr/>
          <p:nvPr/>
        </p:nvSpPr>
        <p:spPr>
          <a:xfrm>
            <a:off x="6516216" y="3212976"/>
            <a:ext cx="2340000" cy="1008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marL="177800" algn="ctr"/>
            <a:r>
              <a:rPr lang="es-ES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Fomento de buenas prácticas sociales, medioambientales y de gobierno corporativo</a:t>
            </a:r>
          </a:p>
        </p:txBody>
      </p:sp>
      <p:cxnSp>
        <p:nvCxnSpPr>
          <p:cNvPr id="29" name="28 Conector recto de flecha"/>
          <p:cNvCxnSpPr/>
          <p:nvPr/>
        </p:nvCxnSpPr>
        <p:spPr>
          <a:xfrm>
            <a:off x="4584665" y="2708920"/>
            <a:ext cx="0" cy="432048"/>
          </a:xfrm>
          <a:prstGeom prst="straightConnector1">
            <a:avLst/>
          </a:prstGeom>
          <a:ln w="158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323851" y="773212"/>
            <a:ext cx="84966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VE" sz="17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Además de: a) la generación de empleo de mano de obra calificada, b) el fortalecimiento y formalización del sector privado, c) mayores recaudos tributarios, y demás aspectos cuantificables, las inversiones en fondos han generado impacto a nivel regional, el cual se traduce en los siguientes logros:</a:t>
            </a:r>
            <a:endParaRPr lang="es-ES" sz="17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25 Conector recto"/>
          <p:cNvCxnSpPr/>
          <p:nvPr/>
        </p:nvCxnSpPr>
        <p:spPr>
          <a:xfrm>
            <a:off x="1043608" y="1196752"/>
            <a:ext cx="0" cy="446449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/>
          <p:cNvSpPr/>
          <p:nvPr/>
        </p:nvSpPr>
        <p:spPr>
          <a:xfrm>
            <a:off x="1475656" y="1268760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Objetivos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1475656" y="2289572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Tipos de Fondos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1475656" y="3331592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Impacto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1475656" y="5373216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Recomendaciones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826764" y="1301701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826764" y="233691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Elipse"/>
          <p:cNvSpPr/>
          <p:nvPr/>
        </p:nvSpPr>
        <p:spPr>
          <a:xfrm>
            <a:off x="826764" y="337893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826764" y="443784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1466334" y="4341129"/>
            <a:ext cx="6624736" cy="57606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Acción de CAF en el acceso al financiamiento</a:t>
            </a:r>
            <a:endParaRPr lang="es-ES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797195" y="549256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5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1692275" y="1579563"/>
            <a:ext cx="5759450" cy="3060700"/>
          </a:xfrm>
          <a:prstGeom prst="ellipse">
            <a:avLst/>
          </a:prstGeom>
          <a:noFill/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0" y="1066800"/>
          <a:ext cx="9144000" cy="39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71425" y="5441714"/>
            <a:ext cx="2160276" cy="87336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500" b="1" dirty="0">
                <a:solidFill>
                  <a:srgbClr val="EEECE1">
                    <a:lumMod val="10000"/>
                  </a:srgbClr>
                </a:solidFill>
                <a:latin typeface="Arial" pitchFamily="34" charset="0"/>
                <a:cs typeface="Arial" pitchFamily="34" charset="0"/>
              </a:rPr>
              <a:t>Inversión en todas </a:t>
            </a:r>
          </a:p>
          <a:p>
            <a:pPr algn="ctr">
              <a:defRPr/>
            </a:pPr>
            <a:r>
              <a:rPr lang="es-ES" sz="1500" b="1" dirty="0">
                <a:solidFill>
                  <a:srgbClr val="EEECE1">
                    <a:lumMod val="10000"/>
                  </a:srgbClr>
                </a:solidFill>
                <a:latin typeface="Arial" pitchFamily="34" charset="0"/>
                <a:cs typeface="Arial" pitchFamily="34" charset="0"/>
              </a:rPr>
              <a:t>las formas de capital</a:t>
            </a:r>
            <a:endParaRPr lang="en-US" sz="15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572000" y="5441714"/>
            <a:ext cx="2448321" cy="87336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500" b="1" dirty="0">
                <a:solidFill>
                  <a:srgbClr val="EEECE1">
                    <a:lumMod val="10000"/>
                  </a:srgbClr>
                </a:solidFill>
                <a:latin typeface="Arial" pitchFamily="34" charset="0"/>
                <a:cs typeface="Arial" pitchFamily="34" charset="0"/>
              </a:rPr>
              <a:t>Inserción internacional inteligente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092321" y="5441714"/>
            <a:ext cx="1980253" cy="87336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500" b="1" dirty="0">
                <a:solidFill>
                  <a:srgbClr val="EEECE1">
                    <a:lumMod val="10000"/>
                  </a:srgbClr>
                </a:solidFill>
                <a:latin typeface="Arial" pitchFamily="34" charset="0"/>
                <a:cs typeface="Arial" pitchFamily="34" charset="0"/>
              </a:rPr>
              <a:t>Calidad</a:t>
            </a:r>
          </a:p>
          <a:p>
            <a:pPr algn="ctr">
              <a:defRPr/>
            </a:pPr>
            <a:r>
              <a:rPr lang="es-ES" sz="1500" b="1" dirty="0">
                <a:solidFill>
                  <a:srgbClr val="EEECE1">
                    <a:lumMod val="10000"/>
                  </a:srgbClr>
                </a:solidFill>
                <a:latin typeface="Arial" pitchFamily="34" charset="0"/>
                <a:cs typeface="Arial" pitchFamily="34" charset="0"/>
              </a:rPr>
              <a:t>institucional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2340000" y="5436000"/>
            <a:ext cx="2160276" cy="87336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500" b="1" dirty="0">
                <a:solidFill>
                  <a:srgbClr val="EEECE1">
                    <a:lumMod val="10000"/>
                  </a:srgbClr>
                </a:solidFill>
                <a:latin typeface="Arial" pitchFamily="34" charset="0"/>
                <a:cs typeface="Arial" pitchFamily="34" charset="0"/>
              </a:rPr>
              <a:t>Transformación </a:t>
            </a:r>
          </a:p>
          <a:p>
            <a:pPr algn="ctr">
              <a:defRPr/>
            </a:pPr>
            <a:r>
              <a:rPr lang="es-ES" sz="1500" b="1" dirty="0">
                <a:solidFill>
                  <a:srgbClr val="EEECE1">
                    <a:lumMod val="10000"/>
                  </a:srgbClr>
                </a:solidFill>
                <a:latin typeface="Arial" pitchFamily="34" charset="0"/>
                <a:cs typeface="Arial" pitchFamily="34" charset="0"/>
              </a:rPr>
              <a:t>productiva</a:t>
            </a:r>
          </a:p>
        </p:txBody>
      </p:sp>
      <p:sp>
        <p:nvSpPr>
          <p:cNvPr id="9" name="Rectangle 3" descr="Papel periódico"/>
          <p:cNvSpPr txBox="1">
            <a:spLocks noChangeArrowheads="1"/>
          </p:cNvSpPr>
          <p:nvPr/>
        </p:nvSpPr>
        <p:spPr>
          <a:xfrm>
            <a:off x="144016" y="188640"/>
            <a:ext cx="78123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100" b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/>
              <a:t>AGENDA PARA EL DESARROLLO INTEGRAL DE CAF</a:t>
            </a:r>
          </a:p>
        </p:txBody>
      </p:sp>
    </p:spTree>
    <p:extLst>
      <p:ext uri="{BB962C8B-B14F-4D97-AF65-F5344CB8AC3E}">
        <p14:creationId xmlns:p14="http://schemas.microsoft.com/office/powerpoint/2010/main" val="29964487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7"/>
          <p:cNvSpPr>
            <a:spLocks noChangeArrowheads="1"/>
          </p:cNvSpPr>
          <p:nvPr/>
        </p:nvSpPr>
        <p:spPr bwMode="auto">
          <a:xfrm>
            <a:off x="1295400" y="3310200"/>
            <a:ext cx="6477000" cy="57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27000" h="25400"/>
          </a:sp3d>
        </p:spPr>
        <p:txBody>
          <a:bodyPr wrap="none" anchor="ctr"/>
          <a:lstStyle/>
          <a:p>
            <a:pPr algn="ctr"/>
            <a:r>
              <a:rPr lang="es-VE" sz="2000" dirty="0" smtClean="0">
                <a:solidFill>
                  <a:schemeClr val="bg1"/>
                </a:solidFill>
              </a:rPr>
              <a:t>Atención a deficiencias </a:t>
            </a:r>
            <a:r>
              <a:rPr lang="es-VE" sz="2000" dirty="0">
                <a:solidFill>
                  <a:schemeClr val="bg1"/>
                </a:solidFill>
              </a:rPr>
              <a:t>de mercado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4" name="Rectangle 58"/>
          <p:cNvSpPr>
            <a:spLocks noChangeArrowheads="1"/>
          </p:cNvSpPr>
          <p:nvPr/>
        </p:nvSpPr>
        <p:spPr bwMode="auto">
          <a:xfrm>
            <a:off x="1295400" y="1329000"/>
            <a:ext cx="6477000" cy="57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27000" h="25400"/>
          </a:sp3d>
        </p:spPr>
        <p:txBody>
          <a:bodyPr wrap="none" anchor="ctr"/>
          <a:lstStyle/>
          <a:p>
            <a:pPr algn="ctr"/>
            <a:r>
              <a:rPr lang="es-VE" sz="2000" dirty="0">
                <a:solidFill>
                  <a:schemeClr val="bg1"/>
                </a:solidFill>
              </a:rPr>
              <a:t>Operaciones de financiamiento: créditos - inversiones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5" name="Rectangle 60"/>
          <p:cNvSpPr>
            <a:spLocks noChangeArrowheads="1"/>
          </p:cNvSpPr>
          <p:nvPr/>
        </p:nvSpPr>
        <p:spPr bwMode="auto">
          <a:xfrm>
            <a:off x="1295400" y="2319600"/>
            <a:ext cx="6477000" cy="57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27000" h="25400"/>
          </a:sp3d>
        </p:spPr>
        <p:txBody>
          <a:bodyPr wrap="none" anchor="ctr"/>
          <a:lstStyle/>
          <a:p>
            <a:pPr algn="ctr"/>
            <a:r>
              <a:rPr lang="es-VE" sz="2000" dirty="0">
                <a:solidFill>
                  <a:schemeClr val="bg1"/>
                </a:solidFill>
              </a:rPr>
              <a:t>Operaciones financieramente sostenibles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6" name="Rectangle 62"/>
          <p:cNvSpPr>
            <a:spLocks noChangeArrowheads="1"/>
          </p:cNvSpPr>
          <p:nvPr/>
        </p:nvSpPr>
        <p:spPr bwMode="auto">
          <a:xfrm>
            <a:off x="1295400" y="4300800"/>
            <a:ext cx="6477000" cy="57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27000" h="25400"/>
          </a:sp3d>
        </p:spPr>
        <p:txBody>
          <a:bodyPr wrap="none" anchor="ctr"/>
          <a:lstStyle/>
          <a:p>
            <a:pPr algn="ctr"/>
            <a:r>
              <a:rPr lang="es-VE" sz="2000" dirty="0">
                <a:solidFill>
                  <a:schemeClr val="bg1"/>
                </a:solidFill>
              </a:rPr>
              <a:t>En alianza con instituciones locales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7" name="Rectangle 3" descr="Papel periódico"/>
          <p:cNvSpPr txBox="1">
            <a:spLocks noChangeArrowheads="1"/>
          </p:cNvSpPr>
          <p:nvPr/>
        </p:nvSpPr>
        <p:spPr>
          <a:xfrm>
            <a:off x="288033" y="160428"/>
            <a:ext cx="752432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100" b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VE" dirty="0"/>
              <a:t>             ¿CÓMO OPERAMOS?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036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1616075" y="2079363"/>
            <a:ext cx="5759450" cy="3060700"/>
          </a:xfrm>
          <a:prstGeom prst="ellipse">
            <a:avLst/>
          </a:prstGeom>
          <a:noFill/>
          <a:ln w="76200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11575" y="1566600"/>
          <a:ext cx="9144000" cy="39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3" descr="Papel periódico"/>
          <p:cNvSpPr txBox="1">
            <a:spLocks noChangeArrowheads="1"/>
          </p:cNvSpPr>
          <p:nvPr/>
        </p:nvSpPr>
        <p:spPr>
          <a:xfrm>
            <a:off x="216024" y="188640"/>
            <a:ext cx="76683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100" b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VE" dirty="0"/>
              <a:t>              LÍNEAS DE ACCIÓN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8739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1696" y="1893565"/>
            <a:ext cx="7981255" cy="4751708"/>
            <a:chOff x="998" y="2537"/>
            <a:chExt cx="3443" cy="1686"/>
          </a:xfrm>
        </p:grpSpPr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2659" y="3368"/>
              <a:ext cx="391" cy="546"/>
            </a:xfrm>
            <a:custGeom>
              <a:avLst/>
              <a:gdLst/>
              <a:ahLst/>
              <a:cxnLst>
                <a:cxn ang="0">
                  <a:pos x="132" y="9"/>
                </a:cxn>
                <a:cxn ang="0">
                  <a:pos x="99" y="1"/>
                </a:cxn>
                <a:cxn ang="0">
                  <a:pos x="86" y="46"/>
                </a:cxn>
                <a:cxn ang="0">
                  <a:pos x="51" y="82"/>
                </a:cxn>
                <a:cxn ang="0">
                  <a:pos x="46" y="127"/>
                </a:cxn>
                <a:cxn ang="0">
                  <a:pos x="36" y="176"/>
                </a:cxn>
                <a:cxn ang="0">
                  <a:pos x="0" y="239"/>
                </a:cxn>
                <a:cxn ang="0">
                  <a:pos x="19" y="418"/>
                </a:cxn>
                <a:cxn ang="0">
                  <a:pos x="15" y="478"/>
                </a:cxn>
                <a:cxn ang="0">
                  <a:pos x="40" y="718"/>
                </a:cxn>
                <a:cxn ang="0">
                  <a:pos x="46" y="744"/>
                </a:cxn>
                <a:cxn ang="0">
                  <a:pos x="55" y="782"/>
                </a:cxn>
                <a:cxn ang="0">
                  <a:pos x="46" y="805"/>
                </a:cxn>
                <a:cxn ang="0">
                  <a:pos x="53" y="840"/>
                </a:cxn>
                <a:cxn ang="0">
                  <a:pos x="46" y="896"/>
                </a:cxn>
                <a:cxn ang="0">
                  <a:pos x="40" y="930"/>
                </a:cxn>
                <a:cxn ang="0">
                  <a:pos x="53" y="976"/>
                </a:cxn>
                <a:cxn ang="0">
                  <a:pos x="64" y="999"/>
                </a:cxn>
                <a:cxn ang="0">
                  <a:pos x="91" y="1033"/>
                </a:cxn>
                <a:cxn ang="0">
                  <a:pos x="122" y="1041"/>
                </a:cxn>
                <a:cxn ang="0">
                  <a:pos x="164" y="1034"/>
                </a:cxn>
                <a:cxn ang="0">
                  <a:pos x="138" y="993"/>
                </a:cxn>
                <a:cxn ang="0">
                  <a:pos x="162" y="953"/>
                </a:cxn>
                <a:cxn ang="0">
                  <a:pos x="166" y="932"/>
                </a:cxn>
                <a:cxn ang="0">
                  <a:pos x="169" y="908"/>
                </a:cxn>
                <a:cxn ang="0">
                  <a:pos x="215" y="872"/>
                </a:cxn>
                <a:cxn ang="0">
                  <a:pos x="202" y="834"/>
                </a:cxn>
                <a:cxn ang="0">
                  <a:pos x="162" y="795"/>
                </a:cxn>
                <a:cxn ang="0">
                  <a:pos x="199" y="753"/>
                </a:cxn>
                <a:cxn ang="0">
                  <a:pos x="215" y="701"/>
                </a:cxn>
                <a:cxn ang="0">
                  <a:pos x="255" y="680"/>
                </a:cxn>
                <a:cxn ang="0">
                  <a:pos x="259" y="655"/>
                </a:cxn>
                <a:cxn ang="0">
                  <a:pos x="217" y="626"/>
                </a:cxn>
                <a:cxn ang="0">
                  <a:pos x="227" y="605"/>
                </a:cxn>
                <a:cxn ang="0">
                  <a:pos x="275" y="612"/>
                </a:cxn>
                <a:cxn ang="0">
                  <a:pos x="295" y="577"/>
                </a:cxn>
                <a:cxn ang="0">
                  <a:pos x="300" y="542"/>
                </a:cxn>
                <a:cxn ang="0">
                  <a:pos x="362" y="527"/>
                </a:cxn>
                <a:cxn ang="0">
                  <a:pos x="379" y="499"/>
                </a:cxn>
                <a:cxn ang="0">
                  <a:pos x="372" y="456"/>
                </a:cxn>
                <a:cxn ang="0">
                  <a:pos x="363" y="409"/>
                </a:cxn>
                <a:cxn ang="0">
                  <a:pos x="336" y="400"/>
                </a:cxn>
                <a:cxn ang="0">
                  <a:pos x="357" y="364"/>
                </a:cxn>
                <a:cxn ang="0">
                  <a:pos x="363" y="323"/>
                </a:cxn>
                <a:cxn ang="0">
                  <a:pos x="390" y="269"/>
                </a:cxn>
                <a:cxn ang="0">
                  <a:pos x="407" y="221"/>
                </a:cxn>
                <a:cxn ang="0">
                  <a:pos x="481" y="172"/>
                </a:cxn>
                <a:cxn ang="0">
                  <a:pos x="481" y="128"/>
                </a:cxn>
                <a:cxn ang="0">
                  <a:pos x="436" y="147"/>
                </a:cxn>
                <a:cxn ang="0">
                  <a:pos x="384" y="179"/>
                </a:cxn>
                <a:cxn ang="0">
                  <a:pos x="356" y="151"/>
                </a:cxn>
                <a:cxn ang="0">
                  <a:pos x="362" y="108"/>
                </a:cxn>
                <a:cxn ang="0">
                  <a:pos x="329" y="74"/>
                </a:cxn>
                <a:cxn ang="0">
                  <a:pos x="271" y="48"/>
                </a:cxn>
                <a:cxn ang="0">
                  <a:pos x="220" y="22"/>
                </a:cxn>
                <a:cxn ang="0">
                  <a:pos x="194" y="10"/>
                </a:cxn>
                <a:cxn ang="0">
                  <a:pos x="168" y="26"/>
                </a:cxn>
              </a:cxnLst>
              <a:rect l="0" t="0" r="r" b="b"/>
              <a:pathLst>
                <a:path w="490" h="1042">
                  <a:moveTo>
                    <a:pt x="168" y="26"/>
                  </a:moveTo>
                  <a:lnTo>
                    <a:pt x="132" y="9"/>
                  </a:lnTo>
                  <a:lnTo>
                    <a:pt x="122" y="9"/>
                  </a:lnTo>
                  <a:lnTo>
                    <a:pt x="99" y="1"/>
                  </a:lnTo>
                  <a:lnTo>
                    <a:pt x="77" y="13"/>
                  </a:lnTo>
                  <a:lnTo>
                    <a:pt x="86" y="46"/>
                  </a:lnTo>
                  <a:lnTo>
                    <a:pt x="78" y="68"/>
                  </a:lnTo>
                  <a:lnTo>
                    <a:pt x="51" y="82"/>
                  </a:lnTo>
                  <a:lnTo>
                    <a:pt x="36" y="117"/>
                  </a:lnTo>
                  <a:lnTo>
                    <a:pt x="46" y="127"/>
                  </a:lnTo>
                  <a:lnTo>
                    <a:pt x="40" y="160"/>
                  </a:lnTo>
                  <a:lnTo>
                    <a:pt x="36" y="176"/>
                  </a:lnTo>
                  <a:lnTo>
                    <a:pt x="25" y="203"/>
                  </a:lnTo>
                  <a:lnTo>
                    <a:pt x="0" y="239"/>
                  </a:lnTo>
                  <a:lnTo>
                    <a:pt x="12" y="290"/>
                  </a:lnTo>
                  <a:lnTo>
                    <a:pt x="19" y="418"/>
                  </a:lnTo>
                  <a:lnTo>
                    <a:pt x="26" y="452"/>
                  </a:lnTo>
                  <a:lnTo>
                    <a:pt x="15" y="478"/>
                  </a:lnTo>
                  <a:lnTo>
                    <a:pt x="15" y="687"/>
                  </a:lnTo>
                  <a:lnTo>
                    <a:pt x="40" y="718"/>
                  </a:lnTo>
                  <a:lnTo>
                    <a:pt x="35" y="736"/>
                  </a:lnTo>
                  <a:lnTo>
                    <a:pt x="46" y="744"/>
                  </a:lnTo>
                  <a:lnTo>
                    <a:pt x="39" y="768"/>
                  </a:lnTo>
                  <a:lnTo>
                    <a:pt x="55" y="782"/>
                  </a:lnTo>
                  <a:lnTo>
                    <a:pt x="56" y="815"/>
                  </a:lnTo>
                  <a:lnTo>
                    <a:pt x="46" y="805"/>
                  </a:lnTo>
                  <a:lnTo>
                    <a:pt x="46" y="816"/>
                  </a:lnTo>
                  <a:lnTo>
                    <a:pt x="53" y="840"/>
                  </a:lnTo>
                  <a:lnTo>
                    <a:pt x="53" y="875"/>
                  </a:lnTo>
                  <a:lnTo>
                    <a:pt x="46" y="896"/>
                  </a:lnTo>
                  <a:lnTo>
                    <a:pt x="45" y="919"/>
                  </a:lnTo>
                  <a:lnTo>
                    <a:pt x="40" y="930"/>
                  </a:lnTo>
                  <a:lnTo>
                    <a:pt x="40" y="962"/>
                  </a:lnTo>
                  <a:lnTo>
                    <a:pt x="53" y="976"/>
                  </a:lnTo>
                  <a:lnTo>
                    <a:pt x="61" y="974"/>
                  </a:lnTo>
                  <a:lnTo>
                    <a:pt x="64" y="999"/>
                  </a:lnTo>
                  <a:lnTo>
                    <a:pt x="68" y="1020"/>
                  </a:lnTo>
                  <a:lnTo>
                    <a:pt x="91" y="1033"/>
                  </a:lnTo>
                  <a:lnTo>
                    <a:pt x="110" y="1035"/>
                  </a:lnTo>
                  <a:lnTo>
                    <a:pt x="122" y="1041"/>
                  </a:lnTo>
                  <a:lnTo>
                    <a:pt x="138" y="1037"/>
                  </a:lnTo>
                  <a:lnTo>
                    <a:pt x="164" y="1034"/>
                  </a:lnTo>
                  <a:lnTo>
                    <a:pt x="145" y="1004"/>
                  </a:lnTo>
                  <a:lnTo>
                    <a:pt x="138" y="993"/>
                  </a:lnTo>
                  <a:lnTo>
                    <a:pt x="148" y="959"/>
                  </a:lnTo>
                  <a:lnTo>
                    <a:pt x="162" y="953"/>
                  </a:lnTo>
                  <a:lnTo>
                    <a:pt x="170" y="938"/>
                  </a:lnTo>
                  <a:lnTo>
                    <a:pt x="166" y="932"/>
                  </a:lnTo>
                  <a:lnTo>
                    <a:pt x="162" y="924"/>
                  </a:lnTo>
                  <a:lnTo>
                    <a:pt x="169" y="908"/>
                  </a:lnTo>
                  <a:lnTo>
                    <a:pt x="193" y="892"/>
                  </a:lnTo>
                  <a:lnTo>
                    <a:pt x="215" y="872"/>
                  </a:lnTo>
                  <a:lnTo>
                    <a:pt x="215" y="840"/>
                  </a:lnTo>
                  <a:lnTo>
                    <a:pt x="202" y="834"/>
                  </a:lnTo>
                  <a:lnTo>
                    <a:pt x="171" y="813"/>
                  </a:lnTo>
                  <a:lnTo>
                    <a:pt x="162" y="795"/>
                  </a:lnTo>
                  <a:lnTo>
                    <a:pt x="171" y="781"/>
                  </a:lnTo>
                  <a:lnTo>
                    <a:pt x="199" y="753"/>
                  </a:lnTo>
                  <a:lnTo>
                    <a:pt x="215" y="738"/>
                  </a:lnTo>
                  <a:lnTo>
                    <a:pt x="215" y="701"/>
                  </a:lnTo>
                  <a:lnTo>
                    <a:pt x="225" y="664"/>
                  </a:lnTo>
                  <a:lnTo>
                    <a:pt x="255" y="680"/>
                  </a:lnTo>
                  <a:lnTo>
                    <a:pt x="269" y="671"/>
                  </a:lnTo>
                  <a:lnTo>
                    <a:pt x="259" y="655"/>
                  </a:lnTo>
                  <a:lnTo>
                    <a:pt x="224" y="655"/>
                  </a:lnTo>
                  <a:lnTo>
                    <a:pt x="217" y="626"/>
                  </a:lnTo>
                  <a:lnTo>
                    <a:pt x="208" y="604"/>
                  </a:lnTo>
                  <a:lnTo>
                    <a:pt x="227" y="605"/>
                  </a:lnTo>
                  <a:lnTo>
                    <a:pt x="249" y="609"/>
                  </a:lnTo>
                  <a:lnTo>
                    <a:pt x="275" y="612"/>
                  </a:lnTo>
                  <a:lnTo>
                    <a:pt x="285" y="607"/>
                  </a:lnTo>
                  <a:lnTo>
                    <a:pt x="295" y="577"/>
                  </a:lnTo>
                  <a:lnTo>
                    <a:pt x="295" y="560"/>
                  </a:lnTo>
                  <a:lnTo>
                    <a:pt x="300" y="542"/>
                  </a:lnTo>
                  <a:lnTo>
                    <a:pt x="309" y="527"/>
                  </a:lnTo>
                  <a:lnTo>
                    <a:pt x="362" y="527"/>
                  </a:lnTo>
                  <a:lnTo>
                    <a:pt x="362" y="514"/>
                  </a:lnTo>
                  <a:lnTo>
                    <a:pt x="379" y="499"/>
                  </a:lnTo>
                  <a:lnTo>
                    <a:pt x="388" y="479"/>
                  </a:lnTo>
                  <a:lnTo>
                    <a:pt x="372" y="456"/>
                  </a:lnTo>
                  <a:lnTo>
                    <a:pt x="372" y="442"/>
                  </a:lnTo>
                  <a:lnTo>
                    <a:pt x="363" y="409"/>
                  </a:lnTo>
                  <a:lnTo>
                    <a:pt x="351" y="402"/>
                  </a:lnTo>
                  <a:lnTo>
                    <a:pt x="336" y="400"/>
                  </a:lnTo>
                  <a:lnTo>
                    <a:pt x="336" y="382"/>
                  </a:lnTo>
                  <a:lnTo>
                    <a:pt x="357" y="364"/>
                  </a:lnTo>
                  <a:lnTo>
                    <a:pt x="357" y="345"/>
                  </a:lnTo>
                  <a:lnTo>
                    <a:pt x="363" y="323"/>
                  </a:lnTo>
                  <a:lnTo>
                    <a:pt x="363" y="290"/>
                  </a:lnTo>
                  <a:lnTo>
                    <a:pt x="390" y="269"/>
                  </a:lnTo>
                  <a:lnTo>
                    <a:pt x="390" y="239"/>
                  </a:lnTo>
                  <a:lnTo>
                    <a:pt x="407" y="221"/>
                  </a:lnTo>
                  <a:lnTo>
                    <a:pt x="448" y="189"/>
                  </a:lnTo>
                  <a:lnTo>
                    <a:pt x="481" y="172"/>
                  </a:lnTo>
                  <a:lnTo>
                    <a:pt x="489" y="152"/>
                  </a:lnTo>
                  <a:lnTo>
                    <a:pt x="481" y="128"/>
                  </a:lnTo>
                  <a:lnTo>
                    <a:pt x="456" y="128"/>
                  </a:lnTo>
                  <a:lnTo>
                    <a:pt x="436" y="147"/>
                  </a:lnTo>
                  <a:lnTo>
                    <a:pt x="412" y="181"/>
                  </a:lnTo>
                  <a:lnTo>
                    <a:pt x="384" y="179"/>
                  </a:lnTo>
                  <a:lnTo>
                    <a:pt x="357" y="165"/>
                  </a:lnTo>
                  <a:lnTo>
                    <a:pt x="356" y="151"/>
                  </a:lnTo>
                  <a:lnTo>
                    <a:pt x="363" y="137"/>
                  </a:lnTo>
                  <a:lnTo>
                    <a:pt x="362" y="108"/>
                  </a:lnTo>
                  <a:lnTo>
                    <a:pt x="349" y="85"/>
                  </a:lnTo>
                  <a:lnTo>
                    <a:pt x="329" y="74"/>
                  </a:lnTo>
                  <a:lnTo>
                    <a:pt x="309" y="71"/>
                  </a:lnTo>
                  <a:lnTo>
                    <a:pt x="271" y="48"/>
                  </a:lnTo>
                  <a:lnTo>
                    <a:pt x="247" y="41"/>
                  </a:lnTo>
                  <a:lnTo>
                    <a:pt x="220" y="22"/>
                  </a:lnTo>
                  <a:lnTo>
                    <a:pt x="217" y="8"/>
                  </a:lnTo>
                  <a:lnTo>
                    <a:pt x="194" y="10"/>
                  </a:lnTo>
                  <a:lnTo>
                    <a:pt x="176" y="0"/>
                  </a:lnTo>
                  <a:lnTo>
                    <a:pt x="168" y="26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2578" y="2991"/>
              <a:ext cx="754" cy="619"/>
            </a:xfrm>
            <a:custGeom>
              <a:avLst/>
              <a:gdLst/>
              <a:ahLst/>
              <a:cxnLst>
                <a:cxn ang="0">
                  <a:pos x="114" y="276"/>
                </a:cxn>
                <a:cxn ang="0">
                  <a:pos x="31" y="312"/>
                </a:cxn>
                <a:cxn ang="0">
                  <a:pos x="0" y="381"/>
                </a:cxn>
                <a:cxn ang="0">
                  <a:pos x="22" y="436"/>
                </a:cxn>
                <a:cxn ang="0">
                  <a:pos x="58" y="462"/>
                </a:cxn>
                <a:cxn ang="0">
                  <a:pos x="115" y="501"/>
                </a:cxn>
                <a:cxn ang="0">
                  <a:pos x="231" y="473"/>
                </a:cxn>
                <a:cxn ang="0">
                  <a:pos x="293" y="501"/>
                </a:cxn>
                <a:cxn ang="0">
                  <a:pos x="358" y="537"/>
                </a:cxn>
                <a:cxn ang="0">
                  <a:pos x="456" y="595"/>
                </a:cxn>
                <a:cxn ang="0">
                  <a:pos x="520" y="686"/>
                </a:cxn>
                <a:cxn ang="0">
                  <a:pos x="517" y="764"/>
                </a:cxn>
                <a:cxn ang="0">
                  <a:pos x="528" y="847"/>
                </a:cxn>
                <a:cxn ang="0">
                  <a:pos x="596" y="854"/>
                </a:cxn>
                <a:cxn ang="0">
                  <a:pos x="632" y="893"/>
                </a:cxn>
                <a:cxn ang="0">
                  <a:pos x="648" y="960"/>
                </a:cxn>
                <a:cxn ang="0">
                  <a:pos x="615" y="1020"/>
                </a:cxn>
                <a:cxn ang="0">
                  <a:pos x="560" y="1100"/>
                </a:cxn>
                <a:cxn ang="0">
                  <a:pos x="606" y="1130"/>
                </a:cxn>
                <a:cxn ang="0">
                  <a:pos x="690" y="1171"/>
                </a:cxn>
                <a:cxn ang="0">
                  <a:pos x="730" y="1111"/>
                </a:cxn>
                <a:cxn ang="0">
                  <a:pos x="763" y="1081"/>
                </a:cxn>
                <a:cxn ang="0">
                  <a:pos x="803" y="968"/>
                </a:cxn>
                <a:cxn ang="0">
                  <a:pos x="851" y="939"/>
                </a:cxn>
                <a:cxn ang="0">
                  <a:pos x="904" y="916"/>
                </a:cxn>
                <a:cxn ang="0">
                  <a:pos x="983" y="916"/>
                </a:cxn>
                <a:cxn ang="0">
                  <a:pos x="1051" y="848"/>
                </a:cxn>
                <a:cxn ang="0">
                  <a:pos x="1093" y="809"/>
                </a:cxn>
                <a:cxn ang="0">
                  <a:pos x="1107" y="751"/>
                </a:cxn>
                <a:cxn ang="0">
                  <a:pos x="1123" y="676"/>
                </a:cxn>
                <a:cxn ang="0">
                  <a:pos x="1131" y="605"/>
                </a:cxn>
                <a:cxn ang="0">
                  <a:pos x="1152" y="604"/>
                </a:cxn>
                <a:cxn ang="0">
                  <a:pos x="1225" y="519"/>
                </a:cxn>
                <a:cxn ang="0">
                  <a:pos x="1274" y="463"/>
                </a:cxn>
                <a:cxn ang="0">
                  <a:pos x="1267" y="379"/>
                </a:cxn>
                <a:cxn ang="0">
                  <a:pos x="1207" y="343"/>
                </a:cxn>
                <a:cxn ang="0">
                  <a:pos x="1133" y="267"/>
                </a:cxn>
                <a:cxn ang="0">
                  <a:pos x="989" y="247"/>
                </a:cxn>
                <a:cxn ang="0">
                  <a:pos x="960" y="229"/>
                </a:cxn>
                <a:cxn ang="0">
                  <a:pos x="944" y="201"/>
                </a:cxn>
                <a:cxn ang="0">
                  <a:pos x="873" y="179"/>
                </a:cxn>
                <a:cxn ang="0">
                  <a:pos x="851" y="164"/>
                </a:cxn>
                <a:cxn ang="0">
                  <a:pos x="765" y="158"/>
                </a:cxn>
                <a:cxn ang="0">
                  <a:pos x="765" y="77"/>
                </a:cxn>
                <a:cxn ang="0">
                  <a:pos x="735" y="28"/>
                </a:cxn>
                <a:cxn ang="0">
                  <a:pos x="659" y="95"/>
                </a:cxn>
                <a:cxn ang="0">
                  <a:pos x="592" y="98"/>
                </a:cxn>
                <a:cxn ang="0">
                  <a:pos x="521" y="107"/>
                </a:cxn>
                <a:cxn ang="0">
                  <a:pos x="466" y="98"/>
                </a:cxn>
                <a:cxn ang="0">
                  <a:pos x="441" y="13"/>
                </a:cxn>
                <a:cxn ang="0">
                  <a:pos x="396" y="15"/>
                </a:cxn>
                <a:cxn ang="0">
                  <a:pos x="300" y="19"/>
                </a:cxn>
                <a:cxn ang="0">
                  <a:pos x="289" y="41"/>
                </a:cxn>
                <a:cxn ang="0">
                  <a:pos x="298" y="99"/>
                </a:cxn>
                <a:cxn ang="0">
                  <a:pos x="270" y="125"/>
                </a:cxn>
                <a:cxn ang="0">
                  <a:pos x="191" y="93"/>
                </a:cxn>
                <a:cxn ang="0">
                  <a:pos x="168" y="83"/>
                </a:cxn>
                <a:cxn ang="0">
                  <a:pos x="152" y="136"/>
                </a:cxn>
                <a:cxn ang="0">
                  <a:pos x="120" y="178"/>
                </a:cxn>
              </a:cxnLst>
              <a:rect l="0" t="0" r="r" b="b"/>
              <a:pathLst>
                <a:path w="1275" h="1182">
                  <a:moveTo>
                    <a:pt x="120" y="178"/>
                  </a:moveTo>
                  <a:lnTo>
                    <a:pt x="117" y="266"/>
                  </a:lnTo>
                  <a:lnTo>
                    <a:pt x="114" y="276"/>
                  </a:lnTo>
                  <a:lnTo>
                    <a:pt x="109" y="283"/>
                  </a:lnTo>
                  <a:lnTo>
                    <a:pt x="63" y="297"/>
                  </a:lnTo>
                  <a:lnTo>
                    <a:pt x="31" y="312"/>
                  </a:lnTo>
                  <a:lnTo>
                    <a:pt x="15" y="343"/>
                  </a:lnTo>
                  <a:lnTo>
                    <a:pt x="17" y="361"/>
                  </a:lnTo>
                  <a:lnTo>
                    <a:pt x="0" y="381"/>
                  </a:lnTo>
                  <a:lnTo>
                    <a:pt x="0" y="404"/>
                  </a:lnTo>
                  <a:lnTo>
                    <a:pt x="15" y="417"/>
                  </a:lnTo>
                  <a:lnTo>
                    <a:pt x="22" y="436"/>
                  </a:lnTo>
                  <a:lnTo>
                    <a:pt x="22" y="454"/>
                  </a:lnTo>
                  <a:lnTo>
                    <a:pt x="45" y="446"/>
                  </a:lnTo>
                  <a:lnTo>
                    <a:pt x="58" y="462"/>
                  </a:lnTo>
                  <a:lnTo>
                    <a:pt x="80" y="462"/>
                  </a:lnTo>
                  <a:lnTo>
                    <a:pt x="100" y="447"/>
                  </a:lnTo>
                  <a:lnTo>
                    <a:pt x="115" y="501"/>
                  </a:lnTo>
                  <a:lnTo>
                    <a:pt x="141" y="506"/>
                  </a:lnTo>
                  <a:lnTo>
                    <a:pt x="189" y="492"/>
                  </a:lnTo>
                  <a:lnTo>
                    <a:pt x="231" y="473"/>
                  </a:lnTo>
                  <a:lnTo>
                    <a:pt x="262" y="447"/>
                  </a:lnTo>
                  <a:lnTo>
                    <a:pt x="288" y="475"/>
                  </a:lnTo>
                  <a:lnTo>
                    <a:pt x="293" y="501"/>
                  </a:lnTo>
                  <a:lnTo>
                    <a:pt x="293" y="520"/>
                  </a:lnTo>
                  <a:lnTo>
                    <a:pt x="331" y="538"/>
                  </a:lnTo>
                  <a:lnTo>
                    <a:pt x="358" y="537"/>
                  </a:lnTo>
                  <a:lnTo>
                    <a:pt x="392" y="560"/>
                  </a:lnTo>
                  <a:lnTo>
                    <a:pt x="431" y="572"/>
                  </a:lnTo>
                  <a:lnTo>
                    <a:pt x="456" y="595"/>
                  </a:lnTo>
                  <a:lnTo>
                    <a:pt x="451" y="655"/>
                  </a:lnTo>
                  <a:lnTo>
                    <a:pt x="514" y="655"/>
                  </a:lnTo>
                  <a:lnTo>
                    <a:pt x="520" y="686"/>
                  </a:lnTo>
                  <a:lnTo>
                    <a:pt x="530" y="703"/>
                  </a:lnTo>
                  <a:lnTo>
                    <a:pt x="530" y="736"/>
                  </a:lnTo>
                  <a:lnTo>
                    <a:pt x="517" y="764"/>
                  </a:lnTo>
                  <a:lnTo>
                    <a:pt x="531" y="791"/>
                  </a:lnTo>
                  <a:lnTo>
                    <a:pt x="531" y="818"/>
                  </a:lnTo>
                  <a:lnTo>
                    <a:pt x="528" y="847"/>
                  </a:lnTo>
                  <a:lnTo>
                    <a:pt x="553" y="847"/>
                  </a:lnTo>
                  <a:lnTo>
                    <a:pt x="586" y="848"/>
                  </a:lnTo>
                  <a:lnTo>
                    <a:pt x="596" y="854"/>
                  </a:lnTo>
                  <a:lnTo>
                    <a:pt x="610" y="865"/>
                  </a:lnTo>
                  <a:lnTo>
                    <a:pt x="620" y="899"/>
                  </a:lnTo>
                  <a:lnTo>
                    <a:pt x="632" y="893"/>
                  </a:lnTo>
                  <a:lnTo>
                    <a:pt x="641" y="951"/>
                  </a:lnTo>
                  <a:lnTo>
                    <a:pt x="646" y="959"/>
                  </a:lnTo>
                  <a:lnTo>
                    <a:pt x="648" y="960"/>
                  </a:lnTo>
                  <a:lnTo>
                    <a:pt x="659" y="980"/>
                  </a:lnTo>
                  <a:lnTo>
                    <a:pt x="651" y="1003"/>
                  </a:lnTo>
                  <a:lnTo>
                    <a:pt x="615" y="1020"/>
                  </a:lnTo>
                  <a:lnTo>
                    <a:pt x="578" y="1053"/>
                  </a:lnTo>
                  <a:lnTo>
                    <a:pt x="560" y="1068"/>
                  </a:lnTo>
                  <a:lnTo>
                    <a:pt x="560" y="1100"/>
                  </a:lnTo>
                  <a:lnTo>
                    <a:pt x="576" y="1112"/>
                  </a:lnTo>
                  <a:lnTo>
                    <a:pt x="579" y="1133"/>
                  </a:lnTo>
                  <a:lnTo>
                    <a:pt x="606" y="1130"/>
                  </a:lnTo>
                  <a:lnTo>
                    <a:pt x="641" y="1150"/>
                  </a:lnTo>
                  <a:lnTo>
                    <a:pt x="672" y="1181"/>
                  </a:lnTo>
                  <a:lnTo>
                    <a:pt x="690" y="1171"/>
                  </a:lnTo>
                  <a:lnTo>
                    <a:pt x="712" y="1152"/>
                  </a:lnTo>
                  <a:lnTo>
                    <a:pt x="717" y="1121"/>
                  </a:lnTo>
                  <a:lnTo>
                    <a:pt x="730" y="1111"/>
                  </a:lnTo>
                  <a:lnTo>
                    <a:pt x="738" y="1107"/>
                  </a:lnTo>
                  <a:lnTo>
                    <a:pt x="749" y="1092"/>
                  </a:lnTo>
                  <a:lnTo>
                    <a:pt x="763" y="1081"/>
                  </a:lnTo>
                  <a:lnTo>
                    <a:pt x="795" y="1045"/>
                  </a:lnTo>
                  <a:lnTo>
                    <a:pt x="795" y="983"/>
                  </a:lnTo>
                  <a:lnTo>
                    <a:pt x="803" y="968"/>
                  </a:lnTo>
                  <a:lnTo>
                    <a:pt x="818" y="953"/>
                  </a:lnTo>
                  <a:lnTo>
                    <a:pt x="841" y="953"/>
                  </a:lnTo>
                  <a:lnTo>
                    <a:pt x="851" y="939"/>
                  </a:lnTo>
                  <a:lnTo>
                    <a:pt x="872" y="939"/>
                  </a:lnTo>
                  <a:lnTo>
                    <a:pt x="901" y="920"/>
                  </a:lnTo>
                  <a:lnTo>
                    <a:pt x="904" y="916"/>
                  </a:lnTo>
                  <a:lnTo>
                    <a:pt x="939" y="906"/>
                  </a:lnTo>
                  <a:lnTo>
                    <a:pt x="958" y="901"/>
                  </a:lnTo>
                  <a:lnTo>
                    <a:pt x="983" y="916"/>
                  </a:lnTo>
                  <a:lnTo>
                    <a:pt x="1008" y="899"/>
                  </a:lnTo>
                  <a:lnTo>
                    <a:pt x="1012" y="884"/>
                  </a:lnTo>
                  <a:lnTo>
                    <a:pt x="1051" y="848"/>
                  </a:lnTo>
                  <a:lnTo>
                    <a:pt x="1060" y="830"/>
                  </a:lnTo>
                  <a:lnTo>
                    <a:pt x="1075" y="819"/>
                  </a:lnTo>
                  <a:lnTo>
                    <a:pt x="1093" y="809"/>
                  </a:lnTo>
                  <a:lnTo>
                    <a:pt x="1092" y="789"/>
                  </a:lnTo>
                  <a:lnTo>
                    <a:pt x="1097" y="759"/>
                  </a:lnTo>
                  <a:lnTo>
                    <a:pt x="1107" y="751"/>
                  </a:lnTo>
                  <a:lnTo>
                    <a:pt x="1107" y="734"/>
                  </a:lnTo>
                  <a:lnTo>
                    <a:pt x="1115" y="710"/>
                  </a:lnTo>
                  <a:lnTo>
                    <a:pt x="1123" y="676"/>
                  </a:lnTo>
                  <a:lnTo>
                    <a:pt x="1125" y="653"/>
                  </a:lnTo>
                  <a:lnTo>
                    <a:pt x="1127" y="628"/>
                  </a:lnTo>
                  <a:lnTo>
                    <a:pt x="1131" y="605"/>
                  </a:lnTo>
                  <a:lnTo>
                    <a:pt x="1138" y="595"/>
                  </a:lnTo>
                  <a:lnTo>
                    <a:pt x="1146" y="595"/>
                  </a:lnTo>
                  <a:lnTo>
                    <a:pt x="1152" y="604"/>
                  </a:lnTo>
                  <a:lnTo>
                    <a:pt x="1175" y="560"/>
                  </a:lnTo>
                  <a:lnTo>
                    <a:pt x="1202" y="538"/>
                  </a:lnTo>
                  <a:lnTo>
                    <a:pt x="1225" y="519"/>
                  </a:lnTo>
                  <a:lnTo>
                    <a:pt x="1234" y="504"/>
                  </a:lnTo>
                  <a:lnTo>
                    <a:pt x="1250" y="486"/>
                  </a:lnTo>
                  <a:lnTo>
                    <a:pt x="1274" y="463"/>
                  </a:lnTo>
                  <a:lnTo>
                    <a:pt x="1274" y="414"/>
                  </a:lnTo>
                  <a:lnTo>
                    <a:pt x="1269" y="400"/>
                  </a:lnTo>
                  <a:lnTo>
                    <a:pt x="1267" y="379"/>
                  </a:lnTo>
                  <a:lnTo>
                    <a:pt x="1267" y="373"/>
                  </a:lnTo>
                  <a:lnTo>
                    <a:pt x="1252" y="361"/>
                  </a:lnTo>
                  <a:lnTo>
                    <a:pt x="1207" y="343"/>
                  </a:lnTo>
                  <a:lnTo>
                    <a:pt x="1191" y="335"/>
                  </a:lnTo>
                  <a:lnTo>
                    <a:pt x="1174" y="321"/>
                  </a:lnTo>
                  <a:lnTo>
                    <a:pt x="1133" y="267"/>
                  </a:lnTo>
                  <a:lnTo>
                    <a:pt x="1097" y="267"/>
                  </a:lnTo>
                  <a:lnTo>
                    <a:pt x="999" y="239"/>
                  </a:lnTo>
                  <a:lnTo>
                    <a:pt x="989" y="247"/>
                  </a:lnTo>
                  <a:lnTo>
                    <a:pt x="973" y="254"/>
                  </a:lnTo>
                  <a:lnTo>
                    <a:pt x="958" y="248"/>
                  </a:lnTo>
                  <a:lnTo>
                    <a:pt x="960" y="229"/>
                  </a:lnTo>
                  <a:lnTo>
                    <a:pt x="968" y="215"/>
                  </a:lnTo>
                  <a:lnTo>
                    <a:pt x="950" y="214"/>
                  </a:lnTo>
                  <a:lnTo>
                    <a:pt x="944" y="201"/>
                  </a:lnTo>
                  <a:lnTo>
                    <a:pt x="918" y="191"/>
                  </a:lnTo>
                  <a:lnTo>
                    <a:pt x="893" y="183"/>
                  </a:lnTo>
                  <a:lnTo>
                    <a:pt x="873" y="179"/>
                  </a:lnTo>
                  <a:lnTo>
                    <a:pt x="852" y="195"/>
                  </a:lnTo>
                  <a:lnTo>
                    <a:pt x="842" y="187"/>
                  </a:lnTo>
                  <a:lnTo>
                    <a:pt x="851" y="164"/>
                  </a:lnTo>
                  <a:lnTo>
                    <a:pt x="789" y="156"/>
                  </a:lnTo>
                  <a:lnTo>
                    <a:pt x="781" y="164"/>
                  </a:lnTo>
                  <a:lnTo>
                    <a:pt x="765" y="158"/>
                  </a:lnTo>
                  <a:lnTo>
                    <a:pt x="725" y="173"/>
                  </a:lnTo>
                  <a:lnTo>
                    <a:pt x="796" y="107"/>
                  </a:lnTo>
                  <a:lnTo>
                    <a:pt x="765" y="77"/>
                  </a:lnTo>
                  <a:lnTo>
                    <a:pt x="765" y="73"/>
                  </a:lnTo>
                  <a:lnTo>
                    <a:pt x="759" y="46"/>
                  </a:lnTo>
                  <a:lnTo>
                    <a:pt x="735" y="28"/>
                  </a:lnTo>
                  <a:lnTo>
                    <a:pt x="712" y="46"/>
                  </a:lnTo>
                  <a:lnTo>
                    <a:pt x="680" y="90"/>
                  </a:lnTo>
                  <a:lnTo>
                    <a:pt x="659" y="95"/>
                  </a:lnTo>
                  <a:lnTo>
                    <a:pt x="637" y="83"/>
                  </a:lnTo>
                  <a:lnTo>
                    <a:pt x="609" y="83"/>
                  </a:lnTo>
                  <a:lnTo>
                    <a:pt x="592" y="98"/>
                  </a:lnTo>
                  <a:lnTo>
                    <a:pt x="565" y="98"/>
                  </a:lnTo>
                  <a:lnTo>
                    <a:pt x="553" y="106"/>
                  </a:lnTo>
                  <a:lnTo>
                    <a:pt x="521" y="107"/>
                  </a:lnTo>
                  <a:lnTo>
                    <a:pt x="489" y="111"/>
                  </a:lnTo>
                  <a:lnTo>
                    <a:pt x="479" y="123"/>
                  </a:lnTo>
                  <a:lnTo>
                    <a:pt x="466" y="98"/>
                  </a:lnTo>
                  <a:lnTo>
                    <a:pt x="466" y="36"/>
                  </a:lnTo>
                  <a:lnTo>
                    <a:pt x="456" y="27"/>
                  </a:lnTo>
                  <a:lnTo>
                    <a:pt x="441" y="13"/>
                  </a:lnTo>
                  <a:lnTo>
                    <a:pt x="425" y="0"/>
                  </a:lnTo>
                  <a:lnTo>
                    <a:pt x="414" y="15"/>
                  </a:lnTo>
                  <a:lnTo>
                    <a:pt x="396" y="15"/>
                  </a:lnTo>
                  <a:lnTo>
                    <a:pt x="372" y="23"/>
                  </a:lnTo>
                  <a:lnTo>
                    <a:pt x="313" y="22"/>
                  </a:lnTo>
                  <a:lnTo>
                    <a:pt x="300" y="19"/>
                  </a:lnTo>
                  <a:lnTo>
                    <a:pt x="277" y="9"/>
                  </a:lnTo>
                  <a:lnTo>
                    <a:pt x="282" y="24"/>
                  </a:lnTo>
                  <a:lnTo>
                    <a:pt x="289" y="41"/>
                  </a:lnTo>
                  <a:lnTo>
                    <a:pt x="304" y="65"/>
                  </a:lnTo>
                  <a:lnTo>
                    <a:pt x="317" y="82"/>
                  </a:lnTo>
                  <a:lnTo>
                    <a:pt x="298" y="99"/>
                  </a:lnTo>
                  <a:lnTo>
                    <a:pt x="284" y="108"/>
                  </a:lnTo>
                  <a:lnTo>
                    <a:pt x="281" y="117"/>
                  </a:lnTo>
                  <a:lnTo>
                    <a:pt x="270" y="125"/>
                  </a:lnTo>
                  <a:lnTo>
                    <a:pt x="259" y="126"/>
                  </a:lnTo>
                  <a:lnTo>
                    <a:pt x="221" y="115"/>
                  </a:lnTo>
                  <a:lnTo>
                    <a:pt x="191" y="93"/>
                  </a:lnTo>
                  <a:lnTo>
                    <a:pt x="184" y="81"/>
                  </a:lnTo>
                  <a:lnTo>
                    <a:pt x="175" y="92"/>
                  </a:lnTo>
                  <a:lnTo>
                    <a:pt x="168" y="83"/>
                  </a:lnTo>
                  <a:lnTo>
                    <a:pt x="119" y="108"/>
                  </a:lnTo>
                  <a:lnTo>
                    <a:pt x="123" y="119"/>
                  </a:lnTo>
                  <a:lnTo>
                    <a:pt x="152" y="136"/>
                  </a:lnTo>
                  <a:lnTo>
                    <a:pt x="113" y="137"/>
                  </a:lnTo>
                  <a:lnTo>
                    <a:pt x="104" y="169"/>
                  </a:lnTo>
                  <a:lnTo>
                    <a:pt x="120" y="178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2478" y="2894"/>
              <a:ext cx="244" cy="262"/>
            </a:xfrm>
            <a:custGeom>
              <a:avLst/>
              <a:gdLst/>
              <a:ahLst/>
              <a:cxnLst>
                <a:cxn ang="0">
                  <a:pos x="251" y="10"/>
                </a:cxn>
                <a:cxn ang="0">
                  <a:pos x="224" y="35"/>
                </a:cxn>
                <a:cxn ang="0">
                  <a:pos x="212" y="51"/>
                </a:cxn>
                <a:cxn ang="0">
                  <a:pos x="201" y="82"/>
                </a:cxn>
                <a:cxn ang="0">
                  <a:pos x="208" y="108"/>
                </a:cxn>
                <a:cxn ang="0">
                  <a:pos x="235" y="148"/>
                </a:cxn>
                <a:cxn ang="0">
                  <a:pos x="311" y="163"/>
                </a:cxn>
                <a:cxn ang="0">
                  <a:pos x="338" y="179"/>
                </a:cxn>
                <a:cxn ang="0">
                  <a:pos x="359" y="174"/>
                </a:cxn>
                <a:cxn ang="0">
                  <a:pos x="376" y="180"/>
                </a:cxn>
                <a:cxn ang="0">
                  <a:pos x="375" y="197"/>
                </a:cxn>
                <a:cxn ang="0">
                  <a:pos x="362" y="205"/>
                </a:cxn>
                <a:cxn ang="0">
                  <a:pos x="361" y="222"/>
                </a:cxn>
                <a:cxn ang="0">
                  <a:pos x="377" y="250"/>
                </a:cxn>
                <a:cxn ang="0">
                  <a:pos x="407" y="282"/>
                </a:cxn>
                <a:cxn ang="0">
                  <a:pos x="414" y="330"/>
                </a:cxn>
                <a:cxn ang="0">
                  <a:pos x="385" y="307"/>
                </a:cxn>
                <a:cxn ang="0">
                  <a:pos x="377" y="294"/>
                </a:cxn>
                <a:cxn ang="0">
                  <a:pos x="368" y="305"/>
                </a:cxn>
                <a:cxn ang="0">
                  <a:pos x="362" y="297"/>
                </a:cxn>
                <a:cxn ang="0">
                  <a:pos x="311" y="322"/>
                </a:cxn>
                <a:cxn ang="0">
                  <a:pos x="316" y="334"/>
                </a:cxn>
                <a:cxn ang="0">
                  <a:pos x="329" y="341"/>
                </a:cxn>
                <a:cxn ang="0">
                  <a:pos x="345" y="350"/>
                </a:cxn>
                <a:cxn ang="0">
                  <a:pos x="306" y="351"/>
                </a:cxn>
                <a:cxn ang="0">
                  <a:pos x="300" y="383"/>
                </a:cxn>
                <a:cxn ang="0">
                  <a:pos x="315" y="391"/>
                </a:cxn>
                <a:cxn ang="0">
                  <a:pos x="308" y="491"/>
                </a:cxn>
                <a:cxn ang="0">
                  <a:pos x="302" y="499"/>
                </a:cxn>
                <a:cxn ang="0">
                  <a:pos x="284" y="490"/>
                </a:cxn>
                <a:cxn ang="0">
                  <a:pos x="282" y="445"/>
                </a:cxn>
                <a:cxn ang="0">
                  <a:pos x="289" y="439"/>
                </a:cxn>
                <a:cxn ang="0">
                  <a:pos x="284" y="429"/>
                </a:cxn>
                <a:cxn ang="0">
                  <a:pos x="273" y="424"/>
                </a:cxn>
                <a:cxn ang="0">
                  <a:pos x="236" y="424"/>
                </a:cxn>
                <a:cxn ang="0">
                  <a:pos x="220" y="432"/>
                </a:cxn>
                <a:cxn ang="0">
                  <a:pos x="204" y="419"/>
                </a:cxn>
                <a:cxn ang="0">
                  <a:pos x="181" y="410"/>
                </a:cxn>
                <a:cxn ang="0">
                  <a:pos x="156" y="401"/>
                </a:cxn>
                <a:cxn ang="0">
                  <a:pos x="156" y="378"/>
                </a:cxn>
                <a:cxn ang="0">
                  <a:pos x="131" y="378"/>
                </a:cxn>
                <a:cxn ang="0">
                  <a:pos x="57" y="348"/>
                </a:cxn>
                <a:cxn ang="0">
                  <a:pos x="0" y="351"/>
                </a:cxn>
                <a:cxn ang="0">
                  <a:pos x="52" y="267"/>
                </a:cxn>
                <a:cxn ang="0">
                  <a:pos x="52" y="170"/>
                </a:cxn>
                <a:cxn ang="0">
                  <a:pos x="81" y="125"/>
                </a:cxn>
                <a:cxn ang="0">
                  <a:pos x="98" y="96"/>
                </a:cxn>
                <a:cxn ang="0">
                  <a:pos x="116" y="90"/>
                </a:cxn>
                <a:cxn ang="0">
                  <a:pos x="139" y="39"/>
                </a:cxn>
                <a:cxn ang="0">
                  <a:pos x="154" y="46"/>
                </a:cxn>
                <a:cxn ang="0">
                  <a:pos x="166" y="27"/>
                </a:cxn>
                <a:cxn ang="0">
                  <a:pos x="237" y="0"/>
                </a:cxn>
                <a:cxn ang="0">
                  <a:pos x="251" y="10"/>
                </a:cxn>
              </a:cxnLst>
              <a:rect l="0" t="0" r="r" b="b"/>
              <a:pathLst>
                <a:path w="415" h="500">
                  <a:moveTo>
                    <a:pt x="251" y="10"/>
                  </a:moveTo>
                  <a:lnTo>
                    <a:pt x="224" y="35"/>
                  </a:lnTo>
                  <a:lnTo>
                    <a:pt x="212" y="51"/>
                  </a:lnTo>
                  <a:lnTo>
                    <a:pt x="201" y="82"/>
                  </a:lnTo>
                  <a:lnTo>
                    <a:pt x="208" y="108"/>
                  </a:lnTo>
                  <a:lnTo>
                    <a:pt x="235" y="148"/>
                  </a:lnTo>
                  <a:lnTo>
                    <a:pt x="311" y="163"/>
                  </a:lnTo>
                  <a:lnTo>
                    <a:pt x="338" y="179"/>
                  </a:lnTo>
                  <a:lnTo>
                    <a:pt x="359" y="174"/>
                  </a:lnTo>
                  <a:lnTo>
                    <a:pt x="376" y="180"/>
                  </a:lnTo>
                  <a:lnTo>
                    <a:pt x="375" y="197"/>
                  </a:lnTo>
                  <a:lnTo>
                    <a:pt x="362" y="205"/>
                  </a:lnTo>
                  <a:lnTo>
                    <a:pt x="361" y="222"/>
                  </a:lnTo>
                  <a:lnTo>
                    <a:pt x="377" y="250"/>
                  </a:lnTo>
                  <a:lnTo>
                    <a:pt x="407" y="282"/>
                  </a:lnTo>
                  <a:lnTo>
                    <a:pt x="414" y="330"/>
                  </a:lnTo>
                  <a:lnTo>
                    <a:pt x="385" y="307"/>
                  </a:lnTo>
                  <a:lnTo>
                    <a:pt x="377" y="294"/>
                  </a:lnTo>
                  <a:lnTo>
                    <a:pt x="368" y="305"/>
                  </a:lnTo>
                  <a:lnTo>
                    <a:pt x="362" y="297"/>
                  </a:lnTo>
                  <a:lnTo>
                    <a:pt x="311" y="322"/>
                  </a:lnTo>
                  <a:lnTo>
                    <a:pt x="316" y="334"/>
                  </a:lnTo>
                  <a:lnTo>
                    <a:pt x="329" y="341"/>
                  </a:lnTo>
                  <a:lnTo>
                    <a:pt x="345" y="350"/>
                  </a:lnTo>
                  <a:lnTo>
                    <a:pt x="306" y="351"/>
                  </a:lnTo>
                  <a:lnTo>
                    <a:pt x="300" y="383"/>
                  </a:lnTo>
                  <a:lnTo>
                    <a:pt x="315" y="391"/>
                  </a:lnTo>
                  <a:lnTo>
                    <a:pt x="308" y="491"/>
                  </a:lnTo>
                  <a:lnTo>
                    <a:pt x="302" y="499"/>
                  </a:lnTo>
                  <a:lnTo>
                    <a:pt x="284" y="490"/>
                  </a:lnTo>
                  <a:lnTo>
                    <a:pt x="282" y="445"/>
                  </a:lnTo>
                  <a:lnTo>
                    <a:pt x="289" y="439"/>
                  </a:lnTo>
                  <a:lnTo>
                    <a:pt x="284" y="429"/>
                  </a:lnTo>
                  <a:lnTo>
                    <a:pt x="273" y="424"/>
                  </a:lnTo>
                  <a:lnTo>
                    <a:pt x="236" y="424"/>
                  </a:lnTo>
                  <a:lnTo>
                    <a:pt x="220" y="432"/>
                  </a:lnTo>
                  <a:lnTo>
                    <a:pt x="204" y="419"/>
                  </a:lnTo>
                  <a:lnTo>
                    <a:pt x="181" y="410"/>
                  </a:lnTo>
                  <a:lnTo>
                    <a:pt x="156" y="401"/>
                  </a:lnTo>
                  <a:lnTo>
                    <a:pt x="156" y="378"/>
                  </a:lnTo>
                  <a:lnTo>
                    <a:pt x="131" y="378"/>
                  </a:lnTo>
                  <a:lnTo>
                    <a:pt x="57" y="348"/>
                  </a:lnTo>
                  <a:lnTo>
                    <a:pt x="0" y="351"/>
                  </a:lnTo>
                  <a:lnTo>
                    <a:pt x="52" y="267"/>
                  </a:lnTo>
                  <a:lnTo>
                    <a:pt x="52" y="170"/>
                  </a:lnTo>
                  <a:lnTo>
                    <a:pt x="81" y="125"/>
                  </a:lnTo>
                  <a:lnTo>
                    <a:pt x="98" y="96"/>
                  </a:lnTo>
                  <a:lnTo>
                    <a:pt x="116" y="90"/>
                  </a:lnTo>
                  <a:lnTo>
                    <a:pt x="139" y="39"/>
                  </a:lnTo>
                  <a:lnTo>
                    <a:pt x="154" y="46"/>
                  </a:lnTo>
                  <a:lnTo>
                    <a:pt x="166" y="27"/>
                  </a:lnTo>
                  <a:lnTo>
                    <a:pt x="237" y="0"/>
                  </a:lnTo>
                  <a:lnTo>
                    <a:pt x="251" y="10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2578" y="2904"/>
              <a:ext cx="271" cy="167"/>
            </a:xfrm>
            <a:custGeom>
              <a:avLst/>
              <a:gdLst/>
              <a:ahLst/>
              <a:cxnLst>
                <a:cxn ang="0">
                  <a:pos x="23" y="13"/>
                </a:cxn>
                <a:cxn ang="0">
                  <a:pos x="36" y="32"/>
                </a:cxn>
                <a:cxn ang="0">
                  <a:pos x="36" y="60"/>
                </a:cxn>
                <a:cxn ang="0">
                  <a:pos x="49" y="70"/>
                </a:cxn>
                <a:cxn ang="0">
                  <a:pos x="71" y="68"/>
                </a:cxn>
                <a:cxn ang="0">
                  <a:pos x="71" y="16"/>
                </a:cxn>
                <a:cxn ang="0">
                  <a:pos x="109" y="0"/>
                </a:cxn>
                <a:cxn ang="0">
                  <a:pos x="153" y="2"/>
                </a:cxn>
                <a:cxn ang="0">
                  <a:pos x="175" y="15"/>
                </a:cxn>
                <a:cxn ang="0">
                  <a:pos x="220" y="16"/>
                </a:cxn>
                <a:cxn ang="0">
                  <a:pos x="246" y="22"/>
                </a:cxn>
                <a:cxn ang="0">
                  <a:pos x="372" y="8"/>
                </a:cxn>
                <a:cxn ang="0">
                  <a:pos x="354" y="25"/>
                </a:cxn>
                <a:cxn ang="0">
                  <a:pos x="372" y="32"/>
                </a:cxn>
                <a:cxn ang="0">
                  <a:pos x="389" y="46"/>
                </a:cxn>
                <a:cxn ang="0">
                  <a:pos x="410" y="52"/>
                </a:cxn>
                <a:cxn ang="0">
                  <a:pos x="410" y="75"/>
                </a:cxn>
                <a:cxn ang="0">
                  <a:pos x="457" y="84"/>
                </a:cxn>
                <a:cxn ang="0">
                  <a:pos x="424" y="106"/>
                </a:cxn>
                <a:cxn ang="0">
                  <a:pos x="424" y="111"/>
                </a:cxn>
                <a:cxn ang="0">
                  <a:pos x="434" y="124"/>
                </a:cxn>
                <a:cxn ang="0">
                  <a:pos x="425" y="130"/>
                </a:cxn>
                <a:cxn ang="0">
                  <a:pos x="410" y="128"/>
                </a:cxn>
                <a:cxn ang="0">
                  <a:pos x="401" y="145"/>
                </a:cxn>
                <a:cxn ang="0">
                  <a:pos x="402" y="161"/>
                </a:cxn>
                <a:cxn ang="0">
                  <a:pos x="415" y="181"/>
                </a:cxn>
                <a:cxn ang="0">
                  <a:pos x="426" y="181"/>
                </a:cxn>
                <a:cxn ang="0">
                  <a:pos x="420" y="193"/>
                </a:cxn>
                <a:cxn ang="0">
                  <a:pos x="415" y="197"/>
                </a:cxn>
                <a:cxn ang="0">
                  <a:pos x="406" y="208"/>
                </a:cxn>
                <a:cxn ang="0">
                  <a:pos x="384" y="208"/>
                </a:cxn>
                <a:cxn ang="0">
                  <a:pos x="361" y="217"/>
                </a:cxn>
                <a:cxn ang="0">
                  <a:pos x="306" y="216"/>
                </a:cxn>
                <a:cxn ang="0">
                  <a:pos x="291" y="212"/>
                </a:cxn>
                <a:cxn ang="0">
                  <a:pos x="270" y="202"/>
                </a:cxn>
                <a:cxn ang="0">
                  <a:pos x="270" y="210"/>
                </a:cxn>
                <a:cxn ang="0">
                  <a:pos x="283" y="237"/>
                </a:cxn>
                <a:cxn ang="0">
                  <a:pos x="299" y="261"/>
                </a:cxn>
                <a:cxn ang="0">
                  <a:pos x="308" y="275"/>
                </a:cxn>
                <a:cxn ang="0">
                  <a:pos x="288" y="295"/>
                </a:cxn>
                <a:cxn ang="0">
                  <a:pos x="275" y="301"/>
                </a:cxn>
                <a:cxn ang="0">
                  <a:pos x="274" y="308"/>
                </a:cxn>
                <a:cxn ang="0">
                  <a:pos x="263" y="318"/>
                </a:cxn>
                <a:cxn ang="0">
                  <a:pos x="250" y="319"/>
                </a:cxn>
                <a:cxn ang="0">
                  <a:pos x="213" y="308"/>
                </a:cxn>
                <a:cxn ang="0">
                  <a:pos x="206" y="263"/>
                </a:cxn>
                <a:cxn ang="0">
                  <a:pos x="176" y="229"/>
                </a:cxn>
                <a:cxn ang="0">
                  <a:pos x="158" y="199"/>
                </a:cxn>
                <a:cxn ang="0">
                  <a:pos x="161" y="185"/>
                </a:cxn>
                <a:cxn ang="0">
                  <a:pos x="173" y="176"/>
                </a:cxn>
                <a:cxn ang="0">
                  <a:pos x="174" y="159"/>
                </a:cxn>
                <a:cxn ang="0">
                  <a:pos x="158" y="153"/>
                </a:cxn>
                <a:cxn ang="0">
                  <a:pos x="137" y="158"/>
                </a:cxn>
                <a:cxn ang="0">
                  <a:pos x="110" y="142"/>
                </a:cxn>
                <a:cxn ang="0">
                  <a:pos x="34" y="127"/>
                </a:cxn>
                <a:cxn ang="0">
                  <a:pos x="6" y="84"/>
                </a:cxn>
                <a:cxn ang="0">
                  <a:pos x="0" y="61"/>
                </a:cxn>
                <a:cxn ang="0">
                  <a:pos x="12" y="29"/>
                </a:cxn>
                <a:cxn ang="0">
                  <a:pos x="23" y="13"/>
                </a:cxn>
              </a:cxnLst>
              <a:rect l="0" t="0" r="r" b="b"/>
              <a:pathLst>
                <a:path w="458" h="320">
                  <a:moveTo>
                    <a:pt x="23" y="13"/>
                  </a:moveTo>
                  <a:lnTo>
                    <a:pt x="36" y="32"/>
                  </a:lnTo>
                  <a:lnTo>
                    <a:pt x="36" y="60"/>
                  </a:lnTo>
                  <a:lnTo>
                    <a:pt x="49" y="70"/>
                  </a:lnTo>
                  <a:lnTo>
                    <a:pt x="71" y="68"/>
                  </a:lnTo>
                  <a:lnTo>
                    <a:pt x="71" y="16"/>
                  </a:lnTo>
                  <a:lnTo>
                    <a:pt x="109" y="0"/>
                  </a:lnTo>
                  <a:lnTo>
                    <a:pt x="153" y="2"/>
                  </a:lnTo>
                  <a:lnTo>
                    <a:pt x="175" y="15"/>
                  </a:lnTo>
                  <a:lnTo>
                    <a:pt x="220" y="16"/>
                  </a:lnTo>
                  <a:lnTo>
                    <a:pt x="246" y="22"/>
                  </a:lnTo>
                  <a:lnTo>
                    <a:pt x="372" y="8"/>
                  </a:lnTo>
                  <a:lnTo>
                    <a:pt x="354" y="25"/>
                  </a:lnTo>
                  <a:lnTo>
                    <a:pt x="372" y="32"/>
                  </a:lnTo>
                  <a:lnTo>
                    <a:pt x="389" y="46"/>
                  </a:lnTo>
                  <a:lnTo>
                    <a:pt x="410" y="52"/>
                  </a:lnTo>
                  <a:lnTo>
                    <a:pt x="410" y="75"/>
                  </a:lnTo>
                  <a:lnTo>
                    <a:pt x="457" y="84"/>
                  </a:lnTo>
                  <a:lnTo>
                    <a:pt x="424" y="106"/>
                  </a:lnTo>
                  <a:lnTo>
                    <a:pt x="424" y="111"/>
                  </a:lnTo>
                  <a:lnTo>
                    <a:pt x="434" y="124"/>
                  </a:lnTo>
                  <a:lnTo>
                    <a:pt x="425" y="130"/>
                  </a:lnTo>
                  <a:lnTo>
                    <a:pt x="410" y="128"/>
                  </a:lnTo>
                  <a:lnTo>
                    <a:pt x="401" y="145"/>
                  </a:lnTo>
                  <a:lnTo>
                    <a:pt x="402" y="161"/>
                  </a:lnTo>
                  <a:lnTo>
                    <a:pt x="415" y="181"/>
                  </a:lnTo>
                  <a:lnTo>
                    <a:pt x="426" y="181"/>
                  </a:lnTo>
                  <a:lnTo>
                    <a:pt x="420" y="193"/>
                  </a:lnTo>
                  <a:lnTo>
                    <a:pt x="415" y="197"/>
                  </a:lnTo>
                  <a:lnTo>
                    <a:pt x="406" y="208"/>
                  </a:lnTo>
                  <a:lnTo>
                    <a:pt x="384" y="208"/>
                  </a:lnTo>
                  <a:lnTo>
                    <a:pt x="361" y="217"/>
                  </a:lnTo>
                  <a:lnTo>
                    <a:pt x="306" y="216"/>
                  </a:lnTo>
                  <a:lnTo>
                    <a:pt x="291" y="212"/>
                  </a:lnTo>
                  <a:lnTo>
                    <a:pt x="270" y="202"/>
                  </a:lnTo>
                  <a:lnTo>
                    <a:pt x="270" y="210"/>
                  </a:lnTo>
                  <a:lnTo>
                    <a:pt x="283" y="237"/>
                  </a:lnTo>
                  <a:lnTo>
                    <a:pt x="299" y="261"/>
                  </a:lnTo>
                  <a:lnTo>
                    <a:pt x="308" y="275"/>
                  </a:lnTo>
                  <a:lnTo>
                    <a:pt x="288" y="295"/>
                  </a:lnTo>
                  <a:lnTo>
                    <a:pt x="275" y="301"/>
                  </a:lnTo>
                  <a:lnTo>
                    <a:pt x="274" y="308"/>
                  </a:lnTo>
                  <a:lnTo>
                    <a:pt x="263" y="318"/>
                  </a:lnTo>
                  <a:lnTo>
                    <a:pt x="250" y="319"/>
                  </a:lnTo>
                  <a:lnTo>
                    <a:pt x="213" y="308"/>
                  </a:lnTo>
                  <a:lnTo>
                    <a:pt x="206" y="263"/>
                  </a:lnTo>
                  <a:lnTo>
                    <a:pt x="176" y="229"/>
                  </a:lnTo>
                  <a:lnTo>
                    <a:pt x="158" y="199"/>
                  </a:lnTo>
                  <a:lnTo>
                    <a:pt x="161" y="185"/>
                  </a:lnTo>
                  <a:lnTo>
                    <a:pt x="173" y="176"/>
                  </a:lnTo>
                  <a:lnTo>
                    <a:pt x="174" y="159"/>
                  </a:lnTo>
                  <a:lnTo>
                    <a:pt x="158" y="153"/>
                  </a:lnTo>
                  <a:lnTo>
                    <a:pt x="137" y="158"/>
                  </a:lnTo>
                  <a:lnTo>
                    <a:pt x="110" y="142"/>
                  </a:lnTo>
                  <a:lnTo>
                    <a:pt x="34" y="127"/>
                  </a:lnTo>
                  <a:lnTo>
                    <a:pt x="6" y="84"/>
                  </a:lnTo>
                  <a:lnTo>
                    <a:pt x="0" y="61"/>
                  </a:lnTo>
                  <a:lnTo>
                    <a:pt x="12" y="29"/>
                  </a:lnTo>
                  <a:lnTo>
                    <a:pt x="23" y="13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779" y="2942"/>
              <a:ext cx="102" cy="122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22" y="20"/>
                </a:cxn>
                <a:cxn ang="0">
                  <a:pos x="23" y="24"/>
                </a:cxn>
                <a:cxn ang="0">
                  <a:pos x="34" y="37"/>
                </a:cxn>
                <a:cxn ang="0">
                  <a:pos x="23" y="44"/>
                </a:cxn>
                <a:cxn ang="0">
                  <a:pos x="9" y="42"/>
                </a:cxn>
                <a:cxn ang="0">
                  <a:pos x="0" y="58"/>
                </a:cxn>
                <a:cxn ang="0">
                  <a:pos x="2" y="75"/>
                </a:cxn>
                <a:cxn ang="0">
                  <a:pos x="14" y="94"/>
                </a:cxn>
                <a:cxn ang="0">
                  <a:pos x="25" y="94"/>
                </a:cxn>
                <a:cxn ang="0">
                  <a:pos x="18" y="109"/>
                </a:cxn>
                <a:cxn ang="0">
                  <a:pos x="45" y="131"/>
                </a:cxn>
                <a:cxn ang="0">
                  <a:pos x="57" y="143"/>
                </a:cxn>
                <a:cxn ang="0">
                  <a:pos x="56" y="205"/>
                </a:cxn>
                <a:cxn ang="0">
                  <a:pos x="70" y="230"/>
                </a:cxn>
                <a:cxn ang="0">
                  <a:pos x="79" y="218"/>
                </a:cxn>
                <a:cxn ang="0">
                  <a:pos x="112" y="214"/>
                </a:cxn>
                <a:cxn ang="0">
                  <a:pos x="140" y="214"/>
                </a:cxn>
                <a:cxn ang="0">
                  <a:pos x="155" y="205"/>
                </a:cxn>
                <a:cxn ang="0">
                  <a:pos x="172" y="205"/>
                </a:cxn>
                <a:cxn ang="0">
                  <a:pos x="157" y="147"/>
                </a:cxn>
                <a:cxn ang="0">
                  <a:pos x="126" y="125"/>
                </a:cxn>
                <a:cxn ang="0">
                  <a:pos x="117" y="109"/>
                </a:cxn>
                <a:cxn ang="0">
                  <a:pos x="149" y="72"/>
                </a:cxn>
                <a:cxn ang="0">
                  <a:pos x="99" y="44"/>
                </a:cxn>
                <a:cxn ang="0">
                  <a:pos x="94" y="49"/>
                </a:cxn>
                <a:cxn ang="0">
                  <a:pos x="83" y="26"/>
                </a:cxn>
                <a:cxn ang="0">
                  <a:pos x="55" y="0"/>
                </a:cxn>
              </a:cxnLst>
              <a:rect l="0" t="0" r="r" b="b"/>
              <a:pathLst>
                <a:path w="173" h="231">
                  <a:moveTo>
                    <a:pt x="55" y="0"/>
                  </a:moveTo>
                  <a:lnTo>
                    <a:pt x="22" y="20"/>
                  </a:lnTo>
                  <a:lnTo>
                    <a:pt x="23" y="24"/>
                  </a:lnTo>
                  <a:lnTo>
                    <a:pt x="34" y="37"/>
                  </a:lnTo>
                  <a:lnTo>
                    <a:pt x="23" y="44"/>
                  </a:lnTo>
                  <a:lnTo>
                    <a:pt x="9" y="42"/>
                  </a:lnTo>
                  <a:lnTo>
                    <a:pt x="0" y="58"/>
                  </a:lnTo>
                  <a:lnTo>
                    <a:pt x="2" y="75"/>
                  </a:lnTo>
                  <a:lnTo>
                    <a:pt x="14" y="94"/>
                  </a:lnTo>
                  <a:lnTo>
                    <a:pt x="25" y="94"/>
                  </a:lnTo>
                  <a:lnTo>
                    <a:pt x="18" y="109"/>
                  </a:lnTo>
                  <a:lnTo>
                    <a:pt x="45" y="131"/>
                  </a:lnTo>
                  <a:lnTo>
                    <a:pt x="57" y="143"/>
                  </a:lnTo>
                  <a:lnTo>
                    <a:pt x="56" y="205"/>
                  </a:lnTo>
                  <a:lnTo>
                    <a:pt x="70" y="230"/>
                  </a:lnTo>
                  <a:lnTo>
                    <a:pt x="79" y="218"/>
                  </a:lnTo>
                  <a:lnTo>
                    <a:pt x="112" y="214"/>
                  </a:lnTo>
                  <a:lnTo>
                    <a:pt x="140" y="214"/>
                  </a:lnTo>
                  <a:lnTo>
                    <a:pt x="155" y="205"/>
                  </a:lnTo>
                  <a:lnTo>
                    <a:pt x="172" y="205"/>
                  </a:lnTo>
                  <a:lnTo>
                    <a:pt x="157" y="147"/>
                  </a:lnTo>
                  <a:lnTo>
                    <a:pt x="126" y="125"/>
                  </a:lnTo>
                  <a:lnTo>
                    <a:pt x="117" y="109"/>
                  </a:lnTo>
                  <a:lnTo>
                    <a:pt x="149" y="72"/>
                  </a:lnTo>
                  <a:lnTo>
                    <a:pt x="99" y="44"/>
                  </a:lnTo>
                  <a:lnTo>
                    <a:pt x="94" y="49"/>
                  </a:lnTo>
                  <a:lnTo>
                    <a:pt x="83" y="26"/>
                  </a:lnTo>
                  <a:lnTo>
                    <a:pt x="55" y="0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2433" y="3069"/>
              <a:ext cx="111" cy="102"/>
            </a:xfrm>
            <a:custGeom>
              <a:avLst/>
              <a:gdLst/>
              <a:ahLst/>
              <a:cxnLst>
                <a:cxn ang="0">
                  <a:pos x="55" y="3"/>
                </a:cxn>
                <a:cxn ang="0">
                  <a:pos x="23" y="7"/>
                </a:cxn>
                <a:cxn ang="0">
                  <a:pos x="24" y="39"/>
                </a:cxn>
                <a:cxn ang="0">
                  <a:pos x="0" y="84"/>
                </a:cxn>
                <a:cxn ang="0">
                  <a:pos x="8" y="119"/>
                </a:cxn>
                <a:cxn ang="0">
                  <a:pos x="32" y="119"/>
                </a:cxn>
                <a:cxn ang="0">
                  <a:pos x="35" y="156"/>
                </a:cxn>
                <a:cxn ang="0">
                  <a:pos x="37" y="167"/>
                </a:cxn>
                <a:cxn ang="0">
                  <a:pos x="50" y="195"/>
                </a:cxn>
                <a:cxn ang="0">
                  <a:pos x="70" y="186"/>
                </a:cxn>
                <a:cxn ang="0">
                  <a:pos x="95" y="162"/>
                </a:cxn>
                <a:cxn ang="0">
                  <a:pos x="109" y="123"/>
                </a:cxn>
                <a:cxn ang="0">
                  <a:pos x="143" y="114"/>
                </a:cxn>
                <a:cxn ang="0">
                  <a:pos x="152" y="81"/>
                </a:cxn>
                <a:cxn ang="0">
                  <a:pos x="185" y="52"/>
                </a:cxn>
                <a:cxn ang="0">
                  <a:pos x="184" y="30"/>
                </a:cxn>
                <a:cxn ang="0">
                  <a:pos x="114" y="0"/>
                </a:cxn>
                <a:cxn ang="0">
                  <a:pos x="55" y="3"/>
                </a:cxn>
              </a:cxnLst>
              <a:rect l="0" t="0" r="r" b="b"/>
              <a:pathLst>
                <a:path w="186" h="196">
                  <a:moveTo>
                    <a:pt x="55" y="3"/>
                  </a:moveTo>
                  <a:lnTo>
                    <a:pt x="23" y="7"/>
                  </a:lnTo>
                  <a:lnTo>
                    <a:pt x="24" y="39"/>
                  </a:lnTo>
                  <a:lnTo>
                    <a:pt x="0" y="84"/>
                  </a:lnTo>
                  <a:lnTo>
                    <a:pt x="8" y="119"/>
                  </a:lnTo>
                  <a:lnTo>
                    <a:pt x="32" y="119"/>
                  </a:lnTo>
                  <a:lnTo>
                    <a:pt x="35" y="156"/>
                  </a:lnTo>
                  <a:lnTo>
                    <a:pt x="37" y="167"/>
                  </a:lnTo>
                  <a:lnTo>
                    <a:pt x="50" y="195"/>
                  </a:lnTo>
                  <a:lnTo>
                    <a:pt x="70" y="186"/>
                  </a:lnTo>
                  <a:lnTo>
                    <a:pt x="95" y="162"/>
                  </a:lnTo>
                  <a:lnTo>
                    <a:pt x="109" y="123"/>
                  </a:lnTo>
                  <a:lnTo>
                    <a:pt x="143" y="114"/>
                  </a:lnTo>
                  <a:lnTo>
                    <a:pt x="152" y="81"/>
                  </a:lnTo>
                  <a:lnTo>
                    <a:pt x="185" y="52"/>
                  </a:lnTo>
                  <a:lnTo>
                    <a:pt x="184" y="30"/>
                  </a:lnTo>
                  <a:lnTo>
                    <a:pt x="114" y="0"/>
                  </a:lnTo>
                  <a:lnTo>
                    <a:pt x="55" y="3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2442" y="3089"/>
              <a:ext cx="252" cy="297"/>
            </a:xfrm>
            <a:custGeom>
              <a:avLst/>
              <a:gdLst/>
              <a:ahLst/>
              <a:cxnLst>
                <a:cxn ang="0">
                  <a:pos x="101" y="94"/>
                </a:cxn>
                <a:cxn ang="0">
                  <a:pos x="60" y="158"/>
                </a:cxn>
                <a:cxn ang="0">
                  <a:pos x="30" y="138"/>
                </a:cxn>
                <a:cxn ang="0">
                  <a:pos x="14" y="121"/>
                </a:cxn>
                <a:cxn ang="0">
                  <a:pos x="0" y="195"/>
                </a:cxn>
                <a:cxn ang="0">
                  <a:pos x="24" y="219"/>
                </a:cxn>
                <a:cxn ang="0">
                  <a:pos x="86" y="291"/>
                </a:cxn>
                <a:cxn ang="0">
                  <a:pos x="133" y="360"/>
                </a:cxn>
                <a:cxn ang="0">
                  <a:pos x="154" y="387"/>
                </a:cxn>
                <a:cxn ang="0">
                  <a:pos x="185" y="453"/>
                </a:cxn>
                <a:cxn ang="0">
                  <a:pos x="268" y="506"/>
                </a:cxn>
                <a:cxn ang="0">
                  <a:pos x="369" y="564"/>
                </a:cxn>
                <a:cxn ang="0">
                  <a:pos x="403" y="539"/>
                </a:cxn>
                <a:cxn ang="0">
                  <a:pos x="423" y="507"/>
                </a:cxn>
                <a:cxn ang="0">
                  <a:pos x="412" y="484"/>
                </a:cxn>
                <a:cxn ang="0">
                  <a:pos x="418" y="444"/>
                </a:cxn>
                <a:cxn ang="0">
                  <a:pos x="412" y="382"/>
                </a:cxn>
                <a:cxn ang="0">
                  <a:pos x="379" y="342"/>
                </a:cxn>
                <a:cxn ang="0">
                  <a:pos x="339" y="282"/>
                </a:cxn>
                <a:cxn ang="0">
                  <a:pos x="297" y="298"/>
                </a:cxn>
                <a:cxn ang="0">
                  <a:pos x="260" y="290"/>
                </a:cxn>
                <a:cxn ang="0">
                  <a:pos x="254" y="255"/>
                </a:cxn>
                <a:cxn ang="0">
                  <a:pos x="238" y="217"/>
                </a:cxn>
                <a:cxn ang="0">
                  <a:pos x="253" y="179"/>
                </a:cxn>
                <a:cxn ang="0">
                  <a:pos x="270" y="151"/>
                </a:cxn>
                <a:cxn ang="0">
                  <a:pos x="346" y="119"/>
                </a:cxn>
                <a:cxn ang="0">
                  <a:pos x="329" y="66"/>
                </a:cxn>
                <a:cxn ang="0">
                  <a:pos x="332" y="51"/>
                </a:cxn>
                <a:cxn ang="0">
                  <a:pos x="281" y="46"/>
                </a:cxn>
                <a:cxn ang="0">
                  <a:pos x="250" y="41"/>
                </a:cxn>
                <a:cxn ang="0">
                  <a:pos x="200" y="22"/>
                </a:cxn>
                <a:cxn ang="0">
                  <a:pos x="176" y="0"/>
                </a:cxn>
                <a:cxn ang="0">
                  <a:pos x="143" y="54"/>
                </a:cxn>
              </a:cxnLst>
              <a:rect l="0" t="0" r="r" b="b"/>
              <a:pathLst>
                <a:path w="424" h="565">
                  <a:moveTo>
                    <a:pt x="137" y="83"/>
                  </a:moveTo>
                  <a:lnTo>
                    <a:pt x="101" y="94"/>
                  </a:lnTo>
                  <a:lnTo>
                    <a:pt x="87" y="132"/>
                  </a:lnTo>
                  <a:lnTo>
                    <a:pt x="60" y="158"/>
                  </a:lnTo>
                  <a:lnTo>
                    <a:pt x="42" y="162"/>
                  </a:lnTo>
                  <a:lnTo>
                    <a:pt x="30" y="138"/>
                  </a:lnTo>
                  <a:lnTo>
                    <a:pt x="27" y="126"/>
                  </a:lnTo>
                  <a:lnTo>
                    <a:pt x="14" y="121"/>
                  </a:lnTo>
                  <a:lnTo>
                    <a:pt x="0" y="143"/>
                  </a:lnTo>
                  <a:lnTo>
                    <a:pt x="0" y="195"/>
                  </a:lnTo>
                  <a:lnTo>
                    <a:pt x="8" y="210"/>
                  </a:lnTo>
                  <a:lnTo>
                    <a:pt x="24" y="219"/>
                  </a:lnTo>
                  <a:lnTo>
                    <a:pt x="79" y="282"/>
                  </a:lnTo>
                  <a:lnTo>
                    <a:pt x="86" y="291"/>
                  </a:lnTo>
                  <a:lnTo>
                    <a:pt x="107" y="337"/>
                  </a:lnTo>
                  <a:lnTo>
                    <a:pt x="133" y="360"/>
                  </a:lnTo>
                  <a:lnTo>
                    <a:pt x="149" y="382"/>
                  </a:lnTo>
                  <a:lnTo>
                    <a:pt x="154" y="387"/>
                  </a:lnTo>
                  <a:lnTo>
                    <a:pt x="163" y="420"/>
                  </a:lnTo>
                  <a:lnTo>
                    <a:pt x="185" y="453"/>
                  </a:lnTo>
                  <a:lnTo>
                    <a:pt x="217" y="472"/>
                  </a:lnTo>
                  <a:lnTo>
                    <a:pt x="268" y="506"/>
                  </a:lnTo>
                  <a:lnTo>
                    <a:pt x="331" y="534"/>
                  </a:lnTo>
                  <a:lnTo>
                    <a:pt x="369" y="564"/>
                  </a:lnTo>
                  <a:lnTo>
                    <a:pt x="397" y="528"/>
                  </a:lnTo>
                  <a:lnTo>
                    <a:pt x="403" y="539"/>
                  </a:lnTo>
                  <a:lnTo>
                    <a:pt x="410" y="537"/>
                  </a:lnTo>
                  <a:lnTo>
                    <a:pt x="423" y="507"/>
                  </a:lnTo>
                  <a:lnTo>
                    <a:pt x="420" y="492"/>
                  </a:lnTo>
                  <a:lnTo>
                    <a:pt x="412" y="484"/>
                  </a:lnTo>
                  <a:lnTo>
                    <a:pt x="412" y="467"/>
                  </a:lnTo>
                  <a:lnTo>
                    <a:pt x="418" y="444"/>
                  </a:lnTo>
                  <a:lnTo>
                    <a:pt x="418" y="403"/>
                  </a:lnTo>
                  <a:lnTo>
                    <a:pt x="412" y="382"/>
                  </a:lnTo>
                  <a:lnTo>
                    <a:pt x="410" y="361"/>
                  </a:lnTo>
                  <a:lnTo>
                    <a:pt x="379" y="342"/>
                  </a:lnTo>
                  <a:lnTo>
                    <a:pt x="352" y="337"/>
                  </a:lnTo>
                  <a:lnTo>
                    <a:pt x="339" y="282"/>
                  </a:lnTo>
                  <a:lnTo>
                    <a:pt x="318" y="298"/>
                  </a:lnTo>
                  <a:lnTo>
                    <a:pt x="297" y="298"/>
                  </a:lnTo>
                  <a:lnTo>
                    <a:pt x="283" y="282"/>
                  </a:lnTo>
                  <a:lnTo>
                    <a:pt x="260" y="290"/>
                  </a:lnTo>
                  <a:lnTo>
                    <a:pt x="260" y="272"/>
                  </a:lnTo>
                  <a:lnTo>
                    <a:pt x="254" y="255"/>
                  </a:lnTo>
                  <a:lnTo>
                    <a:pt x="238" y="240"/>
                  </a:lnTo>
                  <a:lnTo>
                    <a:pt x="238" y="217"/>
                  </a:lnTo>
                  <a:lnTo>
                    <a:pt x="255" y="196"/>
                  </a:lnTo>
                  <a:lnTo>
                    <a:pt x="253" y="179"/>
                  </a:lnTo>
                  <a:lnTo>
                    <a:pt x="264" y="161"/>
                  </a:lnTo>
                  <a:lnTo>
                    <a:pt x="270" y="151"/>
                  </a:lnTo>
                  <a:lnTo>
                    <a:pt x="297" y="134"/>
                  </a:lnTo>
                  <a:lnTo>
                    <a:pt x="346" y="119"/>
                  </a:lnTo>
                  <a:lnTo>
                    <a:pt x="329" y="112"/>
                  </a:lnTo>
                  <a:lnTo>
                    <a:pt x="329" y="66"/>
                  </a:lnTo>
                  <a:lnTo>
                    <a:pt x="334" y="62"/>
                  </a:lnTo>
                  <a:lnTo>
                    <a:pt x="332" y="51"/>
                  </a:lnTo>
                  <a:lnTo>
                    <a:pt x="320" y="46"/>
                  </a:lnTo>
                  <a:lnTo>
                    <a:pt x="281" y="46"/>
                  </a:lnTo>
                  <a:lnTo>
                    <a:pt x="266" y="54"/>
                  </a:lnTo>
                  <a:lnTo>
                    <a:pt x="250" y="41"/>
                  </a:lnTo>
                  <a:lnTo>
                    <a:pt x="226" y="32"/>
                  </a:lnTo>
                  <a:lnTo>
                    <a:pt x="200" y="22"/>
                  </a:lnTo>
                  <a:lnTo>
                    <a:pt x="200" y="0"/>
                  </a:lnTo>
                  <a:lnTo>
                    <a:pt x="176" y="0"/>
                  </a:lnTo>
                  <a:lnTo>
                    <a:pt x="179" y="22"/>
                  </a:lnTo>
                  <a:lnTo>
                    <a:pt x="143" y="54"/>
                  </a:lnTo>
                  <a:lnTo>
                    <a:pt x="137" y="83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642" y="3193"/>
              <a:ext cx="235" cy="218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59" y="39"/>
                </a:cxn>
                <a:cxn ang="0">
                  <a:pos x="92" y="24"/>
                </a:cxn>
                <a:cxn ang="0">
                  <a:pos x="127" y="0"/>
                </a:cxn>
                <a:cxn ang="0">
                  <a:pos x="152" y="29"/>
                </a:cxn>
                <a:cxn ang="0">
                  <a:pos x="157" y="56"/>
                </a:cxn>
                <a:cxn ang="0">
                  <a:pos x="157" y="73"/>
                </a:cxn>
                <a:cxn ang="0">
                  <a:pos x="195" y="91"/>
                </a:cxn>
                <a:cxn ang="0">
                  <a:pos x="222" y="91"/>
                </a:cxn>
                <a:cxn ang="0">
                  <a:pos x="259" y="114"/>
                </a:cxn>
                <a:cxn ang="0">
                  <a:pos x="283" y="121"/>
                </a:cxn>
                <a:cxn ang="0">
                  <a:pos x="297" y="121"/>
                </a:cxn>
                <a:cxn ang="0">
                  <a:pos x="319" y="149"/>
                </a:cxn>
                <a:cxn ang="0">
                  <a:pos x="314" y="208"/>
                </a:cxn>
                <a:cxn ang="0">
                  <a:pos x="375" y="208"/>
                </a:cxn>
                <a:cxn ang="0">
                  <a:pos x="383" y="229"/>
                </a:cxn>
                <a:cxn ang="0">
                  <a:pos x="390" y="238"/>
                </a:cxn>
                <a:cxn ang="0">
                  <a:pos x="395" y="255"/>
                </a:cxn>
                <a:cxn ang="0">
                  <a:pos x="395" y="289"/>
                </a:cxn>
                <a:cxn ang="0">
                  <a:pos x="380" y="318"/>
                </a:cxn>
                <a:cxn ang="0">
                  <a:pos x="362" y="314"/>
                </a:cxn>
                <a:cxn ang="0">
                  <a:pos x="338" y="305"/>
                </a:cxn>
                <a:cxn ang="0">
                  <a:pos x="298" y="307"/>
                </a:cxn>
                <a:cxn ang="0">
                  <a:pos x="267" y="336"/>
                </a:cxn>
                <a:cxn ang="0">
                  <a:pos x="264" y="352"/>
                </a:cxn>
                <a:cxn ang="0">
                  <a:pos x="254" y="366"/>
                </a:cxn>
                <a:cxn ang="0">
                  <a:pos x="250" y="394"/>
                </a:cxn>
                <a:cxn ang="0">
                  <a:pos x="231" y="394"/>
                </a:cxn>
                <a:cxn ang="0">
                  <a:pos x="211" y="384"/>
                </a:cxn>
                <a:cxn ang="0">
                  <a:pos x="204" y="414"/>
                </a:cxn>
                <a:cxn ang="0">
                  <a:pos x="166" y="393"/>
                </a:cxn>
                <a:cxn ang="0">
                  <a:pos x="153" y="393"/>
                </a:cxn>
                <a:cxn ang="0">
                  <a:pos x="136" y="385"/>
                </a:cxn>
                <a:cxn ang="0">
                  <a:pos x="112" y="398"/>
                </a:cxn>
                <a:cxn ang="0">
                  <a:pos x="45" y="361"/>
                </a:cxn>
                <a:cxn ang="0">
                  <a:pos x="61" y="318"/>
                </a:cxn>
                <a:cxn ang="0">
                  <a:pos x="42" y="273"/>
                </a:cxn>
                <a:cxn ang="0">
                  <a:pos x="32" y="260"/>
                </a:cxn>
                <a:cxn ang="0">
                  <a:pos x="28" y="256"/>
                </a:cxn>
                <a:cxn ang="0">
                  <a:pos x="35" y="253"/>
                </a:cxn>
                <a:cxn ang="0">
                  <a:pos x="48" y="223"/>
                </a:cxn>
                <a:cxn ang="0">
                  <a:pos x="45" y="211"/>
                </a:cxn>
                <a:cxn ang="0">
                  <a:pos x="37" y="203"/>
                </a:cxn>
                <a:cxn ang="0">
                  <a:pos x="37" y="184"/>
                </a:cxn>
                <a:cxn ang="0">
                  <a:pos x="43" y="162"/>
                </a:cxn>
                <a:cxn ang="0">
                  <a:pos x="43" y="117"/>
                </a:cxn>
                <a:cxn ang="0">
                  <a:pos x="37" y="100"/>
                </a:cxn>
                <a:cxn ang="0">
                  <a:pos x="35" y="79"/>
                </a:cxn>
                <a:cxn ang="0">
                  <a:pos x="24" y="71"/>
                </a:cxn>
                <a:cxn ang="0">
                  <a:pos x="0" y="57"/>
                </a:cxn>
              </a:cxnLst>
              <a:rect l="0" t="0" r="r" b="b"/>
              <a:pathLst>
                <a:path w="396" h="415">
                  <a:moveTo>
                    <a:pt x="0" y="57"/>
                  </a:moveTo>
                  <a:lnTo>
                    <a:pt x="59" y="39"/>
                  </a:lnTo>
                  <a:lnTo>
                    <a:pt x="92" y="24"/>
                  </a:lnTo>
                  <a:lnTo>
                    <a:pt x="127" y="0"/>
                  </a:lnTo>
                  <a:lnTo>
                    <a:pt x="152" y="29"/>
                  </a:lnTo>
                  <a:lnTo>
                    <a:pt x="157" y="56"/>
                  </a:lnTo>
                  <a:lnTo>
                    <a:pt x="157" y="73"/>
                  </a:lnTo>
                  <a:lnTo>
                    <a:pt x="195" y="91"/>
                  </a:lnTo>
                  <a:lnTo>
                    <a:pt x="222" y="91"/>
                  </a:lnTo>
                  <a:lnTo>
                    <a:pt x="259" y="114"/>
                  </a:lnTo>
                  <a:lnTo>
                    <a:pt x="283" y="121"/>
                  </a:lnTo>
                  <a:lnTo>
                    <a:pt x="297" y="121"/>
                  </a:lnTo>
                  <a:lnTo>
                    <a:pt x="319" y="149"/>
                  </a:lnTo>
                  <a:lnTo>
                    <a:pt x="314" y="208"/>
                  </a:lnTo>
                  <a:lnTo>
                    <a:pt x="375" y="208"/>
                  </a:lnTo>
                  <a:lnTo>
                    <a:pt x="383" y="229"/>
                  </a:lnTo>
                  <a:lnTo>
                    <a:pt x="390" y="238"/>
                  </a:lnTo>
                  <a:lnTo>
                    <a:pt x="395" y="255"/>
                  </a:lnTo>
                  <a:lnTo>
                    <a:pt x="395" y="289"/>
                  </a:lnTo>
                  <a:lnTo>
                    <a:pt x="380" y="318"/>
                  </a:lnTo>
                  <a:lnTo>
                    <a:pt x="362" y="314"/>
                  </a:lnTo>
                  <a:lnTo>
                    <a:pt x="338" y="305"/>
                  </a:lnTo>
                  <a:lnTo>
                    <a:pt x="298" y="307"/>
                  </a:lnTo>
                  <a:lnTo>
                    <a:pt x="267" y="336"/>
                  </a:lnTo>
                  <a:lnTo>
                    <a:pt x="264" y="352"/>
                  </a:lnTo>
                  <a:lnTo>
                    <a:pt x="254" y="366"/>
                  </a:lnTo>
                  <a:lnTo>
                    <a:pt x="250" y="394"/>
                  </a:lnTo>
                  <a:lnTo>
                    <a:pt x="231" y="394"/>
                  </a:lnTo>
                  <a:lnTo>
                    <a:pt x="211" y="384"/>
                  </a:lnTo>
                  <a:lnTo>
                    <a:pt x="204" y="414"/>
                  </a:lnTo>
                  <a:lnTo>
                    <a:pt x="166" y="393"/>
                  </a:lnTo>
                  <a:lnTo>
                    <a:pt x="153" y="393"/>
                  </a:lnTo>
                  <a:lnTo>
                    <a:pt x="136" y="385"/>
                  </a:lnTo>
                  <a:lnTo>
                    <a:pt x="112" y="398"/>
                  </a:lnTo>
                  <a:lnTo>
                    <a:pt x="45" y="361"/>
                  </a:lnTo>
                  <a:lnTo>
                    <a:pt x="61" y="318"/>
                  </a:lnTo>
                  <a:lnTo>
                    <a:pt x="42" y="273"/>
                  </a:lnTo>
                  <a:lnTo>
                    <a:pt x="32" y="260"/>
                  </a:lnTo>
                  <a:lnTo>
                    <a:pt x="28" y="256"/>
                  </a:lnTo>
                  <a:lnTo>
                    <a:pt x="35" y="253"/>
                  </a:lnTo>
                  <a:lnTo>
                    <a:pt x="48" y="223"/>
                  </a:lnTo>
                  <a:lnTo>
                    <a:pt x="45" y="211"/>
                  </a:lnTo>
                  <a:lnTo>
                    <a:pt x="37" y="203"/>
                  </a:lnTo>
                  <a:lnTo>
                    <a:pt x="37" y="184"/>
                  </a:lnTo>
                  <a:lnTo>
                    <a:pt x="43" y="162"/>
                  </a:lnTo>
                  <a:lnTo>
                    <a:pt x="43" y="117"/>
                  </a:lnTo>
                  <a:lnTo>
                    <a:pt x="37" y="100"/>
                  </a:lnTo>
                  <a:lnTo>
                    <a:pt x="35" y="79"/>
                  </a:lnTo>
                  <a:lnTo>
                    <a:pt x="24" y="71"/>
                  </a:lnTo>
                  <a:lnTo>
                    <a:pt x="0" y="57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765" y="3331"/>
              <a:ext cx="158" cy="138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19" y="31"/>
                </a:cxn>
                <a:cxn ang="0">
                  <a:pos x="17" y="48"/>
                </a:cxn>
                <a:cxn ang="0">
                  <a:pos x="7" y="61"/>
                </a:cxn>
                <a:cxn ang="0">
                  <a:pos x="0" y="89"/>
                </a:cxn>
                <a:cxn ang="0">
                  <a:pos x="6" y="106"/>
                </a:cxn>
                <a:cxn ang="0">
                  <a:pos x="35" y="123"/>
                </a:cxn>
                <a:cxn ang="0">
                  <a:pos x="57" y="127"/>
                </a:cxn>
                <a:cxn ang="0">
                  <a:pos x="99" y="151"/>
                </a:cxn>
                <a:cxn ang="0">
                  <a:pos x="117" y="154"/>
                </a:cxn>
                <a:cxn ang="0">
                  <a:pos x="136" y="165"/>
                </a:cxn>
                <a:cxn ang="0">
                  <a:pos x="148" y="188"/>
                </a:cxn>
                <a:cxn ang="0">
                  <a:pos x="150" y="219"/>
                </a:cxn>
                <a:cxn ang="0">
                  <a:pos x="142" y="231"/>
                </a:cxn>
                <a:cxn ang="0">
                  <a:pos x="143" y="245"/>
                </a:cxn>
                <a:cxn ang="0">
                  <a:pos x="166" y="261"/>
                </a:cxn>
                <a:cxn ang="0">
                  <a:pos x="198" y="262"/>
                </a:cxn>
                <a:cxn ang="0">
                  <a:pos x="227" y="222"/>
                </a:cxn>
                <a:cxn ang="0">
                  <a:pos x="246" y="208"/>
                </a:cxn>
                <a:cxn ang="0">
                  <a:pos x="264" y="209"/>
                </a:cxn>
                <a:cxn ang="0">
                  <a:pos x="257" y="199"/>
                </a:cxn>
                <a:cxn ang="0">
                  <a:pos x="251" y="138"/>
                </a:cxn>
                <a:cxn ang="0">
                  <a:pos x="235" y="145"/>
                </a:cxn>
                <a:cxn ang="0">
                  <a:pos x="230" y="114"/>
                </a:cxn>
                <a:cxn ang="0">
                  <a:pos x="213" y="102"/>
                </a:cxn>
                <a:cxn ang="0">
                  <a:pos x="197" y="96"/>
                </a:cxn>
                <a:cxn ang="0">
                  <a:pos x="147" y="95"/>
                </a:cxn>
                <a:cxn ang="0">
                  <a:pos x="148" y="78"/>
                </a:cxn>
                <a:cxn ang="0">
                  <a:pos x="148" y="40"/>
                </a:cxn>
                <a:cxn ang="0">
                  <a:pos x="134" y="15"/>
                </a:cxn>
                <a:cxn ang="0">
                  <a:pos x="110" y="8"/>
                </a:cxn>
                <a:cxn ang="0">
                  <a:pos x="89" y="0"/>
                </a:cxn>
                <a:cxn ang="0">
                  <a:pos x="52" y="0"/>
                </a:cxn>
              </a:cxnLst>
              <a:rect l="0" t="0" r="r" b="b"/>
              <a:pathLst>
                <a:path w="265" h="263">
                  <a:moveTo>
                    <a:pt x="52" y="0"/>
                  </a:moveTo>
                  <a:lnTo>
                    <a:pt x="19" y="31"/>
                  </a:lnTo>
                  <a:lnTo>
                    <a:pt x="17" y="48"/>
                  </a:lnTo>
                  <a:lnTo>
                    <a:pt x="7" y="61"/>
                  </a:lnTo>
                  <a:lnTo>
                    <a:pt x="0" y="89"/>
                  </a:lnTo>
                  <a:lnTo>
                    <a:pt x="6" y="106"/>
                  </a:lnTo>
                  <a:lnTo>
                    <a:pt x="35" y="123"/>
                  </a:lnTo>
                  <a:lnTo>
                    <a:pt x="57" y="127"/>
                  </a:lnTo>
                  <a:lnTo>
                    <a:pt x="99" y="151"/>
                  </a:lnTo>
                  <a:lnTo>
                    <a:pt x="117" y="154"/>
                  </a:lnTo>
                  <a:lnTo>
                    <a:pt x="136" y="165"/>
                  </a:lnTo>
                  <a:lnTo>
                    <a:pt x="148" y="188"/>
                  </a:lnTo>
                  <a:lnTo>
                    <a:pt x="150" y="219"/>
                  </a:lnTo>
                  <a:lnTo>
                    <a:pt x="142" y="231"/>
                  </a:lnTo>
                  <a:lnTo>
                    <a:pt x="143" y="245"/>
                  </a:lnTo>
                  <a:lnTo>
                    <a:pt x="166" y="261"/>
                  </a:lnTo>
                  <a:lnTo>
                    <a:pt x="198" y="262"/>
                  </a:lnTo>
                  <a:lnTo>
                    <a:pt x="227" y="222"/>
                  </a:lnTo>
                  <a:lnTo>
                    <a:pt x="246" y="208"/>
                  </a:lnTo>
                  <a:lnTo>
                    <a:pt x="264" y="209"/>
                  </a:lnTo>
                  <a:lnTo>
                    <a:pt x="257" y="199"/>
                  </a:lnTo>
                  <a:lnTo>
                    <a:pt x="251" y="138"/>
                  </a:lnTo>
                  <a:lnTo>
                    <a:pt x="235" y="145"/>
                  </a:lnTo>
                  <a:lnTo>
                    <a:pt x="230" y="114"/>
                  </a:lnTo>
                  <a:lnTo>
                    <a:pt x="213" y="102"/>
                  </a:lnTo>
                  <a:lnTo>
                    <a:pt x="197" y="96"/>
                  </a:lnTo>
                  <a:lnTo>
                    <a:pt x="147" y="95"/>
                  </a:lnTo>
                  <a:lnTo>
                    <a:pt x="148" y="78"/>
                  </a:lnTo>
                  <a:lnTo>
                    <a:pt x="148" y="40"/>
                  </a:lnTo>
                  <a:lnTo>
                    <a:pt x="134" y="15"/>
                  </a:lnTo>
                  <a:lnTo>
                    <a:pt x="110" y="8"/>
                  </a:lnTo>
                  <a:lnTo>
                    <a:pt x="89" y="0"/>
                  </a:lnTo>
                  <a:lnTo>
                    <a:pt x="52" y="0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876" y="3570"/>
              <a:ext cx="99" cy="83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27" y="22"/>
                </a:cxn>
                <a:cxn ang="0">
                  <a:pos x="27" y="52"/>
                </a:cxn>
                <a:cxn ang="0">
                  <a:pos x="21" y="75"/>
                </a:cxn>
                <a:cxn ang="0">
                  <a:pos x="20" y="96"/>
                </a:cxn>
                <a:cxn ang="0">
                  <a:pos x="0" y="115"/>
                </a:cxn>
                <a:cxn ang="0">
                  <a:pos x="0" y="133"/>
                </a:cxn>
                <a:cxn ang="0">
                  <a:pos x="14" y="135"/>
                </a:cxn>
                <a:cxn ang="0">
                  <a:pos x="25" y="142"/>
                </a:cxn>
                <a:cxn ang="0">
                  <a:pos x="27" y="145"/>
                </a:cxn>
                <a:cxn ang="0">
                  <a:pos x="58" y="158"/>
                </a:cxn>
                <a:cxn ang="0">
                  <a:pos x="71" y="150"/>
                </a:cxn>
                <a:cxn ang="0">
                  <a:pos x="114" y="150"/>
                </a:cxn>
                <a:cxn ang="0">
                  <a:pos x="125" y="136"/>
                </a:cxn>
                <a:cxn ang="0">
                  <a:pos x="141" y="122"/>
                </a:cxn>
                <a:cxn ang="0">
                  <a:pos x="151" y="92"/>
                </a:cxn>
                <a:cxn ang="0">
                  <a:pos x="165" y="83"/>
                </a:cxn>
                <a:cxn ang="0">
                  <a:pos x="134" y="50"/>
                </a:cxn>
                <a:cxn ang="0">
                  <a:pos x="97" y="31"/>
                </a:cxn>
                <a:cxn ang="0">
                  <a:pos x="72" y="33"/>
                </a:cxn>
                <a:cxn ang="0">
                  <a:pos x="69" y="13"/>
                </a:cxn>
                <a:cxn ang="0">
                  <a:pos x="53" y="0"/>
                </a:cxn>
              </a:cxnLst>
              <a:rect l="0" t="0" r="r" b="b"/>
              <a:pathLst>
                <a:path w="166" h="159">
                  <a:moveTo>
                    <a:pt x="53" y="0"/>
                  </a:moveTo>
                  <a:lnTo>
                    <a:pt x="27" y="22"/>
                  </a:lnTo>
                  <a:lnTo>
                    <a:pt x="27" y="52"/>
                  </a:lnTo>
                  <a:lnTo>
                    <a:pt x="21" y="75"/>
                  </a:lnTo>
                  <a:lnTo>
                    <a:pt x="20" y="96"/>
                  </a:lnTo>
                  <a:lnTo>
                    <a:pt x="0" y="115"/>
                  </a:lnTo>
                  <a:lnTo>
                    <a:pt x="0" y="133"/>
                  </a:lnTo>
                  <a:lnTo>
                    <a:pt x="14" y="135"/>
                  </a:lnTo>
                  <a:lnTo>
                    <a:pt x="25" y="142"/>
                  </a:lnTo>
                  <a:lnTo>
                    <a:pt x="27" y="145"/>
                  </a:lnTo>
                  <a:lnTo>
                    <a:pt x="58" y="158"/>
                  </a:lnTo>
                  <a:lnTo>
                    <a:pt x="71" y="150"/>
                  </a:lnTo>
                  <a:lnTo>
                    <a:pt x="114" y="150"/>
                  </a:lnTo>
                  <a:lnTo>
                    <a:pt x="125" y="136"/>
                  </a:lnTo>
                  <a:lnTo>
                    <a:pt x="141" y="122"/>
                  </a:lnTo>
                  <a:lnTo>
                    <a:pt x="151" y="92"/>
                  </a:lnTo>
                  <a:lnTo>
                    <a:pt x="165" y="83"/>
                  </a:lnTo>
                  <a:lnTo>
                    <a:pt x="134" y="50"/>
                  </a:lnTo>
                  <a:lnTo>
                    <a:pt x="97" y="31"/>
                  </a:lnTo>
                  <a:lnTo>
                    <a:pt x="72" y="33"/>
                  </a:lnTo>
                  <a:lnTo>
                    <a:pt x="69" y="13"/>
                  </a:lnTo>
                  <a:lnTo>
                    <a:pt x="53" y="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3366FF">
                    <a:alpha val="66000"/>
                  </a:srgbClr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626" y="3305"/>
              <a:ext cx="137" cy="641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92" y="73"/>
                </a:cxn>
                <a:cxn ang="0">
                  <a:pos x="144" y="153"/>
                </a:cxn>
                <a:cxn ang="0">
                  <a:pos x="144" y="208"/>
                </a:cxn>
                <a:cxn ang="0">
                  <a:pos x="105" y="256"/>
                </a:cxn>
                <a:cxn ang="0">
                  <a:pos x="105" y="317"/>
                </a:cxn>
                <a:cxn ang="0">
                  <a:pos x="66" y="378"/>
                </a:cxn>
                <a:cxn ang="0">
                  <a:pos x="80" y="471"/>
                </a:cxn>
                <a:cxn ang="0">
                  <a:pos x="92" y="591"/>
                </a:cxn>
                <a:cxn ang="0">
                  <a:pos x="81" y="767"/>
                </a:cxn>
                <a:cxn ang="0">
                  <a:pos x="107" y="858"/>
                </a:cxn>
                <a:cxn ang="0">
                  <a:pos x="112" y="884"/>
                </a:cxn>
                <a:cxn ang="0">
                  <a:pos x="121" y="921"/>
                </a:cxn>
                <a:cxn ang="0">
                  <a:pos x="112" y="947"/>
                </a:cxn>
                <a:cxn ang="0">
                  <a:pos x="119" y="982"/>
                </a:cxn>
                <a:cxn ang="0">
                  <a:pos x="112" y="1037"/>
                </a:cxn>
                <a:cxn ang="0">
                  <a:pos x="106" y="1070"/>
                </a:cxn>
                <a:cxn ang="0">
                  <a:pos x="119" y="1115"/>
                </a:cxn>
                <a:cxn ang="0">
                  <a:pos x="134" y="1160"/>
                </a:cxn>
                <a:cxn ang="0">
                  <a:pos x="174" y="1175"/>
                </a:cxn>
                <a:cxn ang="0">
                  <a:pos x="207" y="1176"/>
                </a:cxn>
                <a:cxn ang="0">
                  <a:pos x="199" y="1193"/>
                </a:cxn>
                <a:cxn ang="0">
                  <a:pos x="174" y="1208"/>
                </a:cxn>
                <a:cxn ang="0">
                  <a:pos x="138" y="1195"/>
                </a:cxn>
                <a:cxn ang="0">
                  <a:pos x="143" y="1179"/>
                </a:cxn>
                <a:cxn ang="0">
                  <a:pos x="128" y="1165"/>
                </a:cxn>
                <a:cxn ang="0">
                  <a:pos x="94" y="1159"/>
                </a:cxn>
                <a:cxn ang="0">
                  <a:pos x="78" y="1119"/>
                </a:cxn>
                <a:cxn ang="0">
                  <a:pos x="66" y="1053"/>
                </a:cxn>
                <a:cxn ang="0">
                  <a:pos x="60" y="1019"/>
                </a:cxn>
                <a:cxn ang="0">
                  <a:pos x="47" y="991"/>
                </a:cxn>
                <a:cxn ang="0">
                  <a:pos x="36" y="983"/>
                </a:cxn>
                <a:cxn ang="0">
                  <a:pos x="0" y="960"/>
                </a:cxn>
                <a:cxn ang="0">
                  <a:pos x="29" y="932"/>
                </a:cxn>
                <a:cxn ang="0">
                  <a:pos x="52" y="960"/>
                </a:cxn>
                <a:cxn ang="0">
                  <a:pos x="59" y="944"/>
                </a:cxn>
                <a:cxn ang="0">
                  <a:pos x="69" y="907"/>
                </a:cxn>
                <a:cxn ang="0">
                  <a:pos x="75" y="893"/>
                </a:cxn>
                <a:cxn ang="0">
                  <a:pos x="51" y="770"/>
                </a:cxn>
                <a:cxn ang="0">
                  <a:pos x="11" y="754"/>
                </a:cxn>
                <a:cxn ang="0">
                  <a:pos x="19" y="699"/>
                </a:cxn>
                <a:cxn ang="0">
                  <a:pos x="13" y="668"/>
                </a:cxn>
                <a:cxn ang="0">
                  <a:pos x="29" y="596"/>
                </a:cxn>
                <a:cxn ang="0">
                  <a:pos x="43" y="550"/>
                </a:cxn>
                <a:cxn ang="0">
                  <a:pos x="43" y="430"/>
                </a:cxn>
                <a:cxn ang="0">
                  <a:pos x="56" y="400"/>
                </a:cxn>
                <a:cxn ang="0">
                  <a:pos x="43" y="344"/>
                </a:cxn>
                <a:cxn ang="0">
                  <a:pos x="52" y="310"/>
                </a:cxn>
                <a:cxn ang="0">
                  <a:pos x="37" y="206"/>
                </a:cxn>
                <a:cxn ang="0">
                  <a:pos x="51" y="158"/>
                </a:cxn>
                <a:cxn ang="0">
                  <a:pos x="51" y="81"/>
                </a:cxn>
                <a:cxn ang="0">
                  <a:pos x="26" y="37"/>
                </a:cxn>
              </a:cxnLst>
              <a:rect l="0" t="0" r="r" b="b"/>
              <a:pathLst>
                <a:path w="231" h="1225">
                  <a:moveTo>
                    <a:pt x="26" y="37"/>
                  </a:moveTo>
                  <a:lnTo>
                    <a:pt x="52" y="0"/>
                  </a:lnTo>
                  <a:lnTo>
                    <a:pt x="74" y="29"/>
                  </a:lnTo>
                  <a:lnTo>
                    <a:pt x="92" y="73"/>
                  </a:lnTo>
                  <a:lnTo>
                    <a:pt x="78" y="117"/>
                  </a:lnTo>
                  <a:lnTo>
                    <a:pt x="144" y="153"/>
                  </a:lnTo>
                  <a:lnTo>
                    <a:pt x="154" y="187"/>
                  </a:lnTo>
                  <a:lnTo>
                    <a:pt x="144" y="208"/>
                  </a:lnTo>
                  <a:lnTo>
                    <a:pt x="119" y="223"/>
                  </a:lnTo>
                  <a:lnTo>
                    <a:pt x="105" y="256"/>
                  </a:lnTo>
                  <a:lnTo>
                    <a:pt x="112" y="268"/>
                  </a:lnTo>
                  <a:lnTo>
                    <a:pt x="105" y="317"/>
                  </a:lnTo>
                  <a:lnTo>
                    <a:pt x="97" y="341"/>
                  </a:lnTo>
                  <a:lnTo>
                    <a:pt x="66" y="378"/>
                  </a:lnTo>
                  <a:lnTo>
                    <a:pt x="77" y="421"/>
                  </a:lnTo>
                  <a:lnTo>
                    <a:pt x="80" y="471"/>
                  </a:lnTo>
                  <a:lnTo>
                    <a:pt x="86" y="566"/>
                  </a:lnTo>
                  <a:lnTo>
                    <a:pt x="92" y="591"/>
                  </a:lnTo>
                  <a:lnTo>
                    <a:pt x="81" y="618"/>
                  </a:lnTo>
                  <a:lnTo>
                    <a:pt x="81" y="767"/>
                  </a:lnTo>
                  <a:lnTo>
                    <a:pt x="81" y="827"/>
                  </a:lnTo>
                  <a:lnTo>
                    <a:pt x="107" y="858"/>
                  </a:lnTo>
                  <a:lnTo>
                    <a:pt x="105" y="876"/>
                  </a:lnTo>
                  <a:lnTo>
                    <a:pt x="112" y="884"/>
                  </a:lnTo>
                  <a:lnTo>
                    <a:pt x="105" y="908"/>
                  </a:lnTo>
                  <a:lnTo>
                    <a:pt x="121" y="921"/>
                  </a:lnTo>
                  <a:lnTo>
                    <a:pt x="121" y="953"/>
                  </a:lnTo>
                  <a:lnTo>
                    <a:pt x="112" y="947"/>
                  </a:lnTo>
                  <a:lnTo>
                    <a:pt x="112" y="956"/>
                  </a:lnTo>
                  <a:lnTo>
                    <a:pt x="119" y="982"/>
                  </a:lnTo>
                  <a:lnTo>
                    <a:pt x="119" y="1015"/>
                  </a:lnTo>
                  <a:lnTo>
                    <a:pt x="112" y="1037"/>
                  </a:lnTo>
                  <a:lnTo>
                    <a:pt x="112" y="1058"/>
                  </a:lnTo>
                  <a:lnTo>
                    <a:pt x="106" y="1070"/>
                  </a:lnTo>
                  <a:lnTo>
                    <a:pt x="106" y="1102"/>
                  </a:lnTo>
                  <a:lnTo>
                    <a:pt x="119" y="1115"/>
                  </a:lnTo>
                  <a:lnTo>
                    <a:pt x="127" y="1115"/>
                  </a:lnTo>
                  <a:lnTo>
                    <a:pt x="134" y="1160"/>
                  </a:lnTo>
                  <a:lnTo>
                    <a:pt x="157" y="1173"/>
                  </a:lnTo>
                  <a:lnTo>
                    <a:pt x="174" y="1175"/>
                  </a:lnTo>
                  <a:lnTo>
                    <a:pt x="189" y="1181"/>
                  </a:lnTo>
                  <a:lnTo>
                    <a:pt x="207" y="1176"/>
                  </a:lnTo>
                  <a:lnTo>
                    <a:pt x="230" y="1174"/>
                  </a:lnTo>
                  <a:lnTo>
                    <a:pt x="199" y="1193"/>
                  </a:lnTo>
                  <a:lnTo>
                    <a:pt x="184" y="1194"/>
                  </a:lnTo>
                  <a:lnTo>
                    <a:pt x="174" y="1208"/>
                  </a:lnTo>
                  <a:lnTo>
                    <a:pt x="172" y="1224"/>
                  </a:lnTo>
                  <a:lnTo>
                    <a:pt x="138" y="1195"/>
                  </a:lnTo>
                  <a:lnTo>
                    <a:pt x="146" y="1188"/>
                  </a:lnTo>
                  <a:lnTo>
                    <a:pt x="143" y="1179"/>
                  </a:lnTo>
                  <a:lnTo>
                    <a:pt x="134" y="1181"/>
                  </a:lnTo>
                  <a:lnTo>
                    <a:pt x="128" y="1165"/>
                  </a:lnTo>
                  <a:lnTo>
                    <a:pt x="107" y="1165"/>
                  </a:lnTo>
                  <a:lnTo>
                    <a:pt x="94" y="1159"/>
                  </a:lnTo>
                  <a:lnTo>
                    <a:pt x="94" y="1143"/>
                  </a:lnTo>
                  <a:lnTo>
                    <a:pt x="78" y="1119"/>
                  </a:lnTo>
                  <a:lnTo>
                    <a:pt x="68" y="1073"/>
                  </a:lnTo>
                  <a:lnTo>
                    <a:pt x="66" y="1053"/>
                  </a:lnTo>
                  <a:lnTo>
                    <a:pt x="51" y="1024"/>
                  </a:lnTo>
                  <a:lnTo>
                    <a:pt x="60" y="1019"/>
                  </a:lnTo>
                  <a:lnTo>
                    <a:pt x="73" y="1015"/>
                  </a:lnTo>
                  <a:lnTo>
                    <a:pt x="47" y="991"/>
                  </a:lnTo>
                  <a:lnTo>
                    <a:pt x="45" y="979"/>
                  </a:lnTo>
                  <a:lnTo>
                    <a:pt x="36" y="983"/>
                  </a:lnTo>
                  <a:lnTo>
                    <a:pt x="21" y="975"/>
                  </a:lnTo>
                  <a:lnTo>
                    <a:pt x="0" y="960"/>
                  </a:lnTo>
                  <a:lnTo>
                    <a:pt x="14" y="948"/>
                  </a:lnTo>
                  <a:lnTo>
                    <a:pt x="29" y="932"/>
                  </a:lnTo>
                  <a:lnTo>
                    <a:pt x="32" y="942"/>
                  </a:lnTo>
                  <a:lnTo>
                    <a:pt x="52" y="960"/>
                  </a:lnTo>
                  <a:lnTo>
                    <a:pt x="69" y="956"/>
                  </a:lnTo>
                  <a:lnTo>
                    <a:pt x="59" y="944"/>
                  </a:lnTo>
                  <a:lnTo>
                    <a:pt x="66" y="926"/>
                  </a:lnTo>
                  <a:lnTo>
                    <a:pt x="69" y="907"/>
                  </a:lnTo>
                  <a:lnTo>
                    <a:pt x="60" y="899"/>
                  </a:lnTo>
                  <a:lnTo>
                    <a:pt x="75" y="893"/>
                  </a:lnTo>
                  <a:lnTo>
                    <a:pt x="50" y="861"/>
                  </a:lnTo>
                  <a:lnTo>
                    <a:pt x="51" y="770"/>
                  </a:lnTo>
                  <a:lnTo>
                    <a:pt x="29" y="771"/>
                  </a:lnTo>
                  <a:lnTo>
                    <a:pt x="11" y="754"/>
                  </a:lnTo>
                  <a:lnTo>
                    <a:pt x="9" y="717"/>
                  </a:lnTo>
                  <a:lnTo>
                    <a:pt x="19" y="699"/>
                  </a:lnTo>
                  <a:lnTo>
                    <a:pt x="19" y="675"/>
                  </a:lnTo>
                  <a:lnTo>
                    <a:pt x="13" y="668"/>
                  </a:lnTo>
                  <a:lnTo>
                    <a:pt x="18" y="634"/>
                  </a:lnTo>
                  <a:lnTo>
                    <a:pt x="29" y="596"/>
                  </a:lnTo>
                  <a:lnTo>
                    <a:pt x="29" y="565"/>
                  </a:lnTo>
                  <a:lnTo>
                    <a:pt x="43" y="550"/>
                  </a:lnTo>
                  <a:lnTo>
                    <a:pt x="43" y="509"/>
                  </a:lnTo>
                  <a:lnTo>
                    <a:pt x="43" y="430"/>
                  </a:lnTo>
                  <a:lnTo>
                    <a:pt x="59" y="410"/>
                  </a:lnTo>
                  <a:lnTo>
                    <a:pt x="56" y="400"/>
                  </a:lnTo>
                  <a:lnTo>
                    <a:pt x="45" y="384"/>
                  </a:lnTo>
                  <a:lnTo>
                    <a:pt x="43" y="344"/>
                  </a:lnTo>
                  <a:lnTo>
                    <a:pt x="48" y="336"/>
                  </a:lnTo>
                  <a:lnTo>
                    <a:pt x="52" y="310"/>
                  </a:lnTo>
                  <a:lnTo>
                    <a:pt x="54" y="215"/>
                  </a:lnTo>
                  <a:lnTo>
                    <a:pt x="37" y="206"/>
                  </a:lnTo>
                  <a:lnTo>
                    <a:pt x="51" y="186"/>
                  </a:lnTo>
                  <a:lnTo>
                    <a:pt x="51" y="158"/>
                  </a:lnTo>
                  <a:lnTo>
                    <a:pt x="51" y="117"/>
                  </a:lnTo>
                  <a:lnTo>
                    <a:pt x="51" y="81"/>
                  </a:lnTo>
                  <a:lnTo>
                    <a:pt x="42" y="49"/>
                  </a:lnTo>
                  <a:lnTo>
                    <a:pt x="26" y="37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78999"/>
                  </a:srgbClr>
                </a:gs>
                <a:gs pos="100000">
                  <a:srgbClr val="3366FF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837" y="2975"/>
              <a:ext cx="81" cy="71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51" y="8"/>
                </a:cxn>
                <a:cxn ang="0">
                  <a:pos x="125" y="8"/>
                </a:cxn>
                <a:cxn ang="0">
                  <a:pos x="130" y="28"/>
                </a:cxn>
                <a:cxn ang="0">
                  <a:pos x="115" y="52"/>
                </a:cxn>
                <a:cxn ang="0">
                  <a:pos x="121" y="59"/>
                </a:cxn>
                <a:cxn ang="0">
                  <a:pos x="121" y="76"/>
                </a:cxn>
                <a:cxn ang="0">
                  <a:pos x="134" y="92"/>
                </a:cxn>
                <a:cxn ang="0">
                  <a:pos x="134" y="112"/>
                </a:cxn>
                <a:cxn ang="0">
                  <a:pos x="110" y="119"/>
                </a:cxn>
                <a:cxn ang="0">
                  <a:pos x="82" y="117"/>
                </a:cxn>
                <a:cxn ang="0">
                  <a:pos x="65" y="134"/>
                </a:cxn>
                <a:cxn ang="0">
                  <a:pos x="55" y="132"/>
                </a:cxn>
                <a:cxn ang="0">
                  <a:pos x="40" y="76"/>
                </a:cxn>
                <a:cxn ang="0">
                  <a:pos x="9" y="55"/>
                </a:cxn>
                <a:cxn ang="0">
                  <a:pos x="0" y="37"/>
                </a:cxn>
                <a:cxn ang="0">
                  <a:pos x="31" y="0"/>
                </a:cxn>
              </a:cxnLst>
              <a:rect l="0" t="0" r="r" b="b"/>
              <a:pathLst>
                <a:path w="135" h="135">
                  <a:moveTo>
                    <a:pt x="31" y="0"/>
                  </a:moveTo>
                  <a:lnTo>
                    <a:pt x="51" y="8"/>
                  </a:lnTo>
                  <a:lnTo>
                    <a:pt x="125" y="8"/>
                  </a:lnTo>
                  <a:lnTo>
                    <a:pt x="130" y="28"/>
                  </a:lnTo>
                  <a:lnTo>
                    <a:pt x="115" y="52"/>
                  </a:lnTo>
                  <a:lnTo>
                    <a:pt x="121" y="59"/>
                  </a:lnTo>
                  <a:lnTo>
                    <a:pt x="121" y="76"/>
                  </a:lnTo>
                  <a:lnTo>
                    <a:pt x="134" y="92"/>
                  </a:lnTo>
                  <a:lnTo>
                    <a:pt x="134" y="112"/>
                  </a:lnTo>
                  <a:lnTo>
                    <a:pt x="110" y="119"/>
                  </a:lnTo>
                  <a:lnTo>
                    <a:pt x="82" y="117"/>
                  </a:lnTo>
                  <a:lnTo>
                    <a:pt x="65" y="134"/>
                  </a:lnTo>
                  <a:lnTo>
                    <a:pt x="55" y="132"/>
                  </a:lnTo>
                  <a:lnTo>
                    <a:pt x="40" y="76"/>
                  </a:lnTo>
                  <a:lnTo>
                    <a:pt x="9" y="55"/>
                  </a:lnTo>
                  <a:lnTo>
                    <a:pt x="0" y="37"/>
                  </a:lnTo>
                  <a:lnTo>
                    <a:pt x="31" y="0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893" y="2976"/>
              <a:ext cx="58" cy="67"/>
            </a:xfrm>
            <a:custGeom>
              <a:avLst/>
              <a:gdLst/>
              <a:ahLst/>
              <a:cxnLst>
                <a:cxn ang="0">
                  <a:pos x="14" y="8"/>
                </a:cxn>
                <a:cxn ang="0">
                  <a:pos x="26" y="0"/>
                </a:cxn>
                <a:cxn ang="0">
                  <a:pos x="51" y="30"/>
                </a:cxn>
                <a:cxn ang="0">
                  <a:pos x="83" y="45"/>
                </a:cxn>
                <a:cxn ang="0">
                  <a:pos x="97" y="61"/>
                </a:cxn>
                <a:cxn ang="0">
                  <a:pos x="84" y="73"/>
                </a:cxn>
                <a:cxn ang="0">
                  <a:pos x="74" y="80"/>
                </a:cxn>
                <a:cxn ang="0">
                  <a:pos x="43" y="124"/>
                </a:cxn>
                <a:cxn ang="0">
                  <a:pos x="22" y="129"/>
                </a:cxn>
                <a:cxn ang="0">
                  <a:pos x="9" y="123"/>
                </a:cxn>
                <a:cxn ang="0">
                  <a:pos x="0" y="116"/>
                </a:cxn>
                <a:cxn ang="0">
                  <a:pos x="23" y="110"/>
                </a:cxn>
                <a:cxn ang="0">
                  <a:pos x="23" y="90"/>
                </a:cxn>
                <a:cxn ang="0">
                  <a:pos x="11" y="75"/>
                </a:cxn>
                <a:cxn ang="0">
                  <a:pos x="11" y="60"/>
                </a:cxn>
                <a:cxn ang="0">
                  <a:pos x="4" y="51"/>
                </a:cxn>
                <a:cxn ang="0">
                  <a:pos x="19" y="27"/>
                </a:cxn>
                <a:cxn ang="0">
                  <a:pos x="14" y="8"/>
                </a:cxn>
              </a:cxnLst>
              <a:rect l="0" t="0" r="r" b="b"/>
              <a:pathLst>
                <a:path w="98" h="130">
                  <a:moveTo>
                    <a:pt x="14" y="8"/>
                  </a:moveTo>
                  <a:lnTo>
                    <a:pt x="26" y="0"/>
                  </a:lnTo>
                  <a:lnTo>
                    <a:pt x="51" y="30"/>
                  </a:lnTo>
                  <a:lnTo>
                    <a:pt x="83" y="45"/>
                  </a:lnTo>
                  <a:lnTo>
                    <a:pt x="97" y="61"/>
                  </a:lnTo>
                  <a:lnTo>
                    <a:pt x="84" y="73"/>
                  </a:lnTo>
                  <a:lnTo>
                    <a:pt x="74" y="80"/>
                  </a:lnTo>
                  <a:lnTo>
                    <a:pt x="43" y="124"/>
                  </a:lnTo>
                  <a:lnTo>
                    <a:pt x="22" y="129"/>
                  </a:lnTo>
                  <a:lnTo>
                    <a:pt x="9" y="123"/>
                  </a:lnTo>
                  <a:lnTo>
                    <a:pt x="0" y="116"/>
                  </a:lnTo>
                  <a:lnTo>
                    <a:pt x="23" y="110"/>
                  </a:lnTo>
                  <a:lnTo>
                    <a:pt x="23" y="90"/>
                  </a:lnTo>
                  <a:lnTo>
                    <a:pt x="11" y="75"/>
                  </a:lnTo>
                  <a:lnTo>
                    <a:pt x="11" y="60"/>
                  </a:lnTo>
                  <a:lnTo>
                    <a:pt x="4" y="51"/>
                  </a:lnTo>
                  <a:lnTo>
                    <a:pt x="19" y="27"/>
                  </a:lnTo>
                  <a:lnTo>
                    <a:pt x="14" y="8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63000"/>
                  </a:srgbClr>
                </a:gs>
                <a:gs pos="100000">
                  <a:srgbClr val="3366FF">
                    <a:gamma/>
                    <a:tint val="0"/>
                    <a:invGamma/>
                    <a:alpha val="50999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796" y="2880"/>
              <a:ext cx="29" cy="38"/>
            </a:xfrm>
            <a:custGeom>
              <a:avLst/>
              <a:gdLst/>
              <a:ahLst/>
              <a:cxnLst>
                <a:cxn ang="0">
                  <a:pos x="47" y="51"/>
                </a:cxn>
                <a:cxn ang="0">
                  <a:pos x="46" y="56"/>
                </a:cxn>
                <a:cxn ang="0">
                  <a:pos x="41" y="58"/>
                </a:cxn>
                <a:cxn ang="0">
                  <a:pos x="35" y="59"/>
                </a:cxn>
                <a:cxn ang="0">
                  <a:pos x="30" y="62"/>
                </a:cxn>
                <a:cxn ang="0">
                  <a:pos x="25" y="64"/>
                </a:cxn>
                <a:cxn ang="0">
                  <a:pos x="20" y="69"/>
                </a:cxn>
                <a:cxn ang="0">
                  <a:pos x="15" y="70"/>
                </a:cxn>
                <a:cxn ang="0">
                  <a:pos x="9" y="71"/>
                </a:cxn>
                <a:cxn ang="0">
                  <a:pos x="10" y="68"/>
                </a:cxn>
                <a:cxn ang="0">
                  <a:pos x="4" y="69"/>
                </a:cxn>
                <a:cxn ang="0">
                  <a:pos x="9" y="65"/>
                </a:cxn>
                <a:cxn ang="0">
                  <a:pos x="5" y="65"/>
                </a:cxn>
                <a:cxn ang="0">
                  <a:pos x="5" y="61"/>
                </a:cxn>
                <a:cxn ang="0">
                  <a:pos x="4" y="59"/>
                </a:cxn>
                <a:cxn ang="0">
                  <a:pos x="2" y="58"/>
                </a:cxn>
                <a:cxn ang="0">
                  <a:pos x="8" y="57"/>
                </a:cxn>
                <a:cxn ang="0">
                  <a:pos x="10" y="53"/>
                </a:cxn>
                <a:cxn ang="0">
                  <a:pos x="16" y="50"/>
                </a:cxn>
                <a:cxn ang="0">
                  <a:pos x="17" y="48"/>
                </a:cxn>
                <a:cxn ang="0">
                  <a:pos x="12" y="50"/>
                </a:cxn>
                <a:cxn ang="0">
                  <a:pos x="8" y="51"/>
                </a:cxn>
                <a:cxn ang="0">
                  <a:pos x="14" y="45"/>
                </a:cxn>
                <a:cxn ang="0">
                  <a:pos x="14" y="42"/>
                </a:cxn>
                <a:cxn ang="0">
                  <a:pos x="17" y="38"/>
                </a:cxn>
                <a:cxn ang="0">
                  <a:pos x="15" y="32"/>
                </a:cxn>
                <a:cxn ang="0">
                  <a:pos x="16" y="37"/>
                </a:cxn>
                <a:cxn ang="0">
                  <a:pos x="11" y="38"/>
                </a:cxn>
                <a:cxn ang="0">
                  <a:pos x="8" y="36"/>
                </a:cxn>
                <a:cxn ang="0">
                  <a:pos x="6" y="33"/>
                </a:cxn>
                <a:cxn ang="0">
                  <a:pos x="9" y="29"/>
                </a:cxn>
                <a:cxn ang="0">
                  <a:pos x="8" y="28"/>
                </a:cxn>
                <a:cxn ang="0">
                  <a:pos x="9" y="26"/>
                </a:cxn>
                <a:cxn ang="0">
                  <a:pos x="6" y="23"/>
                </a:cxn>
                <a:cxn ang="0">
                  <a:pos x="10" y="19"/>
                </a:cxn>
                <a:cxn ang="0">
                  <a:pos x="16" y="22"/>
                </a:cxn>
                <a:cxn ang="0">
                  <a:pos x="22" y="21"/>
                </a:cxn>
                <a:cxn ang="0">
                  <a:pos x="24" y="17"/>
                </a:cxn>
                <a:cxn ang="0">
                  <a:pos x="21" y="13"/>
                </a:cxn>
                <a:cxn ang="0">
                  <a:pos x="23" y="10"/>
                </a:cxn>
                <a:cxn ang="0">
                  <a:pos x="25" y="5"/>
                </a:cxn>
                <a:cxn ang="0">
                  <a:pos x="32" y="4"/>
                </a:cxn>
                <a:cxn ang="0">
                  <a:pos x="32" y="3"/>
                </a:cxn>
                <a:cxn ang="0">
                  <a:pos x="36" y="1"/>
                </a:cxn>
                <a:cxn ang="0">
                  <a:pos x="35" y="5"/>
                </a:cxn>
                <a:cxn ang="0">
                  <a:pos x="31" y="12"/>
                </a:cxn>
                <a:cxn ang="0">
                  <a:pos x="29" y="15"/>
                </a:cxn>
                <a:cxn ang="0">
                  <a:pos x="29" y="20"/>
                </a:cxn>
                <a:cxn ang="0">
                  <a:pos x="34" y="23"/>
                </a:cxn>
                <a:cxn ang="0">
                  <a:pos x="37" y="19"/>
                </a:cxn>
                <a:cxn ang="0">
                  <a:pos x="41" y="22"/>
                </a:cxn>
                <a:cxn ang="0">
                  <a:pos x="47" y="25"/>
                </a:cxn>
                <a:cxn ang="0">
                  <a:pos x="46" y="29"/>
                </a:cxn>
                <a:cxn ang="0">
                  <a:pos x="48" y="36"/>
                </a:cxn>
                <a:cxn ang="0">
                  <a:pos x="49" y="41"/>
                </a:cxn>
              </a:cxnLst>
              <a:rect l="0" t="0" r="r" b="b"/>
              <a:pathLst>
                <a:path w="50" h="72">
                  <a:moveTo>
                    <a:pt x="49" y="43"/>
                  </a:moveTo>
                  <a:lnTo>
                    <a:pt x="49" y="44"/>
                  </a:lnTo>
                  <a:lnTo>
                    <a:pt x="48" y="46"/>
                  </a:lnTo>
                  <a:lnTo>
                    <a:pt x="48" y="47"/>
                  </a:lnTo>
                  <a:lnTo>
                    <a:pt x="47" y="48"/>
                  </a:lnTo>
                  <a:lnTo>
                    <a:pt x="47" y="49"/>
                  </a:lnTo>
                  <a:lnTo>
                    <a:pt x="47" y="51"/>
                  </a:lnTo>
                  <a:lnTo>
                    <a:pt x="46" y="52"/>
                  </a:lnTo>
                  <a:lnTo>
                    <a:pt x="46" y="53"/>
                  </a:lnTo>
                  <a:lnTo>
                    <a:pt x="45" y="54"/>
                  </a:lnTo>
                  <a:lnTo>
                    <a:pt x="45" y="55"/>
                  </a:lnTo>
                  <a:lnTo>
                    <a:pt x="44" y="56"/>
                  </a:lnTo>
                  <a:lnTo>
                    <a:pt x="45" y="56"/>
                  </a:lnTo>
                  <a:lnTo>
                    <a:pt x="46" y="56"/>
                  </a:lnTo>
                  <a:lnTo>
                    <a:pt x="46" y="57"/>
                  </a:lnTo>
                  <a:lnTo>
                    <a:pt x="45" y="58"/>
                  </a:lnTo>
                  <a:lnTo>
                    <a:pt x="44" y="58"/>
                  </a:lnTo>
                  <a:lnTo>
                    <a:pt x="43" y="58"/>
                  </a:lnTo>
                  <a:lnTo>
                    <a:pt x="42" y="58"/>
                  </a:lnTo>
                  <a:lnTo>
                    <a:pt x="42" y="57"/>
                  </a:lnTo>
                  <a:lnTo>
                    <a:pt x="41" y="58"/>
                  </a:lnTo>
                  <a:lnTo>
                    <a:pt x="40" y="58"/>
                  </a:lnTo>
                  <a:lnTo>
                    <a:pt x="39" y="58"/>
                  </a:lnTo>
                  <a:lnTo>
                    <a:pt x="39" y="57"/>
                  </a:lnTo>
                  <a:lnTo>
                    <a:pt x="39" y="58"/>
                  </a:lnTo>
                  <a:lnTo>
                    <a:pt x="38" y="59"/>
                  </a:lnTo>
                  <a:lnTo>
                    <a:pt x="36" y="59"/>
                  </a:lnTo>
                  <a:lnTo>
                    <a:pt x="35" y="59"/>
                  </a:lnTo>
                  <a:lnTo>
                    <a:pt x="33" y="60"/>
                  </a:lnTo>
                  <a:lnTo>
                    <a:pt x="32" y="60"/>
                  </a:lnTo>
                  <a:lnTo>
                    <a:pt x="33" y="60"/>
                  </a:lnTo>
                  <a:lnTo>
                    <a:pt x="33" y="61"/>
                  </a:lnTo>
                  <a:lnTo>
                    <a:pt x="32" y="61"/>
                  </a:lnTo>
                  <a:lnTo>
                    <a:pt x="31" y="62"/>
                  </a:lnTo>
                  <a:lnTo>
                    <a:pt x="30" y="62"/>
                  </a:lnTo>
                  <a:lnTo>
                    <a:pt x="29" y="62"/>
                  </a:lnTo>
                  <a:lnTo>
                    <a:pt x="29" y="63"/>
                  </a:lnTo>
                  <a:lnTo>
                    <a:pt x="28" y="64"/>
                  </a:lnTo>
                  <a:lnTo>
                    <a:pt x="27" y="65"/>
                  </a:lnTo>
                  <a:lnTo>
                    <a:pt x="26" y="65"/>
                  </a:lnTo>
                  <a:lnTo>
                    <a:pt x="25" y="65"/>
                  </a:lnTo>
                  <a:lnTo>
                    <a:pt x="25" y="64"/>
                  </a:lnTo>
                  <a:lnTo>
                    <a:pt x="25" y="65"/>
                  </a:lnTo>
                  <a:lnTo>
                    <a:pt x="25" y="66"/>
                  </a:lnTo>
                  <a:lnTo>
                    <a:pt x="24" y="66"/>
                  </a:lnTo>
                  <a:lnTo>
                    <a:pt x="23" y="67"/>
                  </a:lnTo>
                  <a:lnTo>
                    <a:pt x="22" y="68"/>
                  </a:lnTo>
                  <a:lnTo>
                    <a:pt x="21" y="68"/>
                  </a:lnTo>
                  <a:lnTo>
                    <a:pt x="20" y="69"/>
                  </a:lnTo>
                  <a:lnTo>
                    <a:pt x="19" y="68"/>
                  </a:lnTo>
                  <a:lnTo>
                    <a:pt x="18" y="68"/>
                  </a:lnTo>
                  <a:lnTo>
                    <a:pt x="18" y="69"/>
                  </a:lnTo>
                  <a:lnTo>
                    <a:pt x="18" y="70"/>
                  </a:lnTo>
                  <a:lnTo>
                    <a:pt x="17" y="69"/>
                  </a:lnTo>
                  <a:lnTo>
                    <a:pt x="16" y="69"/>
                  </a:lnTo>
                  <a:lnTo>
                    <a:pt x="15" y="70"/>
                  </a:lnTo>
                  <a:lnTo>
                    <a:pt x="15" y="71"/>
                  </a:lnTo>
                  <a:lnTo>
                    <a:pt x="14" y="70"/>
                  </a:lnTo>
                  <a:lnTo>
                    <a:pt x="13" y="70"/>
                  </a:lnTo>
                  <a:lnTo>
                    <a:pt x="12" y="70"/>
                  </a:lnTo>
                  <a:lnTo>
                    <a:pt x="11" y="70"/>
                  </a:lnTo>
                  <a:lnTo>
                    <a:pt x="10" y="71"/>
                  </a:lnTo>
                  <a:lnTo>
                    <a:pt x="9" y="71"/>
                  </a:lnTo>
                  <a:lnTo>
                    <a:pt x="9" y="70"/>
                  </a:lnTo>
                  <a:lnTo>
                    <a:pt x="10" y="69"/>
                  </a:lnTo>
                  <a:lnTo>
                    <a:pt x="9" y="69"/>
                  </a:lnTo>
                  <a:lnTo>
                    <a:pt x="9" y="70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10" y="68"/>
                  </a:lnTo>
                  <a:lnTo>
                    <a:pt x="11" y="67"/>
                  </a:lnTo>
                  <a:lnTo>
                    <a:pt x="10" y="67"/>
                  </a:lnTo>
                  <a:lnTo>
                    <a:pt x="8" y="68"/>
                  </a:lnTo>
                  <a:lnTo>
                    <a:pt x="7" y="68"/>
                  </a:lnTo>
                  <a:lnTo>
                    <a:pt x="6" y="68"/>
                  </a:lnTo>
                  <a:lnTo>
                    <a:pt x="5" y="69"/>
                  </a:lnTo>
                  <a:lnTo>
                    <a:pt x="4" y="69"/>
                  </a:lnTo>
                  <a:lnTo>
                    <a:pt x="3" y="69"/>
                  </a:lnTo>
                  <a:lnTo>
                    <a:pt x="4" y="68"/>
                  </a:lnTo>
                  <a:lnTo>
                    <a:pt x="6" y="67"/>
                  </a:lnTo>
                  <a:lnTo>
                    <a:pt x="7" y="67"/>
                  </a:lnTo>
                  <a:lnTo>
                    <a:pt x="6" y="66"/>
                  </a:lnTo>
                  <a:lnTo>
                    <a:pt x="8" y="65"/>
                  </a:lnTo>
                  <a:lnTo>
                    <a:pt x="9" y="65"/>
                  </a:lnTo>
                  <a:lnTo>
                    <a:pt x="7" y="65"/>
                  </a:lnTo>
                  <a:lnTo>
                    <a:pt x="6" y="65"/>
                  </a:lnTo>
                  <a:lnTo>
                    <a:pt x="6" y="66"/>
                  </a:lnTo>
                  <a:lnTo>
                    <a:pt x="5" y="66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5" y="65"/>
                  </a:lnTo>
                  <a:lnTo>
                    <a:pt x="4" y="64"/>
                  </a:lnTo>
                  <a:lnTo>
                    <a:pt x="3" y="65"/>
                  </a:lnTo>
                  <a:lnTo>
                    <a:pt x="2" y="64"/>
                  </a:lnTo>
                  <a:lnTo>
                    <a:pt x="2" y="63"/>
                  </a:lnTo>
                  <a:lnTo>
                    <a:pt x="3" y="62"/>
                  </a:lnTo>
                  <a:lnTo>
                    <a:pt x="4" y="61"/>
                  </a:lnTo>
                  <a:lnTo>
                    <a:pt x="5" y="61"/>
                  </a:lnTo>
                  <a:lnTo>
                    <a:pt x="6" y="61"/>
                  </a:lnTo>
                  <a:lnTo>
                    <a:pt x="7" y="60"/>
                  </a:lnTo>
                  <a:lnTo>
                    <a:pt x="8" y="59"/>
                  </a:lnTo>
                  <a:lnTo>
                    <a:pt x="7" y="59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59"/>
                  </a:lnTo>
                  <a:lnTo>
                    <a:pt x="3" y="59"/>
                  </a:lnTo>
                  <a:lnTo>
                    <a:pt x="3" y="60"/>
                  </a:lnTo>
                  <a:lnTo>
                    <a:pt x="2" y="59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0" y="60"/>
                  </a:lnTo>
                  <a:lnTo>
                    <a:pt x="2" y="58"/>
                  </a:lnTo>
                  <a:lnTo>
                    <a:pt x="3" y="57"/>
                  </a:lnTo>
                  <a:lnTo>
                    <a:pt x="4" y="56"/>
                  </a:lnTo>
                  <a:lnTo>
                    <a:pt x="5" y="55"/>
                  </a:lnTo>
                  <a:lnTo>
                    <a:pt x="6" y="56"/>
                  </a:lnTo>
                  <a:lnTo>
                    <a:pt x="6" y="57"/>
                  </a:lnTo>
                  <a:lnTo>
                    <a:pt x="7" y="57"/>
                  </a:lnTo>
                  <a:lnTo>
                    <a:pt x="8" y="57"/>
                  </a:lnTo>
                  <a:lnTo>
                    <a:pt x="9" y="57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7" y="54"/>
                  </a:lnTo>
                  <a:lnTo>
                    <a:pt x="8" y="54"/>
                  </a:lnTo>
                  <a:lnTo>
                    <a:pt x="9" y="53"/>
                  </a:lnTo>
                  <a:lnTo>
                    <a:pt x="10" y="53"/>
                  </a:lnTo>
                  <a:lnTo>
                    <a:pt x="10" y="52"/>
                  </a:lnTo>
                  <a:lnTo>
                    <a:pt x="11" y="51"/>
                  </a:lnTo>
                  <a:lnTo>
                    <a:pt x="12" y="51"/>
                  </a:lnTo>
                  <a:lnTo>
                    <a:pt x="13" y="51"/>
                  </a:lnTo>
                  <a:lnTo>
                    <a:pt x="14" y="51"/>
                  </a:lnTo>
                  <a:lnTo>
                    <a:pt x="15" y="50"/>
                  </a:lnTo>
                  <a:lnTo>
                    <a:pt x="16" y="50"/>
                  </a:lnTo>
                  <a:lnTo>
                    <a:pt x="17" y="50"/>
                  </a:lnTo>
                  <a:lnTo>
                    <a:pt x="18" y="50"/>
                  </a:lnTo>
                  <a:lnTo>
                    <a:pt x="18" y="49"/>
                  </a:lnTo>
                  <a:lnTo>
                    <a:pt x="19" y="49"/>
                  </a:lnTo>
                  <a:lnTo>
                    <a:pt x="18" y="49"/>
                  </a:lnTo>
                  <a:lnTo>
                    <a:pt x="18" y="48"/>
                  </a:lnTo>
                  <a:lnTo>
                    <a:pt x="17" y="48"/>
                  </a:lnTo>
                  <a:lnTo>
                    <a:pt x="16" y="49"/>
                  </a:lnTo>
                  <a:lnTo>
                    <a:pt x="16" y="50"/>
                  </a:lnTo>
                  <a:lnTo>
                    <a:pt x="15" y="50"/>
                  </a:lnTo>
                  <a:lnTo>
                    <a:pt x="14" y="51"/>
                  </a:lnTo>
                  <a:lnTo>
                    <a:pt x="14" y="50"/>
                  </a:lnTo>
                  <a:lnTo>
                    <a:pt x="13" y="50"/>
                  </a:lnTo>
                  <a:lnTo>
                    <a:pt x="12" y="50"/>
                  </a:lnTo>
                  <a:lnTo>
                    <a:pt x="11" y="49"/>
                  </a:lnTo>
                  <a:lnTo>
                    <a:pt x="11" y="50"/>
                  </a:lnTo>
                  <a:lnTo>
                    <a:pt x="10" y="51"/>
                  </a:lnTo>
                  <a:lnTo>
                    <a:pt x="9" y="51"/>
                  </a:lnTo>
                  <a:lnTo>
                    <a:pt x="8" y="51"/>
                  </a:lnTo>
                  <a:lnTo>
                    <a:pt x="7" y="51"/>
                  </a:lnTo>
                  <a:lnTo>
                    <a:pt x="8" y="51"/>
                  </a:lnTo>
                  <a:lnTo>
                    <a:pt x="8" y="50"/>
                  </a:lnTo>
                  <a:lnTo>
                    <a:pt x="9" y="50"/>
                  </a:lnTo>
                  <a:lnTo>
                    <a:pt x="10" y="49"/>
                  </a:lnTo>
                  <a:lnTo>
                    <a:pt x="11" y="48"/>
                  </a:lnTo>
                  <a:lnTo>
                    <a:pt x="12" y="47"/>
                  </a:lnTo>
                  <a:lnTo>
                    <a:pt x="13" y="46"/>
                  </a:lnTo>
                  <a:lnTo>
                    <a:pt x="14" y="45"/>
                  </a:lnTo>
                  <a:lnTo>
                    <a:pt x="14" y="44"/>
                  </a:lnTo>
                  <a:lnTo>
                    <a:pt x="13" y="44"/>
                  </a:lnTo>
                  <a:lnTo>
                    <a:pt x="13" y="45"/>
                  </a:lnTo>
                  <a:lnTo>
                    <a:pt x="12" y="44"/>
                  </a:lnTo>
                  <a:lnTo>
                    <a:pt x="13" y="43"/>
                  </a:lnTo>
                  <a:lnTo>
                    <a:pt x="14" y="43"/>
                  </a:lnTo>
                  <a:lnTo>
                    <a:pt x="14" y="42"/>
                  </a:lnTo>
                  <a:lnTo>
                    <a:pt x="14" y="41"/>
                  </a:lnTo>
                  <a:lnTo>
                    <a:pt x="15" y="41"/>
                  </a:lnTo>
                  <a:lnTo>
                    <a:pt x="16" y="41"/>
                  </a:lnTo>
                  <a:lnTo>
                    <a:pt x="17" y="41"/>
                  </a:lnTo>
                  <a:lnTo>
                    <a:pt x="18" y="40"/>
                  </a:lnTo>
                  <a:lnTo>
                    <a:pt x="17" y="39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7" y="36"/>
                  </a:lnTo>
                  <a:lnTo>
                    <a:pt x="16" y="36"/>
                  </a:lnTo>
                  <a:lnTo>
                    <a:pt x="16" y="35"/>
                  </a:lnTo>
                  <a:lnTo>
                    <a:pt x="15" y="34"/>
                  </a:lnTo>
                  <a:lnTo>
                    <a:pt x="15" y="33"/>
                  </a:lnTo>
                  <a:lnTo>
                    <a:pt x="15" y="32"/>
                  </a:lnTo>
                  <a:lnTo>
                    <a:pt x="14" y="32"/>
                  </a:lnTo>
                  <a:lnTo>
                    <a:pt x="13" y="32"/>
                  </a:lnTo>
                  <a:lnTo>
                    <a:pt x="13" y="33"/>
                  </a:lnTo>
                  <a:lnTo>
                    <a:pt x="14" y="34"/>
                  </a:lnTo>
                  <a:lnTo>
                    <a:pt x="15" y="35"/>
                  </a:lnTo>
                  <a:lnTo>
                    <a:pt x="15" y="36"/>
                  </a:lnTo>
                  <a:lnTo>
                    <a:pt x="16" y="37"/>
                  </a:lnTo>
                  <a:lnTo>
                    <a:pt x="16" y="38"/>
                  </a:lnTo>
                  <a:lnTo>
                    <a:pt x="15" y="39"/>
                  </a:lnTo>
                  <a:lnTo>
                    <a:pt x="14" y="39"/>
                  </a:lnTo>
                  <a:lnTo>
                    <a:pt x="13" y="39"/>
                  </a:lnTo>
                  <a:lnTo>
                    <a:pt x="12" y="39"/>
                  </a:lnTo>
                  <a:lnTo>
                    <a:pt x="11" y="39"/>
                  </a:lnTo>
                  <a:lnTo>
                    <a:pt x="11" y="38"/>
                  </a:lnTo>
                  <a:lnTo>
                    <a:pt x="11" y="37"/>
                  </a:lnTo>
                  <a:lnTo>
                    <a:pt x="10" y="38"/>
                  </a:lnTo>
                  <a:lnTo>
                    <a:pt x="9" y="38"/>
                  </a:lnTo>
                  <a:lnTo>
                    <a:pt x="8" y="38"/>
                  </a:lnTo>
                  <a:lnTo>
                    <a:pt x="9" y="37"/>
                  </a:lnTo>
                  <a:lnTo>
                    <a:pt x="9" y="36"/>
                  </a:lnTo>
                  <a:lnTo>
                    <a:pt x="8" y="36"/>
                  </a:lnTo>
                  <a:lnTo>
                    <a:pt x="7" y="36"/>
                  </a:lnTo>
                  <a:lnTo>
                    <a:pt x="5" y="36"/>
                  </a:lnTo>
                  <a:lnTo>
                    <a:pt x="6" y="35"/>
                  </a:lnTo>
                  <a:lnTo>
                    <a:pt x="5" y="34"/>
                  </a:lnTo>
                  <a:lnTo>
                    <a:pt x="5" y="33"/>
                  </a:lnTo>
                  <a:lnTo>
                    <a:pt x="5" y="32"/>
                  </a:lnTo>
                  <a:lnTo>
                    <a:pt x="6" y="33"/>
                  </a:lnTo>
                  <a:lnTo>
                    <a:pt x="7" y="33"/>
                  </a:lnTo>
                  <a:lnTo>
                    <a:pt x="8" y="34"/>
                  </a:lnTo>
                  <a:lnTo>
                    <a:pt x="9" y="34"/>
                  </a:lnTo>
                  <a:lnTo>
                    <a:pt x="9" y="33"/>
                  </a:lnTo>
                  <a:lnTo>
                    <a:pt x="9" y="32"/>
                  </a:lnTo>
                  <a:lnTo>
                    <a:pt x="8" y="31"/>
                  </a:lnTo>
                  <a:lnTo>
                    <a:pt x="9" y="29"/>
                  </a:lnTo>
                  <a:lnTo>
                    <a:pt x="10" y="29"/>
                  </a:lnTo>
                  <a:lnTo>
                    <a:pt x="11" y="29"/>
                  </a:lnTo>
                  <a:lnTo>
                    <a:pt x="11" y="28"/>
                  </a:lnTo>
                  <a:lnTo>
                    <a:pt x="11" y="27"/>
                  </a:lnTo>
                  <a:lnTo>
                    <a:pt x="10" y="27"/>
                  </a:lnTo>
                  <a:lnTo>
                    <a:pt x="9" y="28"/>
                  </a:lnTo>
                  <a:lnTo>
                    <a:pt x="8" y="28"/>
                  </a:lnTo>
                  <a:lnTo>
                    <a:pt x="8" y="27"/>
                  </a:lnTo>
                  <a:lnTo>
                    <a:pt x="7" y="27"/>
                  </a:lnTo>
                  <a:lnTo>
                    <a:pt x="7" y="26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5"/>
                  </a:lnTo>
                  <a:lnTo>
                    <a:pt x="9" y="26"/>
                  </a:lnTo>
                  <a:lnTo>
                    <a:pt x="9" y="25"/>
                  </a:lnTo>
                  <a:lnTo>
                    <a:pt x="8" y="25"/>
                  </a:lnTo>
                  <a:lnTo>
                    <a:pt x="8" y="24"/>
                  </a:lnTo>
                  <a:lnTo>
                    <a:pt x="8" y="22"/>
                  </a:lnTo>
                  <a:lnTo>
                    <a:pt x="7" y="21"/>
                  </a:lnTo>
                  <a:lnTo>
                    <a:pt x="7" y="22"/>
                  </a:lnTo>
                  <a:lnTo>
                    <a:pt x="6" y="23"/>
                  </a:lnTo>
                  <a:lnTo>
                    <a:pt x="6" y="22"/>
                  </a:lnTo>
                  <a:lnTo>
                    <a:pt x="6" y="21"/>
                  </a:lnTo>
                  <a:lnTo>
                    <a:pt x="7" y="20"/>
                  </a:lnTo>
                  <a:lnTo>
                    <a:pt x="8" y="20"/>
                  </a:lnTo>
                  <a:lnTo>
                    <a:pt x="9" y="20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2" y="19"/>
                  </a:lnTo>
                  <a:lnTo>
                    <a:pt x="13" y="19"/>
                  </a:lnTo>
                  <a:lnTo>
                    <a:pt x="14" y="19"/>
                  </a:lnTo>
                  <a:lnTo>
                    <a:pt x="15" y="20"/>
                  </a:lnTo>
                  <a:lnTo>
                    <a:pt x="15" y="21"/>
                  </a:lnTo>
                  <a:lnTo>
                    <a:pt x="16" y="22"/>
                  </a:lnTo>
                  <a:lnTo>
                    <a:pt x="17" y="21"/>
                  </a:lnTo>
                  <a:lnTo>
                    <a:pt x="17" y="20"/>
                  </a:lnTo>
                  <a:lnTo>
                    <a:pt x="18" y="20"/>
                  </a:lnTo>
                  <a:lnTo>
                    <a:pt x="19" y="20"/>
                  </a:lnTo>
                  <a:lnTo>
                    <a:pt x="20" y="20"/>
                  </a:lnTo>
                  <a:lnTo>
                    <a:pt x="21" y="21"/>
                  </a:lnTo>
                  <a:lnTo>
                    <a:pt x="22" y="21"/>
                  </a:lnTo>
                  <a:lnTo>
                    <a:pt x="22" y="20"/>
                  </a:lnTo>
                  <a:lnTo>
                    <a:pt x="22" y="19"/>
                  </a:lnTo>
                  <a:lnTo>
                    <a:pt x="21" y="19"/>
                  </a:lnTo>
                  <a:lnTo>
                    <a:pt x="21" y="18"/>
                  </a:lnTo>
                  <a:lnTo>
                    <a:pt x="22" y="18"/>
                  </a:lnTo>
                  <a:lnTo>
                    <a:pt x="23" y="17"/>
                  </a:lnTo>
                  <a:lnTo>
                    <a:pt x="24" y="17"/>
                  </a:lnTo>
                  <a:lnTo>
                    <a:pt x="25" y="16"/>
                  </a:lnTo>
                  <a:lnTo>
                    <a:pt x="25" y="15"/>
                  </a:lnTo>
                  <a:lnTo>
                    <a:pt x="26" y="14"/>
                  </a:lnTo>
                  <a:lnTo>
                    <a:pt x="25" y="14"/>
                  </a:lnTo>
                  <a:lnTo>
                    <a:pt x="24" y="14"/>
                  </a:lnTo>
                  <a:lnTo>
                    <a:pt x="22" y="14"/>
                  </a:lnTo>
                  <a:lnTo>
                    <a:pt x="21" y="13"/>
                  </a:lnTo>
                  <a:lnTo>
                    <a:pt x="20" y="13"/>
                  </a:lnTo>
                  <a:lnTo>
                    <a:pt x="20" y="12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2" y="10"/>
                  </a:lnTo>
                  <a:lnTo>
                    <a:pt x="23" y="10"/>
                  </a:lnTo>
                  <a:lnTo>
                    <a:pt x="24" y="9"/>
                  </a:lnTo>
                  <a:lnTo>
                    <a:pt x="23" y="8"/>
                  </a:lnTo>
                  <a:lnTo>
                    <a:pt x="23" y="7"/>
                  </a:lnTo>
                  <a:lnTo>
                    <a:pt x="24" y="6"/>
                  </a:lnTo>
                  <a:lnTo>
                    <a:pt x="25" y="6"/>
                  </a:lnTo>
                  <a:lnTo>
                    <a:pt x="24" y="5"/>
                  </a:lnTo>
                  <a:lnTo>
                    <a:pt x="25" y="5"/>
                  </a:lnTo>
                  <a:lnTo>
                    <a:pt x="26" y="5"/>
                  </a:lnTo>
                  <a:lnTo>
                    <a:pt x="27" y="4"/>
                  </a:lnTo>
                  <a:lnTo>
                    <a:pt x="28" y="4"/>
                  </a:lnTo>
                  <a:lnTo>
                    <a:pt x="29" y="4"/>
                  </a:lnTo>
                  <a:lnTo>
                    <a:pt x="30" y="3"/>
                  </a:lnTo>
                  <a:lnTo>
                    <a:pt x="31" y="3"/>
                  </a:lnTo>
                  <a:lnTo>
                    <a:pt x="32" y="4"/>
                  </a:lnTo>
                  <a:lnTo>
                    <a:pt x="32" y="5"/>
                  </a:lnTo>
                  <a:lnTo>
                    <a:pt x="31" y="6"/>
                  </a:lnTo>
                  <a:lnTo>
                    <a:pt x="32" y="7"/>
                  </a:lnTo>
                  <a:lnTo>
                    <a:pt x="33" y="6"/>
                  </a:lnTo>
                  <a:lnTo>
                    <a:pt x="33" y="5"/>
                  </a:lnTo>
                  <a:lnTo>
                    <a:pt x="33" y="4"/>
                  </a:lnTo>
                  <a:lnTo>
                    <a:pt x="32" y="3"/>
                  </a:lnTo>
                  <a:lnTo>
                    <a:pt x="32" y="2"/>
                  </a:lnTo>
                  <a:lnTo>
                    <a:pt x="33" y="2"/>
                  </a:lnTo>
                  <a:lnTo>
                    <a:pt x="34" y="2"/>
                  </a:lnTo>
                  <a:lnTo>
                    <a:pt x="34" y="1"/>
                  </a:lnTo>
                  <a:lnTo>
                    <a:pt x="34" y="0"/>
                  </a:lnTo>
                  <a:lnTo>
                    <a:pt x="35" y="1"/>
                  </a:lnTo>
                  <a:lnTo>
                    <a:pt x="36" y="1"/>
                  </a:lnTo>
                  <a:lnTo>
                    <a:pt x="36" y="2"/>
                  </a:lnTo>
                  <a:lnTo>
                    <a:pt x="37" y="2"/>
                  </a:lnTo>
                  <a:lnTo>
                    <a:pt x="38" y="3"/>
                  </a:lnTo>
                  <a:lnTo>
                    <a:pt x="37" y="3"/>
                  </a:lnTo>
                  <a:lnTo>
                    <a:pt x="37" y="4"/>
                  </a:lnTo>
                  <a:lnTo>
                    <a:pt x="36" y="4"/>
                  </a:lnTo>
                  <a:lnTo>
                    <a:pt x="35" y="5"/>
                  </a:lnTo>
                  <a:lnTo>
                    <a:pt x="35" y="6"/>
                  </a:lnTo>
                  <a:lnTo>
                    <a:pt x="34" y="6"/>
                  </a:lnTo>
                  <a:lnTo>
                    <a:pt x="34" y="7"/>
                  </a:lnTo>
                  <a:lnTo>
                    <a:pt x="34" y="8"/>
                  </a:lnTo>
                  <a:lnTo>
                    <a:pt x="32" y="11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0" y="12"/>
                  </a:lnTo>
                  <a:lnTo>
                    <a:pt x="29" y="12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31" y="14"/>
                  </a:lnTo>
                  <a:lnTo>
                    <a:pt x="30" y="15"/>
                  </a:lnTo>
                  <a:lnTo>
                    <a:pt x="29" y="15"/>
                  </a:lnTo>
                  <a:lnTo>
                    <a:pt x="28" y="15"/>
                  </a:lnTo>
                  <a:lnTo>
                    <a:pt x="28" y="16"/>
                  </a:lnTo>
                  <a:lnTo>
                    <a:pt x="27" y="16"/>
                  </a:lnTo>
                  <a:lnTo>
                    <a:pt x="27" y="17"/>
                  </a:lnTo>
                  <a:lnTo>
                    <a:pt x="27" y="18"/>
                  </a:lnTo>
                  <a:lnTo>
                    <a:pt x="28" y="19"/>
                  </a:lnTo>
                  <a:lnTo>
                    <a:pt x="29" y="20"/>
                  </a:lnTo>
                  <a:lnTo>
                    <a:pt x="29" y="21"/>
                  </a:lnTo>
                  <a:lnTo>
                    <a:pt x="30" y="21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2" y="23"/>
                  </a:lnTo>
                  <a:lnTo>
                    <a:pt x="33" y="23"/>
                  </a:lnTo>
                  <a:lnTo>
                    <a:pt x="34" y="23"/>
                  </a:lnTo>
                  <a:lnTo>
                    <a:pt x="35" y="23"/>
                  </a:lnTo>
                  <a:lnTo>
                    <a:pt x="35" y="22"/>
                  </a:lnTo>
                  <a:lnTo>
                    <a:pt x="36" y="22"/>
                  </a:lnTo>
                  <a:lnTo>
                    <a:pt x="36" y="21"/>
                  </a:lnTo>
                  <a:lnTo>
                    <a:pt x="36" y="20"/>
                  </a:lnTo>
                  <a:lnTo>
                    <a:pt x="36" y="19"/>
                  </a:lnTo>
                  <a:lnTo>
                    <a:pt x="37" y="19"/>
                  </a:lnTo>
                  <a:lnTo>
                    <a:pt x="38" y="18"/>
                  </a:lnTo>
                  <a:lnTo>
                    <a:pt x="39" y="18"/>
                  </a:lnTo>
                  <a:lnTo>
                    <a:pt x="39" y="19"/>
                  </a:lnTo>
                  <a:lnTo>
                    <a:pt x="39" y="20"/>
                  </a:lnTo>
                  <a:lnTo>
                    <a:pt x="40" y="21"/>
                  </a:lnTo>
                  <a:lnTo>
                    <a:pt x="40" y="22"/>
                  </a:lnTo>
                  <a:lnTo>
                    <a:pt x="41" y="22"/>
                  </a:lnTo>
                  <a:lnTo>
                    <a:pt x="41" y="23"/>
                  </a:lnTo>
                  <a:lnTo>
                    <a:pt x="42" y="24"/>
                  </a:lnTo>
                  <a:lnTo>
                    <a:pt x="43" y="24"/>
                  </a:lnTo>
                  <a:lnTo>
                    <a:pt x="45" y="23"/>
                  </a:lnTo>
                  <a:lnTo>
                    <a:pt x="46" y="23"/>
                  </a:lnTo>
                  <a:lnTo>
                    <a:pt x="47" y="24"/>
                  </a:lnTo>
                  <a:lnTo>
                    <a:pt x="47" y="25"/>
                  </a:lnTo>
                  <a:lnTo>
                    <a:pt x="46" y="25"/>
                  </a:lnTo>
                  <a:lnTo>
                    <a:pt x="45" y="25"/>
                  </a:lnTo>
                  <a:lnTo>
                    <a:pt x="44" y="25"/>
                  </a:lnTo>
                  <a:lnTo>
                    <a:pt x="44" y="26"/>
                  </a:lnTo>
                  <a:lnTo>
                    <a:pt x="45" y="27"/>
                  </a:lnTo>
                  <a:lnTo>
                    <a:pt x="46" y="28"/>
                  </a:lnTo>
                  <a:lnTo>
                    <a:pt x="46" y="29"/>
                  </a:lnTo>
                  <a:lnTo>
                    <a:pt x="46" y="31"/>
                  </a:lnTo>
                  <a:lnTo>
                    <a:pt x="47" y="32"/>
                  </a:lnTo>
                  <a:lnTo>
                    <a:pt x="48" y="33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8" y="35"/>
                  </a:lnTo>
                  <a:lnTo>
                    <a:pt x="48" y="36"/>
                  </a:lnTo>
                  <a:lnTo>
                    <a:pt x="47" y="36"/>
                  </a:lnTo>
                  <a:lnTo>
                    <a:pt x="46" y="37"/>
                  </a:lnTo>
                  <a:lnTo>
                    <a:pt x="47" y="38"/>
                  </a:lnTo>
                  <a:lnTo>
                    <a:pt x="48" y="38"/>
                  </a:lnTo>
                  <a:lnTo>
                    <a:pt x="48" y="40"/>
                  </a:lnTo>
                  <a:lnTo>
                    <a:pt x="48" y="41"/>
                  </a:lnTo>
                  <a:lnTo>
                    <a:pt x="49" y="41"/>
                  </a:lnTo>
                  <a:lnTo>
                    <a:pt x="48" y="42"/>
                  </a:lnTo>
                  <a:lnTo>
                    <a:pt x="49" y="43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790" y="2560"/>
              <a:ext cx="549" cy="310"/>
            </a:xfrm>
            <a:custGeom>
              <a:avLst/>
              <a:gdLst/>
              <a:ahLst/>
              <a:cxnLst>
                <a:cxn ang="0">
                  <a:pos x="123" y="28"/>
                </a:cxn>
                <a:cxn ang="0">
                  <a:pos x="228" y="57"/>
                </a:cxn>
                <a:cxn ang="0">
                  <a:pos x="264" y="47"/>
                </a:cxn>
                <a:cxn ang="0">
                  <a:pos x="371" y="111"/>
                </a:cxn>
                <a:cxn ang="0">
                  <a:pos x="442" y="114"/>
                </a:cxn>
                <a:cxn ang="0">
                  <a:pos x="495" y="156"/>
                </a:cxn>
                <a:cxn ang="0">
                  <a:pos x="574" y="239"/>
                </a:cxn>
                <a:cxn ang="0">
                  <a:pos x="557" y="290"/>
                </a:cxn>
                <a:cxn ang="0">
                  <a:pos x="544" y="350"/>
                </a:cxn>
                <a:cxn ang="0">
                  <a:pos x="573" y="410"/>
                </a:cxn>
                <a:cxn ang="0">
                  <a:pos x="634" y="463"/>
                </a:cxn>
                <a:cxn ang="0">
                  <a:pos x="679" y="475"/>
                </a:cxn>
                <a:cxn ang="0">
                  <a:pos x="754" y="473"/>
                </a:cxn>
                <a:cxn ang="0">
                  <a:pos x="798" y="405"/>
                </a:cxn>
                <a:cxn ang="0">
                  <a:pos x="889" y="375"/>
                </a:cxn>
                <a:cxn ang="0">
                  <a:pos x="920" y="404"/>
                </a:cxn>
                <a:cxn ang="0">
                  <a:pos x="878" y="477"/>
                </a:cxn>
                <a:cxn ang="0">
                  <a:pos x="857" y="475"/>
                </a:cxn>
                <a:cxn ang="0">
                  <a:pos x="799" y="492"/>
                </a:cxn>
                <a:cxn ang="0">
                  <a:pos x="777" y="520"/>
                </a:cxn>
                <a:cxn ang="0">
                  <a:pos x="761" y="542"/>
                </a:cxn>
                <a:cxn ang="0">
                  <a:pos x="730" y="568"/>
                </a:cxn>
                <a:cxn ang="0">
                  <a:pos x="689" y="564"/>
                </a:cxn>
                <a:cxn ang="0">
                  <a:pos x="635" y="537"/>
                </a:cxn>
                <a:cxn ang="0">
                  <a:pos x="484" y="523"/>
                </a:cxn>
                <a:cxn ang="0">
                  <a:pos x="416" y="506"/>
                </a:cxn>
                <a:cxn ang="0">
                  <a:pos x="346" y="476"/>
                </a:cxn>
                <a:cxn ang="0">
                  <a:pos x="282" y="432"/>
                </a:cxn>
                <a:cxn ang="0">
                  <a:pos x="285" y="358"/>
                </a:cxn>
                <a:cxn ang="0">
                  <a:pos x="186" y="239"/>
                </a:cxn>
                <a:cxn ang="0">
                  <a:pos x="189" y="208"/>
                </a:cxn>
                <a:cxn ang="0">
                  <a:pos x="129" y="150"/>
                </a:cxn>
                <a:cxn ang="0">
                  <a:pos x="106" y="107"/>
                </a:cxn>
                <a:cxn ang="0">
                  <a:pos x="103" y="58"/>
                </a:cxn>
                <a:cxn ang="0">
                  <a:pos x="64" y="60"/>
                </a:cxn>
                <a:cxn ang="0">
                  <a:pos x="71" y="108"/>
                </a:cxn>
                <a:cxn ang="0">
                  <a:pos x="115" y="189"/>
                </a:cxn>
                <a:cxn ang="0">
                  <a:pos x="135" y="263"/>
                </a:cxn>
                <a:cxn ang="0">
                  <a:pos x="160" y="288"/>
                </a:cxn>
                <a:cxn ang="0">
                  <a:pos x="154" y="325"/>
                </a:cxn>
                <a:cxn ang="0">
                  <a:pos x="102" y="276"/>
                </a:cxn>
                <a:cxn ang="0">
                  <a:pos x="90" y="224"/>
                </a:cxn>
                <a:cxn ang="0">
                  <a:pos x="30" y="178"/>
                </a:cxn>
                <a:cxn ang="0">
                  <a:pos x="50" y="150"/>
                </a:cxn>
                <a:cxn ang="0">
                  <a:pos x="28" y="104"/>
                </a:cxn>
                <a:cxn ang="0">
                  <a:pos x="10" y="56"/>
                </a:cxn>
                <a:cxn ang="0">
                  <a:pos x="0" y="0"/>
                </a:cxn>
                <a:cxn ang="0">
                  <a:pos x="52" y="5"/>
                </a:cxn>
              </a:cxnLst>
              <a:rect l="0" t="0" r="r" b="b"/>
              <a:pathLst>
                <a:path w="929" h="591">
                  <a:moveTo>
                    <a:pt x="71" y="5"/>
                  </a:moveTo>
                  <a:lnTo>
                    <a:pt x="95" y="16"/>
                  </a:lnTo>
                  <a:lnTo>
                    <a:pt x="123" y="28"/>
                  </a:lnTo>
                  <a:lnTo>
                    <a:pt x="154" y="45"/>
                  </a:lnTo>
                  <a:lnTo>
                    <a:pt x="190" y="54"/>
                  </a:lnTo>
                  <a:lnTo>
                    <a:pt x="228" y="57"/>
                  </a:lnTo>
                  <a:lnTo>
                    <a:pt x="246" y="57"/>
                  </a:lnTo>
                  <a:lnTo>
                    <a:pt x="264" y="56"/>
                  </a:lnTo>
                  <a:lnTo>
                    <a:pt x="264" y="47"/>
                  </a:lnTo>
                  <a:lnTo>
                    <a:pt x="327" y="47"/>
                  </a:lnTo>
                  <a:lnTo>
                    <a:pt x="350" y="78"/>
                  </a:lnTo>
                  <a:lnTo>
                    <a:pt x="371" y="111"/>
                  </a:lnTo>
                  <a:lnTo>
                    <a:pt x="389" y="136"/>
                  </a:lnTo>
                  <a:lnTo>
                    <a:pt x="413" y="127"/>
                  </a:lnTo>
                  <a:lnTo>
                    <a:pt x="442" y="114"/>
                  </a:lnTo>
                  <a:lnTo>
                    <a:pt x="457" y="115"/>
                  </a:lnTo>
                  <a:lnTo>
                    <a:pt x="473" y="126"/>
                  </a:lnTo>
                  <a:lnTo>
                    <a:pt x="495" y="156"/>
                  </a:lnTo>
                  <a:lnTo>
                    <a:pt x="510" y="193"/>
                  </a:lnTo>
                  <a:lnTo>
                    <a:pt x="531" y="224"/>
                  </a:lnTo>
                  <a:lnTo>
                    <a:pt x="574" y="239"/>
                  </a:lnTo>
                  <a:lnTo>
                    <a:pt x="580" y="253"/>
                  </a:lnTo>
                  <a:lnTo>
                    <a:pt x="574" y="265"/>
                  </a:lnTo>
                  <a:lnTo>
                    <a:pt x="557" y="290"/>
                  </a:lnTo>
                  <a:lnTo>
                    <a:pt x="557" y="332"/>
                  </a:lnTo>
                  <a:lnTo>
                    <a:pt x="546" y="337"/>
                  </a:lnTo>
                  <a:lnTo>
                    <a:pt x="544" y="350"/>
                  </a:lnTo>
                  <a:lnTo>
                    <a:pt x="551" y="360"/>
                  </a:lnTo>
                  <a:lnTo>
                    <a:pt x="557" y="386"/>
                  </a:lnTo>
                  <a:lnTo>
                    <a:pt x="573" y="410"/>
                  </a:lnTo>
                  <a:lnTo>
                    <a:pt x="607" y="459"/>
                  </a:lnTo>
                  <a:lnTo>
                    <a:pt x="622" y="459"/>
                  </a:lnTo>
                  <a:lnTo>
                    <a:pt x="634" y="463"/>
                  </a:lnTo>
                  <a:lnTo>
                    <a:pt x="653" y="477"/>
                  </a:lnTo>
                  <a:lnTo>
                    <a:pt x="665" y="477"/>
                  </a:lnTo>
                  <a:lnTo>
                    <a:pt x="679" y="475"/>
                  </a:lnTo>
                  <a:lnTo>
                    <a:pt x="704" y="468"/>
                  </a:lnTo>
                  <a:lnTo>
                    <a:pt x="729" y="463"/>
                  </a:lnTo>
                  <a:lnTo>
                    <a:pt x="754" y="473"/>
                  </a:lnTo>
                  <a:lnTo>
                    <a:pt x="784" y="437"/>
                  </a:lnTo>
                  <a:lnTo>
                    <a:pt x="795" y="417"/>
                  </a:lnTo>
                  <a:lnTo>
                    <a:pt x="798" y="405"/>
                  </a:lnTo>
                  <a:lnTo>
                    <a:pt x="799" y="392"/>
                  </a:lnTo>
                  <a:lnTo>
                    <a:pt x="842" y="381"/>
                  </a:lnTo>
                  <a:lnTo>
                    <a:pt x="889" y="375"/>
                  </a:lnTo>
                  <a:lnTo>
                    <a:pt x="907" y="379"/>
                  </a:lnTo>
                  <a:lnTo>
                    <a:pt x="928" y="379"/>
                  </a:lnTo>
                  <a:lnTo>
                    <a:pt x="920" y="404"/>
                  </a:lnTo>
                  <a:lnTo>
                    <a:pt x="902" y="426"/>
                  </a:lnTo>
                  <a:lnTo>
                    <a:pt x="886" y="449"/>
                  </a:lnTo>
                  <a:lnTo>
                    <a:pt x="878" y="477"/>
                  </a:lnTo>
                  <a:lnTo>
                    <a:pt x="878" y="471"/>
                  </a:lnTo>
                  <a:lnTo>
                    <a:pt x="878" y="477"/>
                  </a:lnTo>
                  <a:lnTo>
                    <a:pt x="857" y="475"/>
                  </a:lnTo>
                  <a:lnTo>
                    <a:pt x="834" y="486"/>
                  </a:lnTo>
                  <a:lnTo>
                    <a:pt x="814" y="490"/>
                  </a:lnTo>
                  <a:lnTo>
                    <a:pt x="799" y="492"/>
                  </a:lnTo>
                  <a:lnTo>
                    <a:pt x="782" y="486"/>
                  </a:lnTo>
                  <a:lnTo>
                    <a:pt x="754" y="506"/>
                  </a:lnTo>
                  <a:lnTo>
                    <a:pt x="777" y="520"/>
                  </a:lnTo>
                  <a:lnTo>
                    <a:pt x="787" y="530"/>
                  </a:lnTo>
                  <a:lnTo>
                    <a:pt x="787" y="543"/>
                  </a:lnTo>
                  <a:lnTo>
                    <a:pt x="761" y="542"/>
                  </a:lnTo>
                  <a:lnTo>
                    <a:pt x="737" y="548"/>
                  </a:lnTo>
                  <a:lnTo>
                    <a:pt x="737" y="558"/>
                  </a:lnTo>
                  <a:lnTo>
                    <a:pt x="730" y="568"/>
                  </a:lnTo>
                  <a:lnTo>
                    <a:pt x="724" y="577"/>
                  </a:lnTo>
                  <a:lnTo>
                    <a:pt x="725" y="590"/>
                  </a:lnTo>
                  <a:lnTo>
                    <a:pt x="689" y="564"/>
                  </a:lnTo>
                  <a:lnTo>
                    <a:pt x="670" y="550"/>
                  </a:lnTo>
                  <a:lnTo>
                    <a:pt x="647" y="543"/>
                  </a:lnTo>
                  <a:lnTo>
                    <a:pt x="635" y="537"/>
                  </a:lnTo>
                  <a:lnTo>
                    <a:pt x="622" y="541"/>
                  </a:lnTo>
                  <a:lnTo>
                    <a:pt x="590" y="556"/>
                  </a:lnTo>
                  <a:lnTo>
                    <a:pt x="484" y="523"/>
                  </a:lnTo>
                  <a:lnTo>
                    <a:pt x="467" y="526"/>
                  </a:lnTo>
                  <a:lnTo>
                    <a:pt x="450" y="520"/>
                  </a:lnTo>
                  <a:lnTo>
                    <a:pt x="416" y="506"/>
                  </a:lnTo>
                  <a:lnTo>
                    <a:pt x="398" y="487"/>
                  </a:lnTo>
                  <a:lnTo>
                    <a:pt x="372" y="481"/>
                  </a:lnTo>
                  <a:lnTo>
                    <a:pt x="346" y="476"/>
                  </a:lnTo>
                  <a:lnTo>
                    <a:pt x="327" y="459"/>
                  </a:lnTo>
                  <a:lnTo>
                    <a:pt x="296" y="440"/>
                  </a:lnTo>
                  <a:lnTo>
                    <a:pt x="282" y="432"/>
                  </a:lnTo>
                  <a:lnTo>
                    <a:pt x="275" y="417"/>
                  </a:lnTo>
                  <a:lnTo>
                    <a:pt x="286" y="377"/>
                  </a:lnTo>
                  <a:lnTo>
                    <a:pt x="285" y="358"/>
                  </a:lnTo>
                  <a:lnTo>
                    <a:pt x="275" y="337"/>
                  </a:lnTo>
                  <a:lnTo>
                    <a:pt x="236" y="284"/>
                  </a:lnTo>
                  <a:lnTo>
                    <a:pt x="186" y="239"/>
                  </a:lnTo>
                  <a:lnTo>
                    <a:pt x="183" y="228"/>
                  </a:lnTo>
                  <a:lnTo>
                    <a:pt x="188" y="216"/>
                  </a:lnTo>
                  <a:lnTo>
                    <a:pt x="189" y="208"/>
                  </a:lnTo>
                  <a:lnTo>
                    <a:pt x="174" y="205"/>
                  </a:lnTo>
                  <a:lnTo>
                    <a:pt x="155" y="176"/>
                  </a:lnTo>
                  <a:lnTo>
                    <a:pt x="129" y="150"/>
                  </a:lnTo>
                  <a:lnTo>
                    <a:pt x="114" y="139"/>
                  </a:lnTo>
                  <a:lnTo>
                    <a:pt x="107" y="124"/>
                  </a:lnTo>
                  <a:lnTo>
                    <a:pt x="106" y="107"/>
                  </a:lnTo>
                  <a:lnTo>
                    <a:pt x="107" y="89"/>
                  </a:lnTo>
                  <a:lnTo>
                    <a:pt x="107" y="72"/>
                  </a:lnTo>
                  <a:lnTo>
                    <a:pt x="103" y="58"/>
                  </a:lnTo>
                  <a:lnTo>
                    <a:pt x="91" y="48"/>
                  </a:lnTo>
                  <a:lnTo>
                    <a:pt x="67" y="42"/>
                  </a:lnTo>
                  <a:lnTo>
                    <a:pt x="64" y="60"/>
                  </a:lnTo>
                  <a:lnTo>
                    <a:pt x="57" y="78"/>
                  </a:lnTo>
                  <a:lnTo>
                    <a:pt x="56" y="94"/>
                  </a:lnTo>
                  <a:lnTo>
                    <a:pt x="71" y="108"/>
                  </a:lnTo>
                  <a:lnTo>
                    <a:pt x="84" y="142"/>
                  </a:lnTo>
                  <a:lnTo>
                    <a:pt x="102" y="173"/>
                  </a:lnTo>
                  <a:lnTo>
                    <a:pt x="115" y="189"/>
                  </a:lnTo>
                  <a:lnTo>
                    <a:pt x="121" y="211"/>
                  </a:lnTo>
                  <a:lnTo>
                    <a:pt x="135" y="253"/>
                  </a:lnTo>
                  <a:lnTo>
                    <a:pt x="135" y="263"/>
                  </a:lnTo>
                  <a:lnTo>
                    <a:pt x="129" y="271"/>
                  </a:lnTo>
                  <a:lnTo>
                    <a:pt x="150" y="283"/>
                  </a:lnTo>
                  <a:lnTo>
                    <a:pt x="160" y="288"/>
                  </a:lnTo>
                  <a:lnTo>
                    <a:pt x="163" y="299"/>
                  </a:lnTo>
                  <a:lnTo>
                    <a:pt x="161" y="319"/>
                  </a:lnTo>
                  <a:lnTo>
                    <a:pt x="154" y="325"/>
                  </a:lnTo>
                  <a:lnTo>
                    <a:pt x="140" y="323"/>
                  </a:lnTo>
                  <a:lnTo>
                    <a:pt x="126" y="298"/>
                  </a:lnTo>
                  <a:lnTo>
                    <a:pt x="102" y="276"/>
                  </a:lnTo>
                  <a:lnTo>
                    <a:pt x="85" y="254"/>
                  </a:lnTo>
                  <a:lnTo>
                    <a:pt x="84" y="241"/>
                  </a:lnTo>
                  <a:lnTo>
                    <a:pt x="90" y="224"/>
                  </a:lnTo>
                  <a:lnTo>
                    <a:pt x="73" y="206"/>
                  </a:lnTo>
                  <a:lnTo>
                    <a:pt x="51" y="192"/>
                  </a:lnTo>
                  <a:lnTo>
                    <a:pt x="30" y="178"/>
                  </a:lnTo>
                  <a:lnTo>
                    <a:pt x="16" y="159"/>
                  </a:lnTo>
                  <a:lnTo>
                    <a:pt x="35" y="159"/>
                  </a:lnTo>
                  <a:lnTo>
                    <a:pt x="50" y="150"/>
                  </a:lnTo>
                  <a:lnTo>
                    <a:pt x="49" y="137"/>
                  </a:lnTo>
                  <a:lnTo>
                    <a:pt x="45" y="125"/>
                  </a:lnTo>
                  <a:lnTo>
                    <a:pt x="28" y="104"/>
                  </a:lnTo>
                  <a:lnTo>
                    <a:pt x="13" y="83"/>
                  </a:lnTo>
                  <a:lnTo>
                    <a:pt x="9" y="71"/>
                  </a:lnTo>
                  <a:lnTo>
                    <a:pt x="10" y="56"/>
                  </a:lnTo>
                  <a:lnTo>
                    <a:pt x="10" y="43"/>
                  </a:lnTo>
                  <a:lnTo>
                    <a:pt x="8" y="29"/>
                  </a:lnTo>
                  <a:lnTo>
                    <a:pt x="0" y="0"/>
                  </a:lnTo>
                  <a:lnTo>
                    <a:pt x="17" y="1"/>
                  </a:lnTo>
                  <a:lnTo>
                    <a:pt x="35" y="3"/>
                  </a:lnTo>
                  <a:lnTo>
                    <a:pt x="52" y="5"/>
                  </a:lnTo>
                  <a:lnTo>
                    <a:pt x="71" y="5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2317" y="2787"/>
              <a:ext cx="26" cy="47"/>
            </a:xfrm>
            <a:custGeom>
              <a:avLst/>
              <a:gdLst/>
              <a:ahLst/>
              <a:cxnLst>
                <a:cxn ang="0">
                  <a:pos x="44" y="18"/>
                </a:cxn>
                <a:cxn ang="0">
                  <a:pos x="36" y="52"/>
                </a:cxn>
                <a:cxn ang="0">
                  <a:pos x="15" y="89"/>
                </a:cxn>
                <a:cxn ang="0">
                  <a:pos x="0" y="27"/>
                </a:cxn>
                <a:cxn ang="0">
                  <a:pos x="44" y="18"/>
                </a:cxn>
                <a:cxn ang="0">
                  <a:pos x="33" y="0"/>
                </a:cxn>
                <a:cxn ang="0">
                  <a:pos x="44" y="18"/>
                </a:cxn>
              </a:cxnLst>
              <a:rect l="0" t="0" r="r" b="b"/>
              <a:pathLst>
                <a:path w="45" h="90">
                  <a:moveTo>
                    <a:pt x="44" y="18"/>
                  </a:moveTo>
                  <a:lnTo>
                    <a:pt x="36" y="52"/>
                  </a:lnTo>
                  <a:lnTo>
                    <a:pt x="15" y="89"/>
                  </a:lnTo>
                  <a:lnTo>
                    <a:pt x="0" y="27"/>
                  </a:lnTo>
                  <a:lnTo>
                    <a:pt x="44" y="18"/>
                  </a:lnTo>
                  <a:lnTo>
                    <a:pt x="33" y="0"/>
                  </a:lnTo>
                  <a:lnTo>
                    <a:pt x="44" y="18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25000"/>
                  </a:srgbClr>
                </a:gs>
                <a:gs pos="100000">
                  <a:srgbClr val="3366FF">
                    <a:gamma/>
                    <a:tint val="0"/>
                    <a:invGamma/>
                    <a:alpha val="28999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507" y="2788"/>
              <a:ext cx="47" cy="18"/>
            </a:xfrm>
            <a:custGeom>
              <a:avLst/>
              <a:gdLst/>
              <a:ahLst/>
              <a:cxnLst>
                <a:cxn ang="0">
                  <a:pos x="78" y="14"/>
                </a:cxn>
                <a:cxn ang="0">
                  <a:pos x="78" y="23"/>
                </a:cxn>
                <a:cxn ang="0">
                  <a:pos x="63" y="24"/>
                </a:cxn>
                <a:cxn ang="0">
                  <a:pos x="51" y="19"/>
                </a:cxn>
                <a:cxn ang="0">
                  <a:pos x="37" y="24"/>
                </a:cxn>
                <a:cxn ang="0">
                  <a:pos x="23" y="21"/>
                </a:cxn>
                <a:cxn ang="0">
                  <a:pos x="0" y="10"/>
                </a:cxn>
                <a:cxn ang="0">
                  <a:pos x="17" y="1"/>
                </a:cxn>
                <a:cxn ang="0">
                  <a:pos x="26" y="0"/>
                </a:cxn>
                <a:cxn ang="0">
                  <a:pos x="38" y="1"/>
                </a:cxn>
                <a:cxn ang="0">
                  <a:pos x="78" y="14"/>
                </a:cxn>
              </a:cxnLst>
              <a:rect l="0" t="0" r="r" b="b"/>
              <a:pathLst>
                <a:path w="79" h="25">
                  <a:moveTo>
                    <a:pt x="78" y="14"/>
                  </a:moveTo>
                  <a:lnTo>
                    <a:pt x="78" y="23"/>
                  </a:lnTo>
                  <a:lnTo>
                    <a:pt x="63" y="24"/>
                  </a:lnTo>
                  <a:lnTo>
                    <a:pt x="51" y="19"/>
                  </a:lnTo>
                  <a:lnTo>
                    <a:pt x="37" y="24"/>
                  </a:lnTo>
                  <a:lnTo>
                    <a:pt x="23" y="21"/>
                  </a:lnTo>
                  <a:lnTo>
                    <a:pt x="0" y="10"/>
                  </a:lnTo>
                  <a:lnTo>
                    <a:pt x="17" y="1"/>
                  </a:lnTo>
                  <a:lnTo>
                    <a:pt x="26" y="0"/>
                  </a:lnTo>
                  <a:lnTo>
                    <a:pt x="38" y="1"/>
                  </a:lnTo>
                  <a:lnTo>
                    <a:pt x="78" y="14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56000"/>
                  </a:srgbClr>
                </a:gs>
                <a:gs pos="100000">
                  <a:srgbClr val="3366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2262" y="2799"/>
              <a:ext cx="75" cy="64"/>
            </a:xfrm>
            <a:custGeom>
              <a:avLst/>
              <a:gdLst/>
              <a:ahLst/>
              <a:cxnLst>
                <a:cxn ang="0">
                  <a:pos x="110" y="0"/>
                </a:cxn>
                <a:cxn ang="0">
                  <a:pos x="110" y="19"/>
                </a:cxn>
                <a:cxn ang="0">
                  <a:pos x="106" y="40"/>
                </a:cxn>
                <a:cxn ang="0">
                  <a:pos x="108" y="56"/>
                </a:cxn>
                <a:cxn ang="0">
                  <a:pos x="114" y="61"/>
                </a:cxn>
                <a:cxn ang="0">
                  <a:pos x="125" y="62"/>
                </a:cxn>
                <a:cxn ang="0">
                  <a:pos x="126" y="76"/>
                </a:cxn>
                <a:cxn ang="0">
                  <a:pos x="117" y="86"/>
                </a:cxn>
                <a:cxn ang="0">
                  <a:pos x="109" y="96"/>
                </a:cxn>
                <a:cxn ang="0">
                  <a:pos x="110" y="108"/>
                </a:cxn>
                <a:cxn ang="0">
                  <a:pos x="90" y="119"/>
                </a:cxn>
                <a:cxn ang="0">
                  <a:pos x="78" y="121"/>
                </a:cxn>
                <a:cxn ang="0">
                  <a:pos x="63" y="121"/>
                </a:cxn>
                <a:cxn ang="0">
                  <a:pos x="1" y="104"/>
                </a:cxn>
                <a:cxn ang="0">
                  <a:pos x="0" y="83"/>
                </a:cxn>
                <a:cxn ang="0">
                  <a:pos x="2" y="71"/>
                </a:cxn>
                <a:cxn ang="0">
                  <a:pos x="13" y="62"/>
                </a:cxn>
                <a:cxn ang="0">
                  <a:pos x="37" y="54"/>
                </a:cxn>
                <a:cxn ang="0">
                  <a:pos x="63" y="52"/>
                </a:cxn>
                <a:cxn ang="0">
                  <a:pos x="51" y="37"/>
                </a:cxn>
                <a:cxn ang="0">
                  <a:pos x="30" y="29"/>
                </a:cxn>
                <a:cxn ang="0">
                  <a:pos x="30" y="15"/>
                </a:cxn>
                <a:cxn ang="0">
                  <a:pos x="55" y="4"/>
                </a:cxn>
                <a:cxn ang="0">
                  <a:pos x="69" y="1"/>
                </a:cxn>
                <a:cxn ang="0">
                  <a:pos x="85" y="6"/>
                </a:cxn>
                <a:cxn ang="0">
                  <a:pos x="110" y="0"/>
                </a:cxn>
              </a:cxnLst>
              <a:rect l="0" t="0" r="r" b="b"/>
              <a:pathLst>
                <a:path w="127" h="122">
                  <a:moveTo>
                    <a:pt x="110" y="0"/>
                  </a:moveTo>
                  <a:lnTo>
                    <a:pt x="110" y="19"/>
                  </a:lnTo>
                  <a:lnTo>
                    <a:pt x="106" y="40"/>
                  </a:lnTo>
                  <a:lnTo>
                    <a:pt x="108" y="56"/>
                  </a:lnTo>
                  <a:lnTo>
                    <a:pt x="114" y="61"/>
                  </a:lnTo>
                  <a:lnTo>
                    <a:pt x="125" y="62"/>
                  </a:lnTo>
                  <a:lnTo>
                    <a:pt x="126" y="76"/>
                  </a:lnTo>
                  <a:lnTo>
                    <a:pt x="117" y="86"/>
                  </a:lnTo>
                  <a:lnTo>
                    <a:pt x="109" y="96"/>
                  </a:lnTo>
                  <a:lnTo>
                    <a:pt x="110" y="108"/>
                  </a:lnTo>
                  <a:lnTo>
                    <a:pt x="90" y="119"/>
                  </a:lnTo>
                  <a:lnTo>
                    <a:pt x="78" y="121"/>
                  </a:lnTo>
                  <a:lnTo>
                    <a:pt x="63" y="121"/>
                  </a:lnTo>
                  <a:lnTo>
                    <a:pt x="1" y="104"/>
                  </a:lnTo>
                  <a:lnTo>
                    <a:pt x="0" y="83"/>
                  </a:lnTo>
                  <a:lnTo>
                    <a:pt x="2" y="71"/>
                  </a:lnTo>
                  <a:lnTo>
                    <a:pt x="13" y="62"/>
                  </a:lnTo>
                  <a:lnTo>
                    <a:pt x="37" y="54"/>
                  </a:lnTo>
                  <a:lnTo>
                    <a:pt x="63" y="52"/>
                  </a:lnTo>
                  <a:lnTo>
                    <a:pt x="51" y="37"/>
                  </a:lnTo>
                  <a:lnTo>
                    <a:pt x="30" y="29"/>
                  </a:lnTo>
                  <a:lnTo>
                    <a:pt x="30" y="15"/>
                  </a:lnTo>
                  <a:lnTo>
                    <a:pt x="55" y="4"/>
                  </a:lnTo>
                  <a:lnTo>
                    <a:pt x="69" y="1"/>
                  </a:lnTo>
                  <a:lnTo>
                    <a:pt x="85" y="6"/>
                  </a:lnTo>
                  <a:lnTo>
                    <a:pt x="110" y="0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27000"/>
                  </a:srgbClr>
                </a:gs>
                <a:gs pos="100000">
                  <a:srgbClr val="3366FF">
                    <a:gamma/>
                    <a:tint val="0"/>
                    <a:invGamma/>
                    <a:alpha val="56000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316" y="2827"/>
              <a:ext cx="116" cy="47"/>
            </a:xfrm>
            <a:custGeom>
              <a:avLst/>
              <a:gdLst/>
              <a:ahLst/>
              <a:cxnLst>
                <a:cxn ang="0">
                  <a:pos x="196" y="23"/>
                </a:cxn>
                <a:cxn ang="0">
                  <a:pos x="180" y="23"/>
                </a:cxn>
                <a:cxn ang="0">
                  <a:pos x="167" y="28"/>
                </a:cxn>
                <a:cxn ang="0">
                  <a:pos x="147" y="44"/>
                </a:cxn>
                <a:cxn ang="0">
                  <a:pos x="126" y="59"/>
                </a:cxn>
                <a:cxn ang="0">
                  <a:pos x="113" y="62"/>
                </a:cxn>
                <a:cxn ang="0">
                  <a:pos x="95" y="61"/>
                </a:cxn>
                <a:cxn ang="0">
                  <a:pos x="81" y="79"/>
                </a:cxn>
                <a:cxn ang="0">
                  <a:pos x="56" y="89"/>
                </a:cxn>
                <a:cxn ang="0">
                  <a:pos x="45" y="82"/>
                </a:cxn>
                <a:cxn ang="0">
                  <a:pos x="38" y="65"/>
                </a:cxn>
                <a:cxn ang="0">
                  <a:pos x="26" y="50"/>
                </a:cxn>
                <a:cxn ang="0">
                  <a:pos x="16" y="46"/>
                </a:cxn>
                <a:cxn ang="0">
                  <a:pos x="1" y="46"/>
                </a:cxn>
                <a:cxn ang="0">
                  <a:pos x="0" y="34"/>
                </a:cxn>
                <a:cxn ang="0">
                  <a:pos x="8" y="25"/>
                </a:cxn>
                <a:cxn ang="0">
                  <a:pos x="16" y="14"/>
                </a:cxn>
                <a:cxn ang="0">
                  <a:pos x="16" y="0"/>
                </a:cxn>
                <a:cxn ang="0">
                  <a:pos x="28" y="4"/>
                </a:cxn>
                <a:cxn ang="0">
                  <a:pos x="22" y="5"/>
                </a:cxn>
                <a:cxn ang="0">
                  <a:pos x="49" y="1"/>
                </a:cxn>
                <a:cxn ang="0">
                  <a:pos x="67" y="0"/>
                </a:cxn>
                <a:cxn ang="0">
                  <a:pos x="72" y="5"/>
                </a:cxn>
                <a:cxn ang="0">
                  <a:pos x="123" y="0"/>
                </a:cxn>
                <a:cxn ang="0">
                  <a:pos x="136" y="0"/>
                </a:cxn>
                <a:cxn ang="0">
                  <a:pos x="150" y="1"/>
                </a:cxn>
                <a:cxn ang="0">
                  <a:pos x="180" y="5"/>
                </a:cxn>
                <a:cxn ang="0">
                  <a:pos x="196" y="23"/>
                </a:cxn>
              </a:cxnLst>
              <a:rect l="0" t="0" r="r" b="b"/>
              <a:pathLst>
                <a:path w="197" h="90">
                  <a:moveTo>
                    <a:pt x="196" y="23"/>
                  </a:moveTo>
                  <a:lnTo>
                    <a:pt x="180" y="23"/>
                  </a:lnTo>
                  <a:lnTo>
                    <a:pt x="167" y="28"/>
                  </a:lnTo>
                  <a:lnTo>
                    <a:pt x="147" y="44"/>
                  </a:lnTo>
                  <a:lnTo>
                    <a:pt x="126" y="59"/>
                  </a:lnTo>
                  <a:lnTo>
                    <a:pt x="113" y="62"/>
                  </a:lnTo>
                  <a:lnTo>
                    <a:pt x="95" y="61"/>
                  </a:lnTo>
                  <a:lnTo>
                    <a:pt x="81" y="79"/>
                  </a:lnTo>
                  <a:lnTo>
                    <a:pt x="56" y="89"/>
                  </a:lnTo>
                  <a:lnTo>
                    <a:pt x="45" y="82"/>
                  </a:lnTo>
                  <a:lnTo>
                    <a:pt x="38" y="65"/>
                  </a:lnTo>
                  <a:lnTo>
                    <a:pt x="26" y="50"/>
                  </a:lnTo>
                  <a:lnTo>
                    <a:pt x="16" y="46"/>
                  </a:lnTo>
                  <a:lnTo>
                    <a:pt x="1" y="46"/>
                  </a:lnTo>
                  <a:lnTo>
                    <a:pt x="0" y="34"/>
                  </a:lnTo>
                  <a:lnTo>
                    <a:pt x="8" y="25"/>
                  </a:lnTo>
                  <a:lnTo>
                    <a:pt x="16" y="14"/>
                  </a:lnTo>
                  <a:lnTo>
                    <a:pt x="16" y="0"/>
                  </a:lnTo>
                  <a:lnTo>
                    <a:pt x="28" y="4"/>
                  </a:lnTo>
                  <a:lnTo>
                    <a:pt x="22" y="5"/>
                  </a:lnTo>
                  <a:lnTo>
                    <a:pt x="49" y="1"/>
                  </a:lnTo>
                  <a:lnTo>
                    <a:pt x="67" y="0"/>
                  </a:lnTo>
                  <a:lnTo>
                    <a:pt x="72" y="5"/>
                  </a:lnTo>
                  <a:lnTo>
                    <a:pt x="123" y="0"/>
                  </a:lnTo>
                  <a:lnTo>
                    <a:pt x="136" y="0"/>
                  </a:lnTo>
                  <a:lnTo>
                    <a:pt x="150" y="1"/>
                  </a:lnTo>
                  <a:lnTo>
                    <a:pt x="180" y="5"/>
                  </a:lnTo>
                  <a:lnTo>
                    <a:pt x="196" y="23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50999"/>
                  </a:srgbClr>
                </a:gs>
                <a:gs pos="100000">
                  <a:srgbClr val="3366FF">
                    <a:gamma/>
                    <a:tint val="0"/>
                    <a:invGamma/>
                    <a:alpha val="57001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44" y="2837"/>
              <a:ext cx="89" cy="69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138" y="35"/>
                </a:cxn>
                <a:cxn ang="0">
                  <a:pos x="138" y="51"/>
                </a:cxn>
                <a:cxn ang="0">
                  <a:pos x="139" y="67"/>
                </a:cxn>
                <a:cxn ang="0">
                  <a:pos x="140" y="98"/>
                </a:cxn>
                <a:cxn ang="0">
                  <a:pos x="135" y="131"/>
                </a:cxn>
                <a:cxn ang="0">
                  <a:pos x="96" y="121"/>
                </a:cxn>
                <a:cxn ang="0">
                  <a:pos x="67" y="93"/>
                </a:cxn>
                <a:cxn ang="0">
                  <a:pos x="61" y="101"/>
                </a:cxn>
                <a:cxn ang="0">
                  <a:pos x="65" y="107"/>
                </a:cxn>
                <a:cxn ang="0">
                  <a:pos x="71" y="113"/>
                </a:cxn>
                <a:cxn ang="0">
                  <a:pos x="67" y="121"/>
                </a:cxn>
                <a:cxn ang="0">
                  <a:pos x="57" y="121"/>
                </a:cxn>
                <a:cxn ang="0">
                  <a:pos x="48" y="118"/>
                </a:cxn>
                <a:cxn ang="0">
                  <a:pos x="34" y="103"/>
                </a:cxn>
                <a:cxn ang="0">
                  <a:pos x="21" y="83"/>
                </a:cxn>
                <a:cxn ang="0">
                  <a:pos x="0" y="66"/>
                </a:cxn>
                <a:cxn ang="0">
                  <a:pos x="24" y="56"/>
                </a:cxn>
                <a:cxn ang="0">
                  <a:pos x="39" y="38"/>
                </a:cxn>
                <a:cxn ang="0">
                  <a:pos x="56" y="39"/>
                </a:cxn>
                <a:cxn ang="0">
                  <a:pos x="69" y="36"/>
                </a:cxn>
                <a:cxn ang="0">
                  <a:pos x="90" y="21"/>
                </a:cxn>
                <a:cxn ang="0">
                  <a:pos x="110" y="5"/>
                </a:cxn>
                <a:cxn ang="0">
                  <a:pos x="123" y="0"/>
                </a:cxn>
                <a:cxn ang="0">
                  <a:pos x="140" y="0"/>
                </a:cxn>
                <a:cxn ang="0">
                  <a:pos x="150" y="0"/>
                </a:cxn>
                <a:cxn ang="0">
                  <a:pos x="140" y="0"/>
                </a:cxn>
              </a:cxnLst>
              <a:rect l="0" t="0" r="r" b="b"/>
              <a:pathLst>
                <a:path w="151" h="132">
                  <a:moveTo>
                    <a:pt x="140" y="0"/>
                  </a:moveTo>
                  <a:lnTo>
                    <a:pt x="138" y="35"/>
                  </a:lnTo>
                  <a:lnTo>
                    <a:pt x="138" y="51"/>
                  </a:lnTo>
                  <a:lnTo>
                    <a:pt x="139" y="67"/>
                  </a:lnTo>
                  <a:lnTo>
                    <a:pt x="140" y="98"/>
                  </a:lnTo>
                  <a:lnTo>
                    <a:pt x="135" y="131"/>
                  </a:lnTo>
                  <a:lnTo>
                    <a:pt x="96" y="121"/>
                  </a:lnTo>
                  <a:lnTo>
                    <a:pt x="67" y="93"/>
                  </a:lnTo>
                  <a:lnTo>
                    <a:pt x="61" y="101"/>
                  </a:lnTo>
                  <a:lnTo>
                    <a:pt x="65" y="107"/>
                  </a:lnTo>
                  <a:lnTo>
                    <a:pt x="71" y="113"/>
                  </a:lnTo>
                  <a:lnTo>
                    <a:pt x="67" y="121"/>
                  </a:lnTo>
                  <a:lnTo>
                    <a:pt x="57" y="121"/>
                  </a:lnTo>
                  <a:lnTo>
                    <a:pt x="48" y="118"/>
                  </a:lnTo>
                  <a:lnTo>
                    <a:pt x="34" y="103"/>
                  </a:lnTo>
                  <a:lnTo>
                    <a:pt x="21" y="83"/>
                  </a:lnTo>
                  <a:lnTo>
                    <a:pt x="0" y="66"/>
                  </a:lnTo>
                  <a:lnTo>
                    <a:pt x="24" y="56"/>
                  </a:lnTo>
                  <a:lnTo>
                    <a:pt x="39" y="38"/>
                  </a:lnTo>
                  <a:lnTo>
                    <a:pt x="56" y="39"/>
                  </a:lnTo>
                  <a:lnTo>
                    <a:pt x="69" y="36"/>
                  </a:lnTo>
                  <a:lnTo>
                    <a:pt x="90" y="21"/>
                  </a:lnTo>
                  <a:lnTo>
                    <a:pt x="110" y="5"/>
                  </a:lnTo>
                  <a:lnTo>
                    <a:pt x="123" y="0"/>
                  </a:lnTo>
                  <a:lnTo>
                    <a:pt x="140" y="0"/>
                  </a:lnTo>
                  <a:lnTo>
                    <a:pt x="150" y="0"/>
                  </a:lnTo>
                  <a:lnTo>
                    <a:pt x="140" y="0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53999"/>
                  </a:srgbClr>
                </a:gs>
                <a:gs pos="100000">
                  <a:srgbClr val="3366FF">
                    <a:gamma/>
                    <a:tint val="0"/>
                    <a:invGamma/>
                    <a:alpha val="50999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299" y="2848"/>
              <a:ext cx="54" cy="22"/>
            </a:xfrm>
            <a:custGeom>
              <a:avLst/>
              <a:gdLst/>
              <a:ahLst/>
              <a:cxnLst>
                <a:cxn ang="0">
                  <a:pos x="56" y="15"/>
                </a:cxn>
                <a:cxn ang="0">
                  <a:pos x="73" y="10"/>
                </a:cxn>
                <a:cxn ang="0">
                  <a:pos x="90" y="43"/>
                </a:cxn>
                <a:cxn ang="0">
                  <a:pos x="62" y="41"/>
                </a:cxn>
                <a:cxn ang="0">
                  <a:pos x="39" y="35"/>
                </a:cxn>
                <a:cxn ang="0">
                  <a:pos x="0" y="15"/>
                </a:cxn>
                <a:cxn ang="0">
                  <a:pos x="35" y="0"/>
                </a:cxn>
                <a:cxn ang="0">
                  <a:pos x="56" y="15"/>
                </a:cxn>
              </a:cxnLst>
              <a:rect l="0" t="0" r="r" b="b"/>
              <a:pathLst>
                <a:path w="91" h="44">
                  <a:moveTo>
                    <a:pt x="56" y="15"/>
                  </a:moveTo>
                  <a:lnTo>
                    <a:pt x="73" y="10"/>
                  </a:lnTo>
                  <a:lnTo>
                    <a:pt x="90" y="43"/>
                  </a:lnTo>
                  <a:lnTo>
                    <a:pt x="62" y="41"/>
                  </a:lnTo>
                  <a:lnTo>
                    <a:pt x="39" y="35"/>
                  </a:lnTo>
                  <a:lnTo>
                    <a:pt x="0" y="15"/>
                  </a:lnTo>
                  <a:lnTo>
                    <a:pt x="35" y="0"/>
                  </a:lnTo>
                  <a:lnTo>
                    <a:pt x="56" y="15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39999"/>
                  </a:srgbClr>
                </a:gs>
                <a:gs pos="100000">
                  <a:srgbClr val="3366FF">
                    <a:gamma/>
                    <a:tint val="0"/>
                    <a:invGamma/>
                    <a:alpha val="42999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72" y="2879"/>
              <a:ext cx="25" cy="18"/>
            </a:xfrm>
            <a:custGeom>
              <a:avLst/>
              <a:gdLst/>
              <a:ahLst/>
              <a:cxnLst>
                <a:cxn ang="0">
                  <a:pos x="40" y="28"/>
                </a:cxn>
                <a:cxn ang="0">
                  <a:pos x="11" y="28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24" y="5"/>
                </a:cxn>
                <a:cxn ang="0">
                  <a:pos x="40" y="28"/>
                </a:cxn>
              </a:cxnLst>
              <a:rect l="0" t="0" r="r" b="b"/>
              <a:pathLst>
                <a:path w="41" h="29">
                  <a:moveTo>
                    <a:pt x="40" y="28"/>
                  </a:moveTo>
                  <a:lnTo>
                    <a:pt x="11" y="28"/>
                  </a:lnTo>
                  <a:lnTo>
                    <a:pt x="0" y="0"/>
                  </a:lnTo>
                  <a:lnTo>
                    <a:pt x="12" y="0"/>
                  </a:lnTo>
                  <a:lnTo>
                    <a:pt x="24" y="5"/>
                  </a:lnTo>
                  <a:lnTo>
                    <a:pt x="40" y="28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75" y="2892"/>
              <a:ext cx="65" cy="44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73" y="10"/>
                </a:cxn>
                <a:cxn ang="0">
                  <a:pos x="107" y="47"/>
                </a:cxn>
                <a:cxn ang="0">
                  <a:pos x="108" y="57"/>
                </a:cxn>
                <a:cxn ang="0">
                  <a:pos x="107" y="68"/>
                </a:cxn>
                <a:cxn ang="0">
                  <a:pos x="107" y="79"/>
                </a:cxn>
                <a:cxn ang="0">
                  <a:pos x="94" y="83"/>
                </a:cxn>
                <a:cxn ang="0">
                  <a:pos x="78" y="84"/>
                </a:cxn>
                <a:cxn ang="0">
                  <a:pos x="74" y="68"/>
                </a:cxn>
                <a:cxn ang="0">
                  <a:pos x="59" y="57"/>
                </a:cxn>
                <a:cxn ang="0">
                  <a:pos x="29" y="34"/>
                </a:cxn>
                <a:cxn ang="0">
                  <a:pos x="22" y="43"/>
                </a:cxn>
                <a:cxn ang="0">
                  <a:pos x="9" y="42"/>
                </a:cxn>
                <a:cxn ang="0">
                  <a:pos x="0" y="34"/>
                </a:cxn>
                <a:cxn ang="0">
                  <a:pos x="5" y="0"/>
                </a:cxn>
                <a:cxn ang="0">
                  <a:pos x="34" y="0"/>
                </a:cxn>
              </a:cxnLst>
              <a:rect l="0" t="0" r="r" b="b"/>
              <a:pathLst>
                <a:path w="109" h="85">
                  <a:moveTo>
                    <a:pt x="34" y="0"/>
                  </a:moveTo>
                  <a:lnTo>
                    <a:pt x="73" y="10"/>
                  </a:lnTo>
                  <a:lnTo>
                    <a:pt x="107" y="47"/>
                  </a:lnTo>
                  <a:lnTo>
                    <a:pt x="108" y="57"/>
                  </a:lnTo>
                  <a:lnTo>
                    <a:pt x="107" y="68"/>
                  </a:lnTo>
                  <a:lnTo>
                    <a:pt x="107" y="79"/>
                  </a:lnTo>
                  <a:lnTo>
                    <a:pt x="94" y="83"/>
                  </a:lnTo>
                  <a:lnTo>
                    <a:pt x="78" y="84"/>
                  </a:lnTo>
                  <a:lnTo>
                    <a:pt x="74" y="68"/>
                  </a:lnTo>
                  <a:lnTo>
                    <a:pt x="59" y="57"/>
                  </a:lnTo>
                  <a:lnTo>
                    <a:pt x="29" y="34"/>
                  </a:lnTo>
                  <a:lnTo>
                    <a:pt x="22" y="43"/>
                  </a:lnTo>
                  <a:lnTo>
                    <a:pt x="9" y="42"/>
                  </a:lnTo>
                  <a:lnTo>
                    <a:pt x="0" y="34"/>
                  </a:lnTo>
                  <a:lnTo>
                    <a:pt x="5" y="0"/>
                  </a:lnTo>
                  <a:lnTo>
                    <a:pt x="34" y="0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11000"/>
                  </a:srgbClr>
                </a:gs>
                <a:gs pos="100000">
                  <a:srgbClr val="3366FF">
                    <a:gamma/>
                    <a:tint val="0"/>
                    <a:invGamma/>
                    <a:alpha val="33000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428" y="2913"/>
              <a:ext cx="71" cy="39"/>
            </a:xfrm>
            <a:custGeom>
              <a:avLst/>
              <a:gdLst/>
              <a:ahLst/>
              <a:cxnLst>
                <a:cxn ang="0">
                  <a:pos x="44" y="16"/>
                </a:cxn>
                <a:cxn ang="0">
                  <a:pos x="50" y="26"/>
                </a:cxn>
                <a:cxn ang="0">
                  <a:pos x="69" y="26"/>
                </a:cxn>
                <a:cxn ang="0">
                  <a:pos x="84" y="21"/>
                </a:cxn>
                <a:cxn ang="0">
                  <a:pos x="99" y="16"/>
                </a:cxn>
                <a:cxn ang="0">
                  <a:pos x="117" y="16"/>
                </a:cxn>
                <a:cxn ang="0">
                  <a:pos x="108" y="38"/>
                </a:cxn>
                <a:cxn ang="0">
                  <a:pos x="98" y="49"/>
                </a:cxn>
                <a:cxn ang="0">
                  <a:pos x="97" y="63"/>
                </a:cxn>
                <a:cxn ang="0">
                  <a:pos x="94" y="74"/>
                </a:cxn>
                <a:cxn ang="0">
                  <a:pos x="87" y="75"/>
                </a:cxn>
                <a:cxn ang="0">
                  <a:pos x="73" y="72"/>
                </a:cxn>
                <a:cxn ang="0">
                  <a:pos x="67" y="58"/>
                </a:cxn>
                <a:cxn ang="0">
                  <a:pos x="50" y="62"/>
                </a:cxn>
                <a:cxn ang="0">
                  <a:pos x="46" y="54"/>
                </a:cxn>
                <a:cxn ang="0">
                  <a:pos x="35" y="49"/>
                </a:cxn>
                <a:cxn ang="0">
                  <a:pos x="0" y="33"/>
                </a:cxn>
                <a:cxn ang="0">
                  <a:pos x="0" y="1"/>
                </a:cxn>
                <a:cxn ang="0">
                  <a:pos x="14" y="0"/>
                </a:cxn>
                <a:cxn ang="0">
                  <a:pos x="22" y="9"/>
                </a:cxn>
                <a:cxn ang="0">
                  <a:pos x="29" y="17"/>
                </a:cxn>
                <a:cxn ang="0">
                  <a:pos x="35" y="18"/>
                </a:cxn>
                <a:cxn ang="0">
                  <a:pos x="44" y="16"/>
                </a:cxn>
              </a:cxnLst>
              <a:rect l="0" t="0" r="r" b="b"/>
              <a:pathLst>
                <a:path w="118" h="76">
                  <a:moveTo>
                    <a:pt x="44" y="16"/>
                  </a:moveTo>
                  <a:lnTo>
                    <a:pt x="50" y="26"/>
                  </a:lnTo>
                  <a:lnTo>
                    <a:pt x="69" y="26"/>
                  </a:lnTo>
                  <a:lnTo>
                    <a:pt x="84" y="21"/>
                  </a:lnTo>
                  <a:lnTo>
                    <a:pt x="99" y="16"/>
                  </a:lnTo>
                  <a:lnTo>
                    <a:pt x="117" y="16"/>
                  </a:lnTo>
                  <a:lnTo>
                    <a:pt x="108" y="38"/>
                  </a:lnTo>
                  <a:lnTo>
                    <a:pt x="98" y="49"/>
                  </a:lnTo>
                  <a:lnTo>
                    <a:pt x="97" y="63"/>
                  </a:lnTo>
                  <a:lnTo>
                    <a:pt x="94" y="74"/>
                  </a:lnTo>
                  <a:lnTo>
                    <a:pt x="87" y="75"/>
                  </a:lnTo>
                  <a:lnTo>
                    <a:pt x="73" y="72"/>
                  </a:lnTo>
                  <a:lnTo>
                    <a:pt x="67" y="58"/>
                  </a:lnTo>
                  <a:lnTo>
                    <a:pt x="50" y="62"/>
                  </a:lnTo>
                  <a:lnTo>
                    <a:pt x="46" y="54"/>
                  </a:lnTo>
                  <a:lnTo>
                    <a:pt x="35" y="49"/>
                  </a:lnTo>
                  <a:lnTo>
                    <a:pt x="0" y="33"/>
                  </a:lnTo>
                  <a:lnTo>
                    <a:pt x="0" y="1"/>
                  </a:lnTo>
                  <a:lnTo>
                    <a:pt x="14" y="0"/>
                  </a:lnTo>
                  <a:lnTo>
                    <a:pt x="22" y="9"/>
                  </a:lnTo>
                  <a:lnTo>
                    <a:pt x="29" y="17"/>
                  </a:lnTo>
                  <a:lnTo>
                    <a:pt x="35" y="18"/>
                  </a:lnTo>
                  <a:lnTo>
                    <a:pt x="44" y="16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2487" y="2916"/>
              <a:ext cx="51" cy="33"/>
            </a:xfrm>
            <a:custGeom>
              <a:avLst/>
              <a:gdLst/>
              <a:ahLst/>
              <a:cxnLst>
                <a:cxn ang="0">
                  <a:pos x="85" y="24"/>
                </a:cxn>
                <a:cxn ang="0">
                  <a:pos x="85" y="43"/>
                </a:cxn>
                <a:cxn ang="0">
                  <a:pos x="68" y="62"/>
                </a:cxn>
                <a:cxn ang="0">
                  <a:pos x="55" y="59"/>
                </a:cxn>
                <a:cxn ang="0">
                  <a:pos x="51" y="47"/>
                </a:cxn>
                <a:cxn ang="0">
                  <a:pos x="35" y="24"/>
                </a:cxn>
                <a:cxn ang="0">
                  <a:pos x="0" y="10"/>
                </a:cxn>
                <a:cxn ang="0">
                  <a:pos x="26" y="1"/>
                </a:cxn>
                <a:cxn ang="0">
                  <a:pos x="37" y="0"/>
                </a:cxn>
                <a:cxn ang="0">
                  <a:pos x="48" y="2"/>
                </a:cxn>
                <a:cxn ang="0">
                  <a:pos x="85" y="24"/>
                </a:cxn>
              </a:cxnLst>
              <a:rect l="0" t="0" r="r" b="b"/>
              <a:pathLst>
                <a:path w="86" h="63">
                  <a:moveTo>
                    <a:pt x="85" y="24"/>
                  </a:moveTo>
                  <a:lnTo>
                    <a:pt x="85" y="43"/>
                  </a:lnTo>
                  <a:lnTo>
                    <a:pt x="68" y="62"/>
                  </a:lnTo>
                  <a:lnTo>
                    <a:pt x="55" y="59"/>
                  </a:lnTo>
                  <a:lnTo>
                    <a:pt x="51" y="47"/>
                  </a:lnTo>
                  <a:lnTo>
                    <a:pt x="35" y="24"/>
                  </a:lnTo>
                  <a:lnTo>
                    <a:pt x="0" y="10"/>
                  </a:lnTo>
                  <a:lnTo>
                    <a:pt x="26" y="1"/>
                  </a:lnTo>
                  <a:lnTo>
                    <a:pt x="37" y="0"/>
                  </a:lnTo>
                  <a:lnTo>
                    <a:pt x="48" y="2"/>
                  </a:lnTo>
                  <a:lnTo>
                    <a:pt x="85" y="24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3661" y="3136"/>
              <a:ext cx="780" cy="37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ES" sz="1000" b="1" dirty="0" err="1">
                  <a:latin typeface="Times New Roman" pitchFamily="18" charset="0"/>
                </a:rPr>
                <a:t>BancoSol</a:t>
              </a:r>
              <a:r>
                <a:rPr lang="es-ES" sz="1000" b="1" dirty="0">
                  <a:latin typeface="Times New Roman" pitchFamily="18" charset="0"/>
                </a:rPr>
                <a:t> (2 operaciones)</a:t>
              </a:r>
            </a:p>
            <a:p>
              <a:r>
                <a:rPr lang="es-ES" sz="1000" b="1" dirty="0">
                  <a:latin typeface="Times New Roman" pitchFamily="18" charset="0"/>
                </a:rPr>
                <a:t>Banco Los Andes </a:t>
              </a:r>
              <a:r>
                <a:rPr lang="es-ES" sz="1000" b="1" dirty="0" err="1">
                  <a:latin typeface="Times New Roman" pitchFamily="18" charset="0"/>
                </a:rPr>
                <a:t>ProCredit</a:t>
              </a:r>
              <a:endParaRPr lang="es-ES" sz="1000" b="1" dirty="0">
                <a:latin typeface="Times New Roman" pitchFamily="18" charset="0"/>
              </a:endParaRPr>
            </a:p>
            <a:p>
              <a:r>
                <a:rPr lang="es-VE" sz="1000" b="1" dirty="0">
                  <a:latin typeface="Times New Roman" pitchFamily="18" charset="0"/>
                </a:rPr>
                <a:t>Banco FIE (2 operaciones)</a:t>
              </a:r>
              <a:endParaRPr lang="es-ES" sz="1000" b="1" dirty="0">
                <a:latin typeface="Times New Roman" pitchFamily="18" charset="0"/>
              </a:endParaRPr>
            </a:p>
            <a:p>
              <a:r>
                <a:rPr lang="es-ES" sz="1000" b="1" dirty="0" smtClean="0">
                  <a:latin typeface="Times New Roman" pitchFamily="18" charset="0"/>
                </a:rPr>
                <a:t>Eco </a:t>
              </a:r>
              <a:r>
                <a:rPr lang="es-ES" sz="1000" b="1" dirty="0">
                  <a:latin typeface="Times New Roman" pitchFamily="18" charset="0"/>
                </a:rPr>
                <a:t>Futuro (2 operaciones)</a:t>
              </a:r>
            </a:p>
            <a:p>
              <a:r>
                <a:rPr lang="es-VE" sz="1000" b="1" dirty="0">
                  <a:latin typeface="Times New Roman" pitchFamily="18" charset="0"/>
                </a:rPr>
                <a:t>Cooperativa Jesús Nazareno</a:t>
              </a:r>
            </a:p>
            <a:p>
              <a:r>
                <a:rPr lang="es-VE" sz="1000" b="1" dirty="0">
                  <a:latin typeface="Times New Roman" pitchFamily="18" charset="0"/>
                </a:rPr>
                <a:t>ONG </a:t>
              </a:r>
              <a:r>
                <a:rPr lang="es-VE" sz="1000" b="1" dirty="0" smtClean="0">
                  <a:latin typeface="Times New Roman" pitchFamily="18" charset="0"/>
                </a:rPr>
                <a:t>Crecer</a:t>
              </a:r>
            </a:p>
            <a:p>
              <a:r>
                <a:rPr lang="es-VE" sz="1000" b="1" dirty="0" err="1" smtClean="0">
                  <a:latin typeface="Times New Roman" pitchFamily="18" charset="0"/>
                </a:rPr>
                <a:t>ProMujer</a:t>
              </a:r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 flipV="1">
              <a:off x="2778" y="3190"/>
              <a:ext cx="652" cy="131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1171" y="3437"/>
              <a:ext cx="951" cy="559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s-ES" sz="1000" b="1" dirty="0" err="1" smtClean="0">
                  <a:latin typeface="Times New Roman" pitchFamily="18" charset="0"/>
                </a:rPr>
                <a:t>MiBanco</a:t>
              </a:r>
              <a:endParaRPr lang="es-ES" sz="1000" b="1" dirty="0">
                <a:latin typeface="Times New Roman" pitchFamily="18" charset="0"/>
              </a:endParaRPr>
            </a:p>
            <a:p>
              <a:pPr algn="r"/>
              <a:r>
                <a:rPr lang="es-ES" sz="1000" b="1" dirty="0">
                  <a:latin typeface="Times New Roman" pitchFamily="18" charset="0"/>
                </a:rPr>
                <a:t>CMAC Arequipa</a:t>
              </a:r>
            </a:p>
            <a:p>
              <a:pPr algn="r"/>
              <a:r>
                <a:rPr lang="es-ES" sz="1000" b="1" dirty="0">
                  <a:latin typeface="Times New Roman" pitchFamily="18" charset="0"/>
                </a:rPr>
                <a:t>CMAC Tacna</a:t>
              </a:r>
            </a:p>
            <a:p>
              <a:pPr algn="r"/>
              <a:r>
                <a:rPr lang="es-VE" sz="1000" b="1" dirty="0">
                  <a:latin typeface="Times New Roman" pitchFamily="18" charset="0"/>
                </a:rPr>
                <a:t>Financiera Crear Arequipa</a:t>
              </a:r>
              <a:endParaRPr lang="es-ES" sz="1000" b="1" dirty="0">
                <a:latin typeface="Times New Roman" pitchFamily="18" charset="0"/>
              </a:endParaRPr>
            </a:p>
            <a:p>
              <a:pPr algn="r"/>
              <a:r>
                <a:rPr lang="es-ES" sz="1000" b="1" dirty="0" err="1">
                  <a:latin typeface="Times New Roman" pitchFamily="18" charset="0"/>
                </a:rPr>
                <a:t>Edpyme</a:t>
              </a:r>
              <a:r>
                <a:rPr lang="es-ES" sz="1000" b="1" dirty="0">
                  <a:latin typeface="Times New Roman" pitchFamily="18" charset="0"/>
                </a:rPr>
                <a:t> Nueva </a:t>
              </a:r>
              <a:r>
                <a:rPr lang="es-ES" sz="1000" b="1" dirty="0" smtClean="0">
                  <a:latin typeface="Times New Roman" pitchFamily="18" charset="0"/>
                </a:rPr>
                <a:t>Visión (2 operaciones)</a:t>
              </a:r>
              <a:endParaRPr lang="es-ES" sz="1000" b="1" dirty="0">
                <a:latin typeface="Times New Roman" pitchFamily="18" charset="0"/>
              </a:endParaRPr>
            </a:p>
            <a:p>
              <a:pPr algn="r"/>
              <a:r>
                <a:rPr lang="es-ES" sz="1000" b="1" dirty="0" smtClean="0">
                  <a:latin typeface="Times New Roman" pitchFamily="18" charset="0"/>
                </a:rPr>
                <a:t>Financiera </a:t>
              </a:r>
              <a:r>
                <a:rPr lang="es-ES" sz="1000" b="1" dirty="0">
                  <a:latin typeface="Times New Roman" pitchFamily="18" charset="0"/>
                </a:rPr>
                <a:t>Confianza</a:t>
              </a:r>
            </a:p>
            <a:p>
              <a:pPr algn="r"/>
              <a:r>
                <a:rPr lang="es-VE" sz="1000" b="1" dirty="0" smtClean="0">
                  <a:latin typeface="Times New Roman" pitchFamily="18" charset="0"/>
                </a:rPr>
                <a:t>Financiera </a:t>
              </a:r>
              <a:r>
                <a:rPr lang="es-VE" sz="1000" b="1" dirty="0" err="1">
                  <a:latin typeface="Times New Roman" pitchFamily="18" charset="0"/>
                </a:rPr>
                <a:t>Edyficar</a:t>
              </a:r>
              <a:endParaRPr lang="es-VE" sz="1000" b="1" dirty="0">
                <a:latin typeface="Times New Roman" pitchFamily="18" charset="0"/>
              </a:endParaRPr>
            </a:p>
            <a:p>
              <a:pPr algn="r"/>
              <a:r>
                <a:rPr lang="es-VE" sz="1000" b="1" dirty="0">
                  <a:latin typeface="Times New Roman" pitchFamily="18" charset="0"/>
                </a:rPr>
                <a:t>Caja Nuestra </a:t>
              </a:r>
              <a:r>
                <a:rPr lang="es-VE" sz="1000" b="1" dirty="0" smtClean="0">
                  <a:latin typeface="Times New Roman" pitchFamily="18" charset="0"/>
                </a:rPr>
                <a:t>Gente (2 operaciones)</a:t>
              </a:r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 flipH="1">
              <a:off x="2350" y="3566"/>
              <a:ext cx="249" cy="1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 flipH="1">
              <a:off x="2052" y="3352"/>
              <a:ext cx="263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998" y="3001"/>
              <a:ext cx="1052" cy="27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s-ES" sz="1000" b="1" dirty="0" err="1" smtClean="0">
                  <a:latin typeface="Times New Roman" pitchFamily="18" charset="0"/>
                </a:rPr>
                <a:t>Bancamía</a:t>
              </a:r>
              <a:endParaRPr lang="es-ES" sz="1000" b="1" dirty="0" smtClean="0">
                <a:latin typeface="Times New Roman" pitchFamily="18" charset="0"/>
              </a:endParaRPr>
            </a:p>
            <a:p>
              <a:pPr algn="r"/>
              <a:r>
                <a:rPr lang="es-VE" sz="1000" b="1" dirty="0" smtClean="0">
                  <a:latin typeface="Times New Roman" pitchFamily="18" charset="0"/>
                </a:rPr>
                <a:t>Fundación Mundial de la Mujer (Bucaramanga)</a:t>
              </a:r>
            </a:p>
            <a:p>
              <a:pPr algn="r"/>
              <a:r>
                <a:rPr lang="es-VE" sz="1000" b="1" dirty="0" smtClean="0">
                  <a:latin typeface="Times New Roman" pitchFamily="18" charset="0"/>
                </a:rPr>
                <a:t>Banco Mundo Mujer</a:t>
              </a:r>
            </a:p>
            <a:p>
              <a:pPr algn="r"/>
              <a:r>
                <a:rPr lang="es-VE" sz="1000" b="1" dirty="0" smtClean="0">
                  <a:latin typeface="Times New Roman" pitchFamily="18" charset="0"/>
                </a:rPr>
                <a:t>Contactar</a:t>
              </a:r>
            </a:p>
            <a:p>
              <a:pPr algn="r"/>
              <a:r>
                <a:rPr lang="es-VE" sz="1000" b="1" dirty="0" err="1" smtClean="0">
                  <a:latin typeface="Times New Roman" pitchFamily="18" charset="0"/>
                </a:rPr>
                <a:t>Opportunity</a:t>
              </a:r>
              <a:r>
                <a:rPr lang="es-VE" sz="1000" b="1" dirty="0" smtClean="0">
                  <a:latin typeface="Times New Roman" pitchFamily="18" charset="0"/>
                </a:rPr>
                <a:t> International</a:t>
              </a:r>
            </a:p>
            <a:p>
              <a:pPr algn="r"/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 flipH="1">
              <a:off x="2280" y="3022"/>
              <a:ext cx="282" cy="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" name="Rectangle 37"/>
            <p:cNvSpPr>
              <a:spLocks noChangeArrowheads="1"/>
            </p:cNvSpPr>
            <p:nvPr/>
          </p:nvSpPr>
          <p:spPr bwMode="auto">
            <a:xfrm>
              <a:off x="3644" y="3619"/>
              <a:ext cx="530" cy="15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ES" sz="1000" b="1" dirty="0">
                  <a:latin typeface="Times New Roman" pitchFamily="18" charset="0"/>
                </a:rPr>
                <a:t>Banco Regional</a:t>
              </a:r>
            </a:p>
            <a:p>
              <a:r>
                <a:rPr lang="es-ES" sz="1000" b="1" dirty="0">
                  <a:latin typeface="Times New Roman" pitchFamily="18" charset="0"/>
                </a:rPr>
                <a:t>Visión Banco </a:t>
              </a:r>
              <a:r>
                <a:rPr lang="es-ES" sz="1000" b="1" dirty="0" smtClean="0">
                  <a:latin typeface="Times New Roman" pitchFamily="18" charset="0"/>
                </a:rPr>
                <a:t>S.A (2 operaciones)</a:t>
              </a:r>
              <a:endParaRPr lang="es-ES" sz="1000" b="1" dirty="0">
                <a:latin typeface="Times New Roman" pitchFamily="18" charset="0"/>
              </a:endParaRPr>
            </a:p>
            <a:p>
              <a:r>
                <a:rPr lang="es-VE" sz="1000" b="1" dirty="0">
                  <a:latin typeface="Times New Roman" pitchFamily="18" charset="0"/>
                </a:rPr>
                <a:t>Banco </a:t>
              </a:r>
              <a:r>
                <a:rPr lang="es-VE" sz="1000" b="1" dirty="0" smtClean="0">
                  <a:latin typeface="Times New Roman" pitchFamily="18" charset="0"/>
                </a:rPr>
                <a:t>Amambay</a:t>
              </a:r>
            </a:p>
            <a:p>
              <a:r>
                <a:rPr lang="es-VE" sz="1000" b="1" dirty="0" err="1" smtClean="0">
                  <a:latin typeface="Times New Roman" pitchFamily="18" charset="0"/>
                </a:rPr>
                <a:t>Interfisa</a:t>
              </a:r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37" name="Line 38"/>
            <p:cNvSpPr>
              <a:spLocks noChangeShapeType="1"/>
            </p:cNvSpPr>
            <p:nvPr/>
          </p:nvSpPr>
          <p:spPr bwMode="auto">
            <a:xfrm>
              <a:off x="2908" y="3444"/>
              <a:ext cx="457" cy="17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8" name="Rectangle 39"/>
            <p:cNvSpPr>
              <a:spLocks noChangeArrowheads="1"/>
            </p:cNvSpPr>
            <p:nvPr/>
          </p:nvSpPr>
          <p:spPr bwMode="auto">
            <a:xfrm>
              <a:off x="2414" y="2537"/>
              <a:ext cx="578" cy="10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ES" sz="1000" b="1" dirty="0">
                  <a:latin typeface="Times New Roman" pitchFamily="18" charset="0"/>
                </a:rPr>
                <a:t>Banco </a:t>
              </a:r>
              <a:r>
                <a:rPr lang="es-ES" sz="1000" b="1" dirty="0" smtClean="0">
                  <a:latin typeface="Times New Roman" pitchFamily="18" charset="0"/>
                </a:rPr>
                <a:t>Compartamos</a:t>
              </a:r>
            </a:p>
            <a:p>
              <a:r>
                <a:rPr lang="es-VE" sz="1000" b="1" dirty="0" smtClean="0">
                  <a:latin typeface="Times New Roman" pitchFamily="18" charset="0"/>
                </a:rPr>
                <a:t>CAMESA</a:t>
              </a:r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 flipV="1">
              <a:off x="1987" y="2597"/>
              <a:ext cx="175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0" name="Rectangle 41"/>
            <p:cNvSpPr>
              <a:spLocks noChangeArrowheads="1"/>
            </p:cNvSpPr>
            <p:nvPr/>
          </p:nvSpPr>
          <p:spPr bwMode="auto">
            <a:xfrm>
              <a:off x="2914" y="2730"/>
              <a:ext cx="329" cy="11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ES" sz="1000" b="1" dirty="0" err="1">
                  <a:latin typeface="Times New Roman" pitchFamily="18" charset="0"/>
                </a:rPr>
                <a:t>Microserfin</a:t>
              </a:r>
              <a:endParaRPr lang="es-ES" sz="1000" b="1" dirty="0">
                <a:latin typeface="Times New Roman" pitchFamily="18" charset="0"/>
              </a:endParaRPr>
            </a:p>
            <a:p>
              <a:r>
                <a:rPr lang="es-VE" sz="1000" b="1" dirty="0">
                  <a:latin typeface="Times New Roman" pitchFamily="18" charset="0"/>
                </a:rPr>
                <a:t>Banco </a:t>
              </a:r>
              <a:r>
                <a:rPr lang="es-VE" sz="1000" b="1" dirty="0" smtClean="0">
                  <a:latin typeface="Times New Roman" pitchFamily="18" charset="0"/>
                </a:rPr>
                <a:t>Delta (2 operaciones)</a:t>
              </a:r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41" name="Line 42"/>
            <p:cNvSpPr>
              <a:spLocks noChangeShapeType="1"/>
            </p:cNvSpPr>
            <p:nvPr/>
          </p:nvSpPr>
          <p:spPr bwMode="auto">
            <a:xfrm flipV="1">
              <a:off x="2517" y="2808"/>
              <a:ext cx="201" cy="13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pic>
          <p:nvPicPr>
            <p:cNvPr id="42" name="Picture 4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754" y="2745"/>
              <a:ext cx="175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4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25" y="2545"/>
              <a:ext cx="175" cy="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4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46" y="3611"/>
              <a:ext cx="176" cy="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4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039" y="3074"/>
              <a:ext cx="175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4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869" y="3326"/>
              <a:ext cx="175" cy="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4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141" y="3509"/>
              <a:ext cx="175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8" name="Line 50"/>
            <p:cNvSpPr>
              <a:spLocks noChangeShapeType="1"/>
            </p:cNvSpPr>
            <p:nvPr/>
          </p:nvSpPr>
          <p:spPr bwMode="auto">
            <a:xfrm flipV="1">
              <a:off x="2315" y="3187"/>
              <a:ext cx="0" cy="1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9" name="Line 51"/>
            <p:cNvSpPr>
              <a:spLocks noChangeShapeType="1"/>
            </p:cNvSpPr>
            <p:nvPr/>
          </p:nvSpPr>
          <p:spPr bwMode="auto">
            <a:xfrm flipH="1">
              <a:off x="2313" y="3109"/>
              <a:ext cx="155" cy="81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0" name="Line 53"/>
            <p:cNvSpPr>
              <a:spLocks noChangeShapeType="1"/>
            </p:cNvSpPr>
            <p:nvPr/>
          </p:nvSpPr>
          <p:spPr bwMode="auto">
            <a:xfrm>
              <a:off x="2599" y="3310"/>
              <a:ext cx="0" cy="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pic>
          <p:nvPicPr>
            <p:cNvPr id="51" name="Picture 58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483" y="4032"/>
              <a:ext cx="175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2" name="Line 59"/>
            <p:cNvSpPr>
              <a:spLocks noChangeShapeType="1"/>
            </p:cNvSpPr>
            <p:nvPr/>
          </p:nvSpPr>
          <p:spPr bwMode="auto">
            <a:xfrm>
              <a:off x="2744" y="3820"/>
              <a:ext cx="0" cy="18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3" name="Rectangle 60"/>
            <p:cNvSpPr>
              <a:spLocks noChangeArrowheads="1"/>
            </p:cNvSpPr>
            <p:nvPr/>
          </p:nvSpPr>
          <p:spPr bwMode="auto">
            <a:xfrm>
              <a:off x="2668" y="4018"/>
              <a:ext cx="511" cy="20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ES" sz="1000" b="1" dirty="0">
                  <a:latin typeface="Times New Roman" pitchFamily="18" charset="0"/>
                </a:rPr>
                <a:t>FIE Gran </a:t>
              </a:r>
              <a:r>
                <a:rPr lang="es-ES" sz="1000" b="1" dirty="0" smtClean="0">
                  <a:latin typeface="Times New Roman" pitchFamily="18" charset="0"/>
                </a:rPr>
                <a:t>Poder</a:t>
              </a:r>
            </a:p>
            <a:p>
              <a:r>
                <a:rPr lang="es-VE" sz="1000" b="1" dirty="0" smtClean="0">
                  <a:latin typeface="Times New Roman" pitchFamily="18" charset="0"/>
                </a:rPr>
                <a:t>Contigo </a:t>
              </a:r>
              <a:r>
                <a:rPr lang="es-VE" sz="1000" b="1" dirty="0" err="1" smtClean="0">
                  <a:latin typeface="Times New Roman" pitchFamily="18" charset="0"/>
                </a:rPr>
                <a:t>Microfinanzas</a:t>
              </a:r>
              <a:endParaRPr lang="es-ES" sz="1000" b="1" dirty="0">
                <a:latin typeface="Times New Roman" pitchFamily="18" charset="0"/>
              </a:endParaRPr>
            </a:p>
            <a:p>
              <a:endParaRPr lang="es-ES" sz="1000" b="1" dirty="0">
                <a:latin typeface="Times New Roman" pitchFamily="18" charset="0"/>
              </a:endParaRPr>
            </a:p>
          </p:txBody>
        </p:sp>
        <p:pic>
          <p:nvPicPr>
            <p:cNvPr id="54" name="Picture 65" descr=" Bandera de Bolivia ">
              <a:hlinkClick r:id="rId9"/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3475" y="3136"/>
              <a:ext cx="180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Rectangle 66"/>
            <p:cNvSpPr>
              <a:spLocks noChangeArrowheads="1"/>
            </p:cNvSpPr>
            <p:nvPr/>
          </p:nvSpPr>
          <p:spPr bwMode="auto">
            <a:xfrm>
              <a:off x="1125" y="3298"/>
              <a:ext cx="734" cy="10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s-VE" sz="1000" b="1" dirty="0">
                  <a:latin typeface="Times New Roman" pitchFamily="18" charset="0"/>
                </a:rPr>
                <a:t>Banco </a:t>
              </a:r>
              <a:r>
                <a:rPr lang="es-VE" sz="1000" b="1" dirty="0" err="1">
                  <a:latin typeface="Times New Roman" pitchFamily="18" charset="0"/>
                </a:rPr>
                <a:t>Procredit</a:t>
              </a:r>
              <a:endParaRPr lang="es-ES" sz="1000" b="1" dirty="0">
                <a:latin typeface="Times New Roman" pitchFamily="18" charset="0"/>
              </a:endParaRPr>
            </a:p>
          </p:txBody>
        </p:sp>
      </p:grpSp>
      <p:sp>
        <p:nvSpPr>
          <p:cNvPr id="56" name="Text Box 69" descr="Lienzo"/>
          <p:cNvSpPr txBox="1">
            <a:spLocks noChangeArrowheads="1"/>
          </p:cNvSpPr>
          <p:nvPr/>
        </p:nvSpPr>
        <p:spPr bwMode="auto">
          <a:xfrm>
            <a:off x="6561138" y="1371600"/>
            <a:ext cx="2430462" cy="17851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71475" indent="-371475">
              <a:spcBef>
                <a:spcPct val="50000"/>
              </a:spcBef>
              <a:defRPr/>
            </a:pPr>
            <a:r>
              <a:rPr lang="es-VE" sz="1100" b="1" u="sng" dirty="0">
                <a:solidFill>
                  <a:schemeClr val="tx2"/>
                </a:solidFill>
                <a:latin typeface="Times New Roman" pitchFamily="18" charset="0"/>
              </a:rPr>
              <a:t>Fondos Regionales: </a:t>
            </a: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 err="1" smtClean="0">
                <a:solidFill>
                  <a:schemeClr val="tx2"/>
                </a:solidFill>
                <a:latin typeface="Times New Roman" pitchFamily="18" charset="0"/>
              </a:rPr>
              <a:t>LocFund</a:t>
            </a:r>
            <a:r>
              <a:rPr lang="es-VE" sz="1100" b="1" dirty="0" smtClean="0">
                <a:solidFill>
                  <a:schemeClr val="tx2"/>
                </a:solidFill>
                <a:latin typeface="Times New Roman" pitchFamily="18" charset="0"/>
              </a:rPr>
              <a:t> (2 operaciones)</a:t>
            </a:r>
            <a:endParaRPr lang="es-VE" sz="1100" b="1" dirty="0">
              <a:solidFill>
                <a:schemeClr val="tx2"/>
              </a:solidFill>
              <a:latin typeface="Times New Roman" pitchFamily="18" charset="0"/>
            </a:endParaRP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Solidus</a:t>
            </a: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Investment</a:t>
            </a: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Fund</a:t>
            </a:r>
            <a:endParaRPr lang="es-VE" sz="1100" b="1" dirty="0">
              <a:solidFill>
                <a:schemeClr val="tx2"/>
              </a:solidFill>
              <a:latin typeface="Times New Roman" pitchFamily="18" charset="0"/>
            </a:endParaRP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Microfinance</a:t>
            </a: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Growth</a:t>
            </a: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Fund</a:t>
            </a:r>
            <a:endParaRPr lang="es-VE" sz="1100" b="1" dirty="0">
              <a:solidFill>
                <a:schemeClr val="tx2"/>
              </a:solidFill>
              <a:latin typeface="Times New Roman" pitchFamily="18" charset="0"/>
            </a:endParaRP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Próspero Microfinanzas </a:t>
            </a:r>
            <a:r>
              <a:rPr lang="es-VE" sz="1100" b="1" dirty="0" smtClean="0">
                <a:solidFill>
                  <a:schemeClr val="tx2"/>
                </a:solidFill>
                <a:latin typeface="Times New Roman" pitchFamily="18" charset="0"/>
              </a:rPr>
              <a:t>Fund</a:t>
            </a: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 smtClean="0">
                <a:solidFill>
                  <a:schemeClr val="tx2"/>
                </a:solidFill>
                <a:latin typeface="Times New Roman" pitchFamily="18" charset="0"/>
              </a:rPr>
              <a:t>HEFF </a:t>
            </a:r>
            <a:r>
              <a:rPr lang="es-VE" sz="1100" b="1" dirty="0" err="1" smtClean="0">
                <a:solidFill>
                  <a:schemeClr val="tx2"/>
                </a:solidFill>
                <a:latin typeface="Times New Roman" pitchFamily="18" charset="0"/>
              </a:rPr>
              <a:t>Omtrix</a:t>
            </a:r>
            <a:endParaRPr lang="es-VE" sz="1100" b="1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 smtClean="0">
                <a:solidFill>
                  <a:schemeClr val="tx2"/>
                </a:solidFill>
                <a:latin typeface="Times New Roman" pitchFamily="18" charset="0"/>
              </a:rPr>
              <a:t>SICSA</a:t>
            </a:r>
            <a:endParaRPr lang="es-VE" sz="11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57" name="Picture 54" descr="Uruguay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48263" y="5562600"/>
            <a:ext cx="4302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Line 38"/>
          <p:cNvSpPr>
            <a:spLocks noChangeShapeType="1"/>
          </p:cNvSpPr>
          <p:nvPr/>
        </p:nvSpPr>
        <p:spPr bwMode="auto">
          <a:xfrm>
            <a:off x="4800600" y="4876800"/>
            <a:ext cx="398462" cy="620712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228600" y="874778"/>
            <a:ext cx="8686800" cy="42062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27000" h="25400"/>
          </a:sp3d>
        </p:spPr>
        <p:txBody>
          <a:bodyPr wrap="none" anchor="ctr"/>
          <a:lstStyle/>
          <a:p>
            <a:pPr algn="ctr">
              <a:defRPr/>
            </a:pPr>
            <a:r>
              <a:rPr lang="es-VE" dirty="0" smtClean="0">
                <a:solidFill>
                  <a:schemeClr val="bg1"/>
                </a:solidFill>
              </a:rPr>
              <a:t>Un total de 47 operaciones en 10 países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60" name="Picture 4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1506" y="2716019"/>
            <a:ext cx="405669" cy="278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Rectangle 35"/>
          <p:cNvSpPr>
            <a:spLocks noChangeArrowheads="1"/>
          </p:cNvSpPr>
          <p:nvPr/>
        </p:nvSpPr>
        <p:spPr bwMode="auto">
          <a:xfrm>
            <a:off x="1245468" y="2590800"/>
            <a:ext cx="964332" cy="51278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000" b="1" dirty="0">
                <a:latin typeface="Times New Roman" pitchFamily="18" charset="0"/>
              </a:rPr>
              <a:t>Banco </a:t>
            </a:r>
            <a:r>
              <a:rPr lang="es-ES" sz="1000" b="1" dirty="0" err="1">
                <a:latin typeface="Times New Roman" pitchFamily="18" charset="0"/>
              </a:rPr>
              <a:t>Improsa</a:t>
            </a:r>
            <a:endParaRPr lang="es-ES" sz="1000" b="1" dirty="0">
              <a:latin typeface="Times New Roman" pitchFamily="18" charset="0"/>
            </a:endParaRPr>
          </a:p>
          <a:p>
            <a:r>
              <a:rPr lang="es-ES" sz="1000" b="1" dirty="0">
                <a:latin typeface="Times New Roman" pitchFamily="18" charset="0"/>
              </a:rPr>
              <a:t>Financiera </a:t>
            </a:r>
            <a:r>
              <a:rPr lang="es-ES" sz="1000" b="1" dirty="0" err="1" smtClean="0">
                <a:latin typeface="Times New Roman" pitchFamily="18" charset="0"/>
              </a:rPr>
              <a:t>Desyfin</a:t>
            </a:r>
            <a:endParaRPr lang="es-ES" sz="1000" b="1" dirty="0" smtClean="0">
              <a:latin typeface="Times New Roman" pitchFamily="18" charset="0"/>
            </a:endParaRPr>
          </a:p>
        </p:txBody>
      </p:sp>
      <p:sp>
        <p:nvSpPr>
          <p:cNvPr id="62" name="Line 34"/>
          <p:cNvSpPr>
            <a:spLocks noChangeShapeType="1"/>
          </p:cNvSpPr>
          <p:nvPr/>
        </p:nvSpPr>
        <p:spPr bwMode="auto">
          <a:xfrm flipH="1" flipV="1">
            <a:off x="3048000" y="2895600"/>
            <a:ext cx="654422" cy="60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63" name="Rectangle 3" descr="Papel periódico"/>
          <p:cNvSpPr txBox="1">
            <a:spLocks noChangeArrowheads="1"/>
          </p:cNvSpPr>
          <p:nvPr/>
        </p:nvSpPr>
        <p:spPr>
          <a:xfrm>
            <a:off x="228600" y="133182"/>
            <a:ext cx="75785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100" b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VE" dirty="0"/>
              <a:t>FINANCIAMIENTO A LA MIPYME: MICROFINANZAS</a:t>
            </a:r>
          </a:p>
        </p:txBody>
      </p:sp>
    </p:spTree>
    <p:extLst>
      <p:ext uri="{BB962C8B-B14F-4D97-AF65-F5344CB8AC3E}">
        <p14:creationId xmlns:p14="http://schemas.microsoft.com/office/powerpoint/2010/main" val="220076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3" descr="Papel periódico"/>
          <p:cNvSpPr txBox="1">
            <a:spLocks noChangeArrowheads="1"/>
          </p:cNvSpPr>
          <p:nvPr/>
        </p:nvSpPr>
        <p:spPr>
          <a:xfrm>
            <a:off x="228600" y="133182"/>
            <a:ext cx="75785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100" b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VE" dirty="0"/>
              <a:t>FINANCIAMIENTO A LA MIPYME: PYME</a:t>
            </a:r>
          </a:p>
        </p:txBody>
      </p:sp>
      <p:sp>
        <p:nvSpPr>
          <p:cNvPr id="64" name="Rectangle 57"/>
          <p:cNvSpPr>
            <a:spLocks noChangeArrowheads="1"/>
          </p:cNvSpPr>
          <p:nvPr/>
        </p:nvSpPr>
        <p:spPr bwMode="auto">
          <a:xfrm>
            <a:off x="228600" y="925033"/>
            <a:ext cx="8686800" cy="360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27000" h="25400"/>
          </a:sp3d>
        </p:spPr>
        <p:txBody>
          <a:bodyPr wrap="none" anchor="ctr"/>
          <a:lstStyle/>
          <a:p>
            <a:pPr algn="ctr">
              <a:defRPr/>
            </a:pPr>
            <a:r>
              <a:rPr lang="es-VE" dirty="0" smtClean="0">
                <a:solidFill>
                  <a:schemeClr val="bg1"/>
                </a:solidFill>
              </a:rPr>
              <a:t>Un total de 37 operaciones en 13 países</a:t>
            </a:r>
            <a:endParaRPr lang="es-ES" dirty="0">
              <a:solidFill>
                <a:schemeClr val="bg1"/>
              </a:solidFill>
            </a:endParaRPr>
          </a:p>
        </p:txBody>
      </p:sp>
      <p:grpSp>
        <p:nvGrpSpPr>
          <p:cNvPr id="65" name="Group 2"/>
          <p:cNvGrpSpPr>
            <a:grpSpLocks/>
          </p:cNvGrpSpPr>
          <p:nvPr/>
        </p:nvGrpSpPr>
        <p:grpSpPr bwMode="auto">
          <a:xfrm>
            <a:off x="685800" y="1524511"/>
            <a:ext cx="8275638" cy="4801000"/>
            <a:chOff x="862" y="2384"/>
            <a:chExt cx="3570" cy="1704"/>
          </a:xfrm>
        </p:grpSpPr>
        <p:sp>
          <p:nvSpPr>
            <p:cNvPr id="66" name="Freeform 3"/>
            <p:cNvSpPr>
              <a:spLocks/>
            </p:cNvSpPr>
            <p:nvPr/>
          </p:nvSpPr>
          <p:spPr bwMode="auto">
            <a:xfrm>
              <a:off x="2659" y="3368"/>
              <a:ext cx="391" cy="546"/>
            </a:xfrm>
            <a:custGeom>
              <a:avLst/>
              <a:gdLst/>
              <a:ahLst/>
              <a:cxnLst>
                <a:cxn ang="0">
                  <a:pos x="132" y="9"/>
                </a:cxn>
                <a:cxn ang="0">
                  <a:pos x="99" y="1"/>
                </a:cxn>
                <a:cxn ang="0">
                  <a:pos x="86" y="46"/>
                </a:cxn>
                <a:cxn ang="0">
                  <a:pos x="51" y="82"/>
                </a:cxn>
                <a:cxn ang="0">
                  <a:pos x="46" y="127"/>
                </a:cxn>
                <a:cxn ang="0">
                  <a:pos x="36" y="176"/>
                </a:cxn>
                <a:cxn ang="0">
                  <a:pos x="0" y="239"/>
                </a:cxn>
                <a:cxn ang="0">
                  <a:pos x="19" y="418"/>
                </a:cxn>
                <a:cxn ang="0">
                  <a:pos x="15" y="478"/>
                </a:cxn>
                <a:cxn ang="0">
                  <a:pos x="40" y="718"/>
                </a:cxn>
                <a:cxn ang="0">
                  <a:pos x="46" y="744"/>
                </a:cxn>
                <a:cxn ang="0">
                  <a:pos x="55" y="782"/>
                </a:cxn>
                <a:cxn ang="0">
                  <a:pos x="46" y="805"/>
                </a:cxn>
                <a:cxn ang="0">
                  <a:pos x="53" y="840"/>
                </a:cxn>
                <a:cxn ang="0">
                  <a:pos x="46" y="896"/>
                </a:cxn>
                <a:cxn ang="0">
                  <a:pos x="40" y="930"/>
                </a:cxn>
                <a:cxn ang="0">
                  <a:pos x="53" y="976"/>
                </a:cxn>
                <a:cxn ang="0">
                  <a:pos x="64" y="999"/>
                </a:cxn>
                <a:cxn ang="0">
                  <a:pos x="91" y="1033"/>
                </a:cxn>
                <a:cxn ang="0">
                  <a:pos x="122" y="1041"/>
                </a:cxn>
                <a:cxn ang="0">
                  <a:pos x="164" y="1034"/>
                </a:cxn>
                <a:cxn ang="0">
                  <a:pos x="138" y="993"/>
                </a:cxn>
                <a:cxn ang="0">
                  <a:pos x="162" y="953"/>
                </a:cxn>
                <a:cxn ang="0">
                  <a:pos x="166" y="932"/>
                </a:cxn>
                <a:cxn ang="0">
                  <a:pos x="169" y="908"/>
                </a:cxn>
                <a:cxn ang="0">
                  <a:pos x="215" y="872"/>
                </a:cxn>
                <a:cxn ang="0">
                  <a:pos x="202" y="834"/>
                </a:cxn>
                <a:cxn ang="0">
                  <a:pos x="162" y="795"/>
                </a:cxn>
                <a:cxn ang="0">
                  <a:pos x="199" y="753"/>
                </a:cxn>
                <a:cxn ang="0">
                  <a:pos x="215" y="701"/>
                </a:cxn>
                <a:cxn ang="0">
                  <a:pos x="255" y="680"/>
                </a:cxn>
                <a:cxn ang="0">
                  <a:pos x="259" y="655"/>
                </a:cxn>
                <a:cxn ang="0">
                  <a:pos x="217" y="626"/>
                </a:cxn>
                <a:cxn ang="0">
                  <a:pos x="227" y="605"/>
                </a:cxn>
                <a:cxn ang="0">
                  <a:pos x="275" y="612"/>
                </a:cxn>
                <a:cxn ang="0">
                  <a:pos x="295" y="577"/>
                </a:cxn>
                <a:cxn ang="0">
                  <a:pos x="300" y="542"/>
                </a:cxn>
                <a:cxn ang="0">
                  <a:pos x="362" y="527"/>
                </a:cxn>
                <a:cxn ang="0">
                  <a:pos x="379" y="499"/>
                </a:cxn>
                <a:cxn ang="0">
                  <a:pos x="372" y="456"/>
                </a:cxn>
                <a:cxn ang="0">
                  <a:pos x="363" y="409"/>
                </a:cxn>
                <a:cxn ang="0">
                  <a:pos x="336" y="400"/>
                </a:cxn>
                <a:cxn ang="0">
                  <a:pos x="357" y="364"/>
                </a:cxn>
                <a:cxn ang="0">
                  <a:pos x="363" y="323"/>
                </a:cxn>
                <a:cxn ang="0">
                  <a:pos x="390" y="269"/>
                </a:cxn>
                <a:cxn ang="0">
                  <a:pos x="407" y="221"/>
                </a:cxn>
                <a:cxn ang="0">
                  <a:pos x="481" y="172"/>
                </a:cxn>
                <a:cxn ang="0">
                  <a:pos x="481" y="128"/>
                </a:cxn>
                <a:cxn ang="0">
                  <a:pos x="436" y="147"/>
                </a:cxn>
                <a:cxn ang="0">
                  <a:pos x="384" y="179"/>
                </a:cxn>
                <a:cxn ang="0">
                  <a:pos x="356" y="151"/>
                </a:cxn>
                <a:cxn ang="0">
                  <a:pos x="362" y="108"/>
                </a:cxn>
                <a:cxn ang="0">
                  <a:pos x="329" y="74"/>
                </a:cxn>
                <a:cxn ang="0">
                  <a:pos x="271" y="48"/>
                </a:cxn>
                <a:cxn ang="0">
                  <a:pos x="220" y="22"/>
                </a:cxn>
                <a:cxn ang="0">
                  <a:pos x="194" y="10"/>
                </a:cxn>
                <a:cxn ang="0">
                  <a:pos x="168" y="26"/>
                </a:cxn>
              </a:cxnLst>
              <a:rect l="0" t="0" r="r" b="b"/>
              <a:pathLst>
                <a:path w="490" h="1042">
                  <a:moveTo>
                    <a:pt x="168" y="26"/>
                  </a:moveTo>
                  <a:lnTo>
                    <a:pt x="132" y="9"/>
                  </a:lnTo>
                  <a:lnTo>
                    <a:pt x="122" y="9"/>
                  </a:lnTo>
                  <a:lnTo>
                    <a:pt x="99" y="1"/>
                  </a:lnTo>
                  <a:lnTo>
                    <a:pt x="77" y="13"/>
                  </a:lnTo>
                  <a:lnTo>
                    <a:pt x="86" y="46"/>
                  </a:lnTo>
                  <a:lnTo>
                    <a:pt x="78" y="68"/>
                  </a:lnTo>
                  <a:lnTo>
                    <a:pt x="51" y="82"/>
                  </a:lnTo>
                  <a:lnTo>
                    <a:pt x="36" y="117"/>
                  </a:lnTo>
                  <a:lnTo>
                    <a:pt x="46" y="127"/>
                  </a:lnTo>
                  <a:lnTo>
                    <a:pt x="40" y="160"/>
                  </a:lnTo>
                  <a:lnTo>
                    <a:pt x="36" y="176"/>
                  </a:lnTo>
                  <a:lnTo>
                    <a:pt x="25" y="203"/>
                  </a:lnTo>
                  <a:lnTo>
                    <a:pt x="0" y="239"/>
                  </a:lnTo>
                  <a:lnTo>
                    <a:pt x="12" y="290"/>
                  </a:lnTo>
                  <a:lnTo>
                    <a:pt x="19" y="418"/>
                  </a:lnTo>
                  <a:lnTo>
                    <a:pt x="26" y="452"/>
                  </a:lnTo>
                  <a:lnTo>
                    <a:pt x="15" y="478"/>
                  </a:lnTo>
                  <a:lnTo>
                    <a:pt x="15" y="687"/>
                  </a:lnTo>
                  <a:lnTo>
                    <a:pt x="40" y="718"/>
                  </a:lnTo>
                  <a:lnTo>
                    <a:pt x="35" y="736"/>
                  </a:lnTo>
                  <a:lnTo>
                    <a:pt x="46" y="744"/>
                  </a:lnTo>
                  <a:lnTo>
                    <a:pt x="39" y="768"/>
                  </a:lnTo>
                  <a:lnTo>
                    <a:pt x="55" y="782"/>
                  </a:lnTo>
                  <a:lnTo>
                    <a:pt x="56" y="815"/>
                  </a:lnTo>
                  <a:lnTo>
                    <a:pt x="46" y="805"/>
                  </a:lnTo>
                  <a:lnTo>
                    <a:pt x="46" y="816"/>
                  </a:lnTo>
                  <a:lnTo>
                    <a:pt x="53" y="840"/>
                  </a:lnTo>
                  <a:lnTo>
                    <a:pt x="53" y="875"/>
                  </a:lnTo>
                  <a:lnTo>
                    <a:pt x="46" y="896"/>
                  </a:lnTo>
                  <a:lnTo>
                    <a:pt x="45" y="919"/>
                  </a:lnTo>
                  <a:lnTo>
                    <a:pt x="40" y="930"/>
                  </a:lnTo>
                  <a:lnTo>
                    <a:pt x="40" y="962"/>
                  </a:lnTo>
                  <a:lnTo>
                    <a:pt x="53" y="976"/>
                  </a:lnTo>
                  <a:lnTo>
                    <a:pt x="61" y="974"/>
                  </a:lnTo>
                  <a:lnTo>
                    <a:pt x="64" y="999"/>
                  </a:lnTo>
                  <a:lnTo>
                    <a:pt x="68" y="1020"/>
                  </a:lnTo>
                  <a:lnTo>
                    <a:pt x="91" y="1033"/>
                  </a:lnTo>
                  <a:lnTo>
                    <a:pt x="110" y="1035"/>
                  </a:lnTo>
                  <a:lnTo>
                    <a:pt x="122" y="1041"/>
                  </a:lnTo>
                  <a:lnTo>
                    <a:pt x="138" y="1037"/>
                  </a:lnTo>
                  <a:lnTo>
                    <a:pt x="164" y="1034"/>
                  </a:lnTo>
                  <a:lnTo>
                    <a:pt x="145" y="1004"/>
                  </a:lnTo>
                  <a:lnTo>
                    <a:pt x="138" y="993"/>
                  </a:lnTo>
                  <a:lnTo>
                    <a:pt x="148" y="959"/>
                  </a:lnTo>
                  <a:lnTo>
                    <a:pt x="162" y="953"/>
                  </a:lnTo>
                  <a:lnTo>
                    <a:pt x="170" y="938"/>
                  </a:lnTo>
                  <a:lnTo>
                    <a:pt x="166" y="932"/>
                  </a:lnTo>
                  <a:lnTo>
                    <a:pt x="162" y="924"/>
                  </a:lnTo>
                  <a:lnTo>
                    <a:pt x="169" y="908"/>
                  </a:lnTo>
                  <a:lnTo>
                    <a:pt x="193" y="892"/>
                  </a:lnTo>
                  <a:lnTo>
                    <a:pt x="215" y="872"/>
                  </a:lnTo>
                  <a:lnTo>
                    <a:pt x="215" y="840"/>
                  </a:lnTo>
                  <a:lnTo>
                    <a:pt x="202" y="834"/>
                  </a:lnTo>
                  <a:lnTo>
                    <a:pt x="171" y="813"/>
                  </a:lnTo>
                  <a:lnTo>
                    <a:pt x="162" y="795"/>
                  </a:lnTo>
                  <a:lnTo>
                    <a:pt x="171" y="781"/>
                  </a:lnTo>
                  <a:lnTo>
                    <a:pt x="199" y="753"/>
                  </a:lnTo>
                  <a:lnTo>
                    <a:pt x="215" y="738"/>
                  </a:lnTo>
                  <a:lnTo>
                    <a:pt x="215" y="701"/>
                  </a:lnTo>
                  <a:lnTo>
                    <a:pt x="225" y="664"/>
                  </a:lnTo>
                  <a:lnTo>
                    <a:pt x="255" y="680"/>
                  </a:lnTo>
                  <a:lnTo>
                    <a:pt x="269" y="671"/>
                  </a:lnTo>
                  <a:lnTo>
                    <a:pt x="259" y="655"/>
                  </a:lnTo>
                  <a:lnTo>
                    <a:pt x="224" y="655"/>
                  </a:lnTo>
                  <a:lnTo>
                    <a:pt x="217" y="626"/>
                  </a:lnTo>
                  <a:lnTo>
                    <a:pt x="208" y="604"/>
                  </a:lnTo>
                  <a:lnTo>
                    <a:pt x="227" y="605"/>
                  </a:lnTo>
                  <a:lnTo>
                    <a:pt x="249" y="609"/>
                  </a:lnTo>
                  <a:lnTo>
                    <a:pt x="275" y="612"/>
                  </a:lnTo>
                  <a:lnTo>
                    <a:pt x="285" y="607"/>
                  </a:lnTo>
                  <a:lnTo>
                    <a:pt x="295" y="577"/>
                  </a:lnTo>
                  <a:lnTo>
                    <a:pt x="295" y="560"/>
                  </a:lnTo>
                  <a:lnTo>
                    <a:pt x="300" y="542"/>
                  </a:lnTo>
                  <a:lnTo>
                    <a:pt x="309" y="527"/>
                  </a:lnTo>
                  <a:lnTo>
                    <a:pt x="362" y="527"/>
                  </a:lnTo>
                  <a:lnTo>
                    <a:pt x="362" y="514"/>
                  </a:lnTo>
                  <a:lnTo>
                    <a:pt x="379" y="499"/>
                  </a:lnTo>
                  <a:lnTo>
                    <a:pt x="388" y="479"/>
                  </a:lnTo>
                  <a:lnTo>
                    <a:pt x="372" y="456"/>
                  </a:lnTo>
                  <a:lnTo>
                    <a:pt x="372" y="442"/>
                  </a:lnTo>
                  <a:lnTo>
                    <a:pt x="363" y="409"/>
                  </a:lnTo>
                  <a:lnTo>
                    <a:pt x="351" y="402"/>
                  </a:lnTo>
                  <a:lnTo>
                    <a:pt x="336" y="400"/>
                  </a:lnTo>
                  <a:lnTo>
                    <a:pt x="336" y="382"/>
                  </a:lnTo>
                  <a:lnTo>
                    <a:pt x="357" y="364"/>
                  </a:lnTo>
                  <a:lnTo>
                    <a:pt x="357" y="345"/>
                  </a:lnTo>
                  <a:lnTo>
                    <a:pt x="363" y="323"/>
                  </a:lnTo>
                  <a:lnTo>
                    <a:pt x="363" y="290"/>
                  </a:lnTo>
                  <a:lnTo>
                    <a:pt x="390" y="269"/>
                  </a:lnTo>
                  <a:lnTo>
                    <a:pt x="390" y="239"/>
                  </a:lnTo>
                  <a:lnTo>
                    <a:pt x="407" y="221"/>
                  </a:lnTo>
                  <a:lnTo>
                    <a:pt x="448" y="189"/>
                  </a:lnTo>
                  <a:lnTo>
                    <a:pt x="481" y="172"/>
                  </a:lnTo>
                  <a:lnTo>
                    <a:pt x="489" y="152"/>
                  </a:lnTo>
                  <a:lnTo>
                    <a:pt x="481" y="128"/>
                  </a:lnTo>
                  <a:lnTo>
                    <a:pt x="456" y="128"/>
                  </a:lnTo>
                  <a:lnTo>
                    <a:pt x="436" y="147"/>
                  </a:lnTo>
                  <a:lnTo>
                    <a:pt x="412" y="181"/>
                  </a:lnTo>
                  <a:lnTo>
                    <a:pt x="384" y="179"/>
                  </a:lnTo>
                  <a:lnTo>
                    <a:pt x="357" y="165"/>
                  </a:lnTo>
                  <a:lnTo>
                    <a:pt x="356" y="151"/>
                  </a:lnTo>
                  <a:lnTo>
                    <a:pt x="363" y="137"/>
                  </a:lnTo>
                  <a:lnTo>
                    <a:pt x="362" y="108"/>
                  </a:lnTo>
                  <a:lnTo>
                    <a:pt x="349" y="85"/>
                  </a:lnTo>
                  <a:lnTo>
                    <a:pt x="329" y="74"/>
                  </a:lnTo>
                  <a:lnTo>
                    <a:pt x="309" y="71"/>
                  </a:lnTo>
                  <a:lnTo>
                    <a:pt x="271" y="48"/>
                  </a:lnTo>
                  <a:lnTo>
                    <a:pt x="247" y="41"/>
                  </a:lnTo>
                  <a:lnTo>
                    <a:pt x="220" y="22"/>
                  </a:lnTo>
                  <a:lnTo>
                    <a:pt x="217" y="8"/>
                  </a:lnTo>
                  <a:lnTo>
                    <a:pt x="194" y="10"/>
                  </a:lnTo>
                  <a:lnTo>
                    <a:pt x="176" y="0"/>
                  </a:lnTo>
                  <a:lnTo>
                    <a:pt x="168" y="26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4"/>
            <p:cNvSpPr>
              <a:spLocks/>
            </p:cNvSpPr>
            <p:nvPr/>
          </p:nvSpPr>
          <p:spPr bwMode="auto">
            <a:xfrm>
              <a:off x="2574" y="2991"/>
              <a:ext cx="754" cy="619"/>
            </a:xfrm>
            <a:custGeom>
              <a:avLst/>
              <a:gdLst/>
              <a:ahLst/>
              <a:cxnLst>
                <a:cxn ang="0">
                  <a:pos x="114" y="276"/>
                </a:cxn>
                <a:cxn ang="0">
                  <a:pos x="31" y="312"/>
                </a:cxn>
                <a:cxn ang="0">
                  <a:pos x="0" y="381"/>
                </a:cxn>
                <a:cxn ang="0">
                  <a:pos x="22" y="436"/>
                </a:cxn>
                <a:cxn ang="0">
                  <a:pos x="58" y="462"/>
                </a:cxn>
                <a:cxn ang="0">
                  <a:pos x="115" y="501"/>
                </a:cxn>
                <a:cxn ang="0">
                  <a:pos x="231" y="473"/>
                </a:cxn>
                <a:cxn ang="0">
                  <a:pos x="293" y="501"/>
                </a:cxn>
                <a:cxn ang="0">
                  <a:pos x="358" y="537"/>
                </a:cxn>
                <a:cxn ang="0">
                  <a:pos x="456" y="595"/>
                </a:cxn>
                <a:cxn ang="0">
                  <a:pos x="520" y="686"/>
                </a:cxn>
                <a:cxn ang="0">
                  <a:pos x="517" y="764"/>
                </a:cxn>
                <a:cxn ang="0">
                  <a:pos x="528" y="847"/>
                </a:cxn>
                <a:cxn ang="0">
                  <a:pos x="596" y="854"/>
                </a:cxn>
                <a:cxn ang="0">
                  <a:pos x="632" y="893"/>
                </a:cxn>
                <a:cxn ang="0">
                  <a:pos x="648" y="960"/>
                </a:cxn>
                <a:cxn ang="0">
                  <a:pos x="615" y="1020"/>
                </a:cxn>
                <a:cxn ang="0">
                  <a:pos x="560" y="1100"/>
                </a:cxn>
                <a:cxn ang="0">
                  <a:pos x="606" y="1130"/>
                </a:cxn>
                <a:cxn ang="0">
                  <a:pos x="690" y="1171"/>
                </a:cxn>
                <a:cxn ang="0">
                  <a:pos x="730" y="1111"/>
                </a:cxn>
                <a:cxn ang="0">
                  <a:pos x="763" y="1081"/>
                </a:cxn>
                <a:cxn ang="0">
                  <a:pos x="803" y="968"/>
                </a:cxn>
                <a:cxn ang="0">
                  <a:pos x="851" y="939"/>
                </a:cxn>
                <a:cxn ang="0">
                  <a:pos x="904" y="916"/>
                </a:cxn>
                <a:cxn ang="0">
                  <a:pos x="983" y="916"/>
                </a:cxn>
                <a:cxn ang="0">
                  <a:pos x="1051" y="848"/>
                </a:cxn>
                <a:cxn ang="0">
                  <a:pos x="1093" y="809"/>
                </a:cxn>
                <a:cxn ang="0">
                  <a:pos x="1107" y="751"/>
                </a:cxn>
                <a:cxn ang="0">
                  <a:pos x="1123" y="676"/>
                </a:cxn>
                <a:cxn ang="0">
                  <a:pos x="1131" y="605"/>
                </a:cxn>
                <a:cxn ang="0">
                  <a:pos x="1152" y="604"/>
                </a:cxn>
                <a:cxn ang="0">
                  <a:pos x="1225" y="519"/>
                </a:cxn>
                <a:cxn ang="0">
                  <a:pos x="1274" y="463"/>
                </a:cxn>
                <a:cxn ang="0">
                  <a:pos x="1267" y="379"/>
                </a:cxn>
                <a:cxn ang="0">
                  <a:pos x="1207" y="343"/>
                </a:cxn>
                <a:cxn ang="0">
                  <a:pos x="1133" y="267"/>
                </a:cxn>
                <a:cxn ang="0">
                  <a:pos x="989" y="247"/>
                </a:cxn>
                <a:cxn ang="0">
                  <a:pos x="960" y="229"/>
                </a:cxn>
                <a:cxn ang="0">
                  <a:pos x="944" y="201"/>
                </a:cxn>
                <a:cxn ang="0">
                  <a:pos x="873" y="179"/>
                </a:cxn>
                <a:cxn ang="0">
                  <a:pos x="851" y="164"/>
                </a:cxn>
                <a:cxn ang="0">
                  <a:pos x="765" y="158"/>
                </a:cxn>
                <a:cxn ang="0">
                  <a:pos x="765" y="77"/>
                </a:cxn>
                <a:cxn ang="0">
                  <a:pos x="735" y="28"/>
                </a:cxn>
                <a:cxn ang="0">
                  <a:pos x="659" y="95"/>
                </a:cxn>
                <a:cxn ang="0">
                  <a:pos x="592" y="98"/>
                </a:cxn>
                <a:cxn ang="0">
                  <a:pos x="521" y="107"/>
                </a:cxn>
                <a:cxn ang="0">
                  <a:pos x="466" y="98"/>
                </a:cxn>
                <a:cxn ang="0">
                  <a:pos x="441" y="13"/>
                </a:cxn>
                <a:cxn ang="0">
                  <a:pos x="396" y="15"/>
                </a:cxn>
                <a:cxn ang="0">
                  <a:pos x="300" y="19"/>
                </a:cxn>
                <a:cxn ang="0">
                  <a:pos x="289" y="41"/>
                </a:cxn>
                <a:cxn ang="0">
                  <a:pos x="298" y="99"/>
                </a:cxn>
                <a:cxn ang="0">
                  <a:pos x="270" y="125"/>
                </a:cxn>
                <a:cxn ang="0">
                  <a:pos x="191" y="93"/>
                </a:cxn>
                <a:cxn ang="0">
                  <a:pos x="168" y="83"/>
                </a:cxn>
                <a:cxn ang="0">
                  <a:pos x="152" y="136"/>
                </a:cxn>
                <a:cxn ang="0">
                  <a:pos x="120" y="178"/>
                </a:cxn>
              </a:cxnLst>
              <a:rect l="0" t="0" r="r" b="b"/>
              <a:pathLst>
                <a:path w="1275" h="1182">
                  <a:moveTo>
                    <a:pt x="120" y="178"/>
                  </a:moveTo>
                  <a:lnTo>
                    <a:pt x="117" y="266"/>
                  </a:lnTo>
                  <a:lnTo>
                    <a:pt x="114" y="276"/>
                  </a:lnTo>
                  <a:lnTo>
                    <a:pt x="109" y="283"/>
                  </a:lnTo>
                  <a:lnTo>
                    <a:pt x="63" y="297"/>
                  </a:lnTo>
                  <a:lnTo>
                    <a:pt x="31" y="312"/>
                  </a:lnTo>
                  <a:lnTo>
                    <a:pt x="15" y="343"/>
                  </a:lnTo>
                  <a:lnTo>
                    <a:pt x="17" y="361"/>
                  </a:lnTo>
                  <a:lnTo>
                    <a:pt x="0" y="381"/>
                  </a:lnTo>
                  <a:lnTo>
                    <a:pt x="0" y="404"/>
                  </a:lnTo>
                  <a:lnTo>
                    <a:pt x="15" y="417"/>
                  </a:lnTo>
                  <a:lnTo>
                    <a:pt x="22" y="436"/>
                  </a:lnTo>
                  <a:lnTo>
                    <a:pt x="22" y="454"/>
                  </a:lnTo>
                  <a:lnTo>
                    <a:pt x="45" y="446"/>
                  </a:lnTo>
                  <a:lnTo>
                    <a:pt x="58" y="462"/>
                  </a:lnTo>
                  <a:lnTo>
                    <a:pt x="80" y="462"/>
                  </a:lnTo>
                  <a:lnTo>
                    <a:pt x="100" y="447"/>
                  </a:lnTo>
                  <a:lnTo>
                    <a:pt x="115" y="501"/>
                  </a:lnTo>
                  <a:lnTo>
                    <a:pt x="141" y="506"/>
                  </a:lnTo>
                  <a:lnTo>
                    <a:pt x="189" y="492"/>
                  </a:lnTo>
                  <a:lnTo>
                    <a:pt x="231" y="473"/>
                  </a:lnTo>
                  <a:lnTo>
                    <a:pt x="262" y="447"/>
                  </a:lnTo>
                  <a:lnTo>
                    <a:pt x="288" y="475"/>
                  </a:lnTo>
                  <a:lnTo>
                    <a:pt x="293" y="501"/>
                  </a:lnTo>
                  <a:lnTo>
                    <a:pt x="293" y="520"/>
                  </a:lnTo>
                  <a:lnTo>
                    <a:pt x="331" y="538"/>
                  </a:lnTo>
                  <a:lnTo>
                    <a:pt x="358" y="537"/>
                  </a:lnTo>
                  <a:lnTo>
                    <a:pt x="392" y="560"/>
                  </a:lnTo>
                  <a:lnTo>
                    <a:pt x="431" y="572"/>
                  </a:lnTo>
                  <a:lnTo>
                    <a:pt x="456" y="595"/>
                  </a:lnTo>
                  <a:lnTo>
                    <a:pt x="451" y="655"/>
                  </a:lnTo>
                  <a:lnTo>
                    <a:pt x="514" y="655"/>
                  </a:lnTo>
                  <a:lnTo>
                    <a:pt x="520" y="686"/>
                  </a:lnTo>
                  <a:lnTo>
                    <a:pt x="530" y="703"/>
                  </a:lnTo>
                  <a:lnTo>
                    <a:pt x="530" y="736"/>
                  </a:lnTo>
                  <a:lnTo>
                    <a:pt x="517" y="764"/>
                  </a:lnTo>
                  <a:lnTo>
                    <a:pt x="531" y="791"/>
                  </a:lnTo>
                  <a:lnTo>
                    <a:pt x="531" y="818"/>
                  </a:lnTo>
                  <a:lnTo>
                    <a:pt x="528" y="847"/>
                  </a:lnTo>
                  <a:lnTo>
                    <a:pt x="553" y="847"/>
                  </a:lnTo>
                  <a:lnTo>
                    <a:pt x="586" y="848"/>
                  </a:lnTo>
                  <a:lnTo>
                    <a:pt x="596" y="854"/>
                  </a:lnTo>
                  <a:lnTo>
                    <a:pt x="610" y="865"/>
                  </a:lnTo>
                  <a:lnTo>
                    <a:pt x="620" y="899"/>
                  </a:lnTo>
                  <a:lnTo>
                    <a:pt x="632" y="893"/>
                  </a:lnTo>
                  <a:lnTo>
                    <a:pt x="641" y="951"/>
                  </a:lnTo>
                  <a:lnTo>
                    <a:pt x="646" y="959"/>
                  </a:lnTo>
                  <a:lnTo>
                    <a:pt x="648" y="960"/>
                  </a:lnTo>
                  <a:lnTo>
                    <a:pt x="659" y="980"/>
                  </a:lnTo>
                  <a:lnTo>
                    <a:pt x="651" y="1003"/>
                  </a:lnTo>
                  <a:lnTo>
                    <a:pt x="615" y="1020"/>
                  </a:lnTo>
                  <a:lnTo>
                    <a:pt x="578" y="1053"/>
                  </a:lnTo>
                  <a:lnTo>
                    <a:pt x="560" y="1068"/>
                  </a:lnTo>
                  <a:lnTo>
                    <a:pt x="560" y="1100"/>
                  </a:lnTo>
                  <a:lnTo>
                    <a:pt x="576" y="1112"/>
                  </a:lnTo>
                  <a:lnTo>
                    <a:pt x="579" y="1133"/>
                  </a:lnTo>
                  <a:lnTo>
                    <a:pt x="606" y="1130"/>
                  </a:lnTo>
                  <a:lnTo>
                    <a:pt x="641" y="1150"/>
                  </a:lnTo>
                  <a:lnTo>
                    <a:pt x="672" y="1181"/>
                  </a:lnTo>
                  <a:lnTo>
                    <a:pt x="690" y="1171"/>
                  </a:lnTo>
                  <a:lnTo>
                    <a:pt x="712" y="1152"/>
                  </a:lnTo>
                  <a:lnTo>
                    <a:pt x="717" y="1121"/>
                  </a:lnTo>
                  <a:lnTo>
                    <a:pt x="730" y="1111"/>
                  </a:lnTo>
                  <a:lnTo>
                    <a:pt x="738" y="1107"/>
                  </a:lnTo>
                  <a:lnTo>
                    <a:pt x="749" y="1092"/>
                  </a:lnTo>
                  <a:lnTo>
                    <a:pt x="763" y="1081"/>
                  </a:lnTo>
                  <a:lnTo>
                    <a:pt x="795" y="1045"/>
                  </a:lnTo>
                  <a:lnTo>
                    <a:pt x="795" y="983"/>
                  </a:lnTo>
                  <a:lnTo>
                    <a:pt x="803" y="968"/>
                  </a:lnTo>
                  <a:lnTo>
                    <a:pt x="818" y="953"/>
                  </a:lnTo>
                  <a:lnTo>
                    <a:pt x="841" y="953"/>
                  </a:lnTo>
                  <a:lnTo>
                    <a:pt x="851" y="939"/>
                  </a:lnTo>
                  <a:lnTo>
                    <a:pt x="872" y="939"/>
                  </a:lnTo>
                  <a:lnTo>
                    <a:pt x="901" y="920"/>
                  </a:lnTo>
                  <a:lnTo>
                    <a:pt x="904" y="916"/>
                  </a:lnTo>
                  <a:lnTo>
                    <a:pt x="939" y="906"/>
                  </a:lnTo>
                  <a:lnTo>
                    <a:pt x="958" y="901"/>
                  </a:lnTo>
                  <a:lnTo>
                    <a:pt x="983" y="916"/>
                  </a:lnTo>
                  <a:lnTo>
                    <a:pt x="1008" y="899"/>
                  </a:lnTo>
                  <a:lnTo>
                    <a:pt x="1012" y="884"/>
                  </a:lnTo>
                  <a:lnTo>
                    <a:pt x="1051" y="848"/>
                  </a:lnTo>
                  <a:lnTo>
                    <a:pt x="1060" y="830"/>
                  </a:lnTo>
                  <a:lnTo>
                    <a:pt x="1075" y="819"/>
                  </a:lnTo>
                  <a:lnTo>
                    <a:pt x="1093" y="809"/>
                  </a:lnTo>
                  <a:lnTo>
                    <a:pt x="1092" y="789"/>
                  </a:lnTo>
                  <a:lnTo>
                    <a:pt x="1097" y="759"/>
                  </a:lnTo>
                  <a:lnTo>
                    <a:pt x="1107" y="751"/>
                  </a:lnTo>
                  <a:lnTo>
                    <a:pt x="1107" y="734"/>
                  </a:lnTo>
                  <a:lnTo>
                    <a:pt x="1115" y="710"/>
                  </a:lnTo>
                  <a:lnTo>
                    <a:pt x="1123" y="676"/>
                  </a:lnTo>
                  <a:lnTo>
                    <a:pt x="1125" y="653"/>
                  </a:lnTo>
                  <a:lnTo>
                    <a:pt x="1127" y="628"/>
                  </a:lnTo>
                  <a:lnTo>
                    <a:pt x="1131" y="605"/>
                  </a:lnTo>
                  <a:lnTo>
                    <a:pt x="1138" y="595"/>
                  </a:lnTo>
                  <a:lnTo>
                    <a:pt x="1146" y="595"/>
                  </a:lnTo>
                  <a:lnTo>
                    <a:pt x="1152" y="604"/>
                  </a:lnTo>
                  <a:lnTo>
                    <a:pt x="1175" y="560"/>
                  </a:lnTo>
                  <a:lnTo>
                    <a:pt x="1202" y="538"/>
                  </a:lnTo>
                  <a:lnTo>
                    <a:pt x="1225" y="519"/>
                  </a:lnTo>
                  <a:lnTo>
                    <a:pt x="1234" y="504"/>
                  </a:lnTo>
                  <a:lnTo>
                    <a:pt x="1250" y="486"/>
                  </a:lnTo>
                  <a:lnTo>
                    <a:pt x="1274" y="463"/>
                  </a:lnTo>
                  <a:lnTo>
                    <a:pt x="1274" y="414"/>
                  </a:lnTo>
                  <a:lnTo>
                    <a:pt x="1269" y="400"/>
                  </a:lnTo>
                  <a:lnTo>
                    <a:pt x="1267" y="379"/>
                  </a:lnTo>
                  <a:lnTo>
                    <a:pt x="1267" y="373"/>
                  </a:lnTo>
                  <a:lnTo>
                    <a:pt x="1252" y="361"/>
                  </a:lnTo>
                  <a:lnTo>
                    <a:pt x="1207" y="343"/>
                  </a:lnTo>
                  <a:lnTo>
                    <a:pt x="1191" y="335"/>
                  </a:lnTo>
                  <a:lnTo>
                    <a:pt x="1174" y="321"/>
                  </a:lnTo>
                  <a:lnTo>
                    <a:pt x="1133" y="267"/>
                  </a:lnTo>
                  <a:lnTo>
                    <a:pt x="1097" y="267"/>
                  </a:lnTo>
                  <a:lnTo>
                    <a:pt x="999" y="239"/>
                  </a:lnTo>
                  <a:lnTo>
                    <a:pt x="989" y="247"/>
                  </a:lnTo>
                  <a:lnTo>
                    <a:pt x="973" y="254"/>
                  </a:lnTo>
                  <a:lnTo>
                    <a:pt x="958" y="248"/>
                  </a:lnTo>
                  <a:lnTo>
                    <a:pt x="960" y="229"/>
                  </a:lnTo>
                  <a:lnTo>
                    <a:pt x="968" y="215"/>
                  </a:lnTo>
                  <a:lnTo>
                    <a:pt x="950" y="214"/>
                  </a:lnTo>
                  <a:lnTo>
                    <a:pt x="944" y="201"/>
                  </a:lnTo>
                  <a:lnTo>
                    <a:pt x="918" y="191"/>
                  </a:lnTo>
                  <a:lnTo>
                    <a:pt x="893" y="183"/>
                  </a:lnTo>
                  <a:lnTo>
                    <a:pt x="873" y="179"/>
                  </a:lnTo>
                  <a:lnTo>
                    <a:pt x="852" y="195"/>
                  </a:lnTo>
                  <a:lnTo>
                    <a:pt x="842" y="187"/>
                  </a:lnTo>
                  <a:lnTo>
                    <a:pt x="851" y="164"/>
                  </a:lnTo>
                  <a:lnTo>
                    <a:pt x="789" y="156"/>
                  </a:lnTo>
                  <a:lnTo>
                    <a:pt x="781" y="164"/>
                  </a:lnTo>
                  <a:lnTo>
                    <a:pt x="765" y="158"/>
                  </a:lnTo>
                  <a:lnTo>
                    <a:pt x="725" y="173"/>
                  </a:lnTo>
                  <a:lnTo>
                    <a:pt x="796" y="107"/>
                  </a:lnTo>
                  <a:lnTo>
                    <a:pt x="765" y="77"/>
                  </a:lnTo>
                  <a:lnTo>
                    <a:pt x="765" y="73"/>
                  </a:lnTo>
                  <a:lnTo>
                    <a:pt x="759" y="46"/>
                  </a:lnTo>
                  <a:lnTo>
                    <a:pt x="735" y="28"/>
                  </a:lnTo>
                  <a:lnTo>
                    <a:pt x="712" y="46"/>
                  </a:lnTo>
                  <a:lnTo>
                    <a:pt x="680" y="90"/>
                  </a:lnTo>
                  <a:lnTo>
                    <a:pt x="659" y="95"/>
                  </a:lnTo>
                  <a:lnTo>
                    <a:pt x="637" y="83"/>
                  </a:lnTo>
                  <a:lnTo>
                    <a:pt x="609" y="83"/>
                  </a:lnTo>
                  <a:lnTo>
                    <a:pt x="592" y="98"/>
                  </a:lnTo>
                  <a:lnTo>
                    <a:pt x="565" y="98"/>
                  </a:lnTo>
                  <a:lnTo>
                    <a:pt x="553" y="106"/>
                  </a:lnTo>
                  <a:lnTo>
                    <a:pt x="521" y="107"/>
                  </a:lnTo>
                  <a:lnTo>
                    <a:pt x="489" y="111"/>
                  </a:lnTo>
                  <a:lnTo>
                    <a:pt x="479" y="123"/>
                  </a:lnTo>
                  <a:lnTo>
                    <a:pt x="466" y="98"/>
                  </a:lnTo>
                  <a:lnTo>
                    <a:pt x="466" y="36"/>
                  </a:lnTo>
                  <a:lnTo>
                    <a:pt x="456" y="27"/>
                  </a:lnTo>
                  <a:lnTo>
                    <a:pt x="441" y="13"/>
                  </a:lnTo>
                  <a:lnTo>
                    <a:pt x="425" y="0"/>
                  </a:lnTo>
                  <a:lnTo>
                    <a:pt x="414" y="15"/>
                  </a:lnTo>
                  <a:lnTo>
                    <a:pt x="396" y="15"/>
                  </a:lnTo>
                  <a:lnTo>
                    <a:pt x="372" y="23"/>
                  </a:lnTo>
                  <a:lnTo>
                    <a:pt x="313" y="22"/>
                  </a:lnTo>
                  <a:lnTo>
                    <a:pt x="300" y="19"/>
                  </a:lnTo>
                  <a:lnTo>
                    <a:pt x="277" y="9"/>
                  </a:lnTo>
                  <a:lnTo>
                    <a:pt x="282" y="24"/>
                  </a:lnTo>
                  <a:lnTo>
                    <a:pt x="289" y="41"/>
                  </a:lnTo>
                  <a:lnTo>
                    <a:pt x="304" y="65"/>
                  </a:lnTo>
                  <a:lnTo>
                    <a:pt x="317" y="82"/>
                  </a:lnTo>
                  <a:lnTo>
                    <a:pt x="298" y="99"/>
                  </a:lnTo>
                  <a:lnTo>
                    <a:pt x="284" y="108"/>
                  </a:lnTo>
                  <a:lnTo>
                    <a:pt x="281" y="117"/>
                  </a:lnTo>
                  <a:lnTo>
                    <a:pt x="270" y="125"/>
                  </a:lnTo>
                  <a:lnTo>
                    <a:pt x="259" y="126"/>
                  </a:lnTo>
                  <a:lnTo>
                    <a:pt x="221" y="115"/>
                  </a:lnTo>
                  <a:lnTo>
                    <a:pt x="191" y="93"/>
                  </a:lnTo>
                  <a:lnTo>
                    <a:pt x="184" y="81"/>
                  </a:lnTo>
                  <a:lnTo>
                    <a:pt x="175" y="92"/>
                  </a:lnTo>
                  <a:lnTo>
                    <a:pt x="168" y="83"/>
                  </a:lnTo>
                  <a:lnTo>
                    <a:pt x="119" y="108"/>
                  </a:lnTo>
                  <a:lnTo>
                    <a:pt x="123" y="119"/>
                  </a:lnTo>
                  <a:lnTo>
                    <a:pt x="152" y="136"/>
                  </a:lnTo>
                  <a:lnTo>
                    <a:pt x="113" y="137"/>
                  </a:lnTo>
                  <a:lnTo>
                    <a:pt x="104" y="169"/>
                  </a:lnTo>
                  <a:lnTo>
                    <a:pt x="120" y="178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5"/>
            <p:cNvSpPr>
              <a:spLocks/>
            </p:cNvSpPr>
            <p:nvPr/>
          </p:nvSpPr>
          <p:spPr bwMode="auto">
            <a:xfrm>
              <a:off x="2478" y="2894"/>
              <a:ext cx="244" cy="263"/>
            </a:xfrm>
            <a:custGeom>
              <a:avLst/>
              <a:gdLst/>
              <a:ahLst/>
              <a:cxnLst>
                <a:cxn ang="0">
                  <a:pos x="251" y="10"/>
                </a:cxn>
                <a:cxn ang="0">
                  <a:pos x="224" y="35"/>
                </a:cxn>
                <a:cxn ang="0">
                  <a:pos x="212" y="51"/>
                </a:cxn>
                <a:cxn ang="0">
                  <a:pos x="201" y="82"/>
                </a:cxn>
                <a:cxn ang="0">
                  <a:pos x="208" y="108"/>
                </a:cxn>
                <a:cxn ang="0">
                  <a:pos x="235" y="148"/>
                </a:cxn>
                <a:cxn ang="0">
                  <a:pos x="311" y="163"/>
                </a:cxn>
                <a:cxn ang="0">
                  <a:pos x="338" y="179"/>
                </a:cxn>
                <a:cxn ang="0">
                  <a:pos x="359" y="174"/>
                </a:cxn>
                <a:cxn ang="0">
                  <a:pos x="376" y="180"/>
                </a:cxn>
                <a:cxn ang="0">
                  <a:pos x="375" y="197"/>
                </a:cxn>
                <a:cxn ang="0">
                  <a:pos x="362" y="205"/>
                </a:cxn>
                <a:cxn ang="0">
                  <a:pos x="361" y="222"/>
                </a:cxn>
                <a:cxn ang="0">
                  <a:pos x="377" y="250"/>
                </a:cxn>
                <a:cxn ang="0">
                  <a:pos x="407" y="282"/>
                </a:cxn>
                <a:cxn ang="0">
                  <a:pos x="414" y="330"/>
                </a:cxn>
                <a:cxn ang="0">
                  <a:pos x="385" y="307"/>
                </a:cxn>
                <a:cxn ang="0">
                  <a:pos x="377" y="294"/>
                </a:cxn>
                <a:cxn ang="0">
                  <a:pos x="368" y="305"/>
                </a:cxn>
                <a:cxn ang="0">
                  <a:pos x="362" y="297"/>
                </a:cxn>
                <a:cxn ang="0">
                  <a:pos x="311" y="322"/>
                </a:cxn>
                <a:cxn ang="0">
                  <a:pos x="316" y="334"/>
                </a:cxn>
                <a:cxn ang="0">
                  <a:pos x="329" y="341"/>
                </a:cxn>
                <a:cxn ang="0">
                  <a:pos x="345" y="350"/>
                </a:cxn>
                <a:cxn ang="0">
                  <a:pos x="306" y="351"/>
                </a:cxn>
                <a:cxn ang="0">
                  <a:pos x="300" y="383"/>
                </a:cxn>
                <a:cxn ang="0">
                  <a:pos x="315" y="391"/>
                </a:cxn>
                <a:cxn ang="0">
                  <a:pos x="308" y="491"/>
                </a:cxn>
                <a:cxn ang="0">
                  <a:pos x="302" y="499"/>
                </a:cxn>
                <a:cxn ang="0">
                  <a:pos x="284" y="490"/>
                </a:cxn>
                <a:cxn ang="0">
                  <a:pos x="282" y="445"/>
                </a:cxn>
                <a:cxn ang="0">
                  <a:pos x="289" y="439"/>
                </a:cxn>
                <a:cxn ang="0">
                  <a:pos x="284" y="429"/>
                </a:cxn>
                <a:cxn ang="0">
                  <a:pos x="273" y="424"/>
                </a:cxn>
                <a:cxn ang="0">
                  <a:pos x="236" y="424"/>
                </a:cxn>
                <a:cxn ang="0">
                  <a:pos x="220" y="432"/>
                </a:cxn>
                <a:cxn ang="0">
                  <a:pos x="204" y="419"/>
                </a:cxn>
                <a:cxn ang="0">
                  <a:pos x="181" y="410"/>
                </a:cxn>
                <a:cxn ang="0">
                  <a:pos x="156" y="401"/>
                </a:cxn>
                <a:cxn ang="0">
                  <a:pos x="156" y="378"/>
                </a:cxn>
                <a:cxn ang="0">
                  <a:pos x="131" y="378"/>
                </a:cxn>
                <a:cxn ang="0">
                  <a:pos x="57" y="348"/>
                </a:cxn>
                <a:cxn ang="0">
                  <a:pos x="0" y="351"/>
                </a:cxn>
                <a:cxn ang="0">
                  <a:pos x="52" y="267"/>
                </a:cxn>
                <a:cxn ang="0">
                  <a:pos x="52" y="170"/>
                </a:cxn>
                <a:cxn ang="0">
                  <a:pos x="81" y="125"/>
                </a:cxn>
                <a:cxn ang="0">
                  <a:pos x="98" y="96"/>
                </a:cxn>
                <a:cxn ang="0">
                  <a:pos x="116" y="90"/>
                </a:cxn>
                <a:cxn ang="0">
                  <a:pos x="139" y="39"/>
                </a:cxn>
                <a:cxn ang="0">
                  <a:pos x="154" y="46"/>
                </a:cxn>
                <a:cxn ang="0">
                  <a:pos x="166" y="27"/>
                </a:cxn>
                <a:cxn ang="0">
                  <a:pos x="237" y="0"/>
                </a:cxn>
                <a:cxn ang="0">
                  <a:pos x="251" y="10"/>
                </a:cxn>
              </a:cxnLst>
              <a:rect l="0" t="0" r="r" b="b"/>
              <a:pathLst>
                <a:path w="415" h="500">
                  <a:moveTo>
                    <a:pt x="251" y="10"/>
                  </a:moveTo>
                  <a:lnTo>
                    <a:pt x="224" y="35"/>
                  </a:lnTo>
                  <a:lnTo>
                    <a:pt x="212" y="51"/>
                  </a:lnTo>
                  <a:lnTo>
                    <a:pt x="201" y="82"/>
                  </a:lnTo>
                  <a:lnTo>
                    <a:pt x="208" y="108"/>
                  </a:lnTo>
                  <a:lnTo>
                    <a:pt x="235" y="148"/>
                  </a:lnTo>
                  <a:lnTo>
                    <a:pt x="311" y="163"/>
                  </a:lnTo>
                  <a:lnTo>
                    <a:pt x="338" y="179"/>
                  </a:lnTo>
                  <a:lnTo>
                    <a:pt x="359" y="174"/>
                  </a:lnTo>
                  <a:lnTo>
                    <a:pt x="376" y="180"/>
                  </a:lnTo>
                  <a:lnTo>
                    <a:pt x="375" y="197"/>
                  </a:lnTo>
                  <a:lnTo>
                    <a:pt x="362" y="205"/>
                  </a:lnTo>
                  <a:lnTo>
                    <a:pt x="361" y="222"/>
                  </a:lnTo>
                  <a:lnTo>
                    <a:pt x="377" y="250"/>
                  </a:lnTo>
                  <a:lnTo>
                    <a:pt x="407" y="282"/>
                  </a:lnTo>
                  <a:lnTo>
                    <a:pt x="414" y="330"/>
                  </a:lnTo>
                  <a:lnTo>
                    <a:pt x="385" y="307"/>
                  </a:lnTo>
                  <a:lnTo>
                    <a:pt x="377" y="294"/>
                  </a:lnTo>
                  <a:lnTo>
                    <a:pt x="368" y="305"/>
                  </a:lnTo>
                  <a:lnTo>
                    <a:pt x="362" y="297"/>
                  </a:lnTo>
                  <a:lnTo>
                    <a:pt x="311" y="322"/>
                  </a:lnTo>
                  <a:lnTo>
                    <a:pt x="316" y="334"/>
                  </a:lnTo>
                  <a:lnTo>
                    <a:pt x="329" y="341"/>
                  </a:lnTo>
                  <a:lnTo>
                    <a:pt x="345" y="350"/>
                  </a:lnTo>
                  <a:lnTo>
                    <a:pt x="306" y="351"/>
                  </a:lnTo>
                  <a:lnTo>
                    <a:pt x="300" y="383"/>
                  </a:lnTo>
                  <a:lnTo>
                    <a:pt x="315" y="391"/>
                  </a:lnTo>
                  <a:lnTo>
                    <a:pt x="308" y="491"/>
                  </a:lnTo>
                  <a:lnTo>
                    <a:pt x="302" y="499"/>
                  </a:lnTo>
                  <a:lnTo>
                    <a:pt x="284" y="490"/>
                  </a:lnTo>
                  <a:lnTo>
                    <a:pt x="282" y="445"/>
                  </a:lnTo>
                  <a:lnTo>
                    <a:pt x="289" y="439"/>
                  </a:lnTo>
                  <a:lnTo>
                    <a:pt x="284" y="429"/>
                  </a:lnTo>
                  <a:lnTo>
                    <a:pt x="273" y="424"/>
                  </a:lnTo>
                  <a:lnTo>
                    <a:pt x="236" y="424"/>
                  </a:lnTo>
                  <a:lnTo>
                    <a:pt x="220" y="432"/>
                  </a:lnTo>
                  <a:lnTo>
                    <a:pt x="204" y="419"/>
                  </a:lnTo>
                  <a:lnTo>
                    <a:pt x="181" y="410"/>
                  </a:lnTo>
                  <a:lnTo>
                    <a:pt x="156" y="401"/>
                  </a:lnTo>
                  <a:lnTo>
                    <a:pt x="156" y="378"/>
                  </a:lnTo>
                  <a:lnTo>
                    <a:pt x="131" y="378"/>
                  </a:lnTo>
                  <a:lnTo>
                    <a:pt x="57" y="348"/>
                  </a:lnTo>
                  <a:lnTo>
                    <a:pt x="0" y="351"/>
                  </a:lnTo>
                  <a:lnTo>
                    <a:pt x="52" y="267"/>
                  </a:lnTo>
                  <a:lnTo>
                    <a:pt x="52" y="170"/>
                  </a:lnTo>
                  <a:lnTo>
                    <a:pt x="81" y="125"/>
                  </a:lnTo>
                  <a:lnTo>
                    <a:pt x="98" y="96"/>
                  </a:lnTo>
                  <a:lnTo>
                    <a:pt x="116" y="90"/>
                  </a:lnTo>
                  <a:lnTo>
                    <a:pt x="139" y="39"/>
                  </a:lnTo>
                  <a:lnTo>
                    <a:pt x="154" y="46"/>
                  </a:lnTo>
                  <a:lnTo>
                    <a:pt x="166" y="27"/>
                  </a:lnTo>
                  <a:lnTo>
                    <a:pt x="237" y="0"/>
                  </a:lnTo>
                  <a:lnTo>
                    <a:pt x="251" y="10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6"/>
            <p:cNvSpPr>
              <a:spLocks/>
            </p:cNvSpPr>
            <p:nvPr/>
          </p:nvSpPr>
          <p:spPr bwMode="auto">
            <a:xfrm>
              <a:off x="2578" y="2904"/>
              <a:ext cx="271" cy="167"/>
            </a:xfrm>
            <a:custGeom>
              <a:avLst/>
              <a:gdLst/>
              <a:ahLst/>
              <a:cxnLst>
                <a:cxn ang="0">
                  <a:pos x="23" y="13"/>
                </a:cxn>
                <a:cxn ang="0">
                  <a:pos x="36" y="32"/>
                </a:cxn>
                <a:cxn ang="0">
                  <a:pos x="36" y="60"/>
                </a:cxn>
                <a:cxn ang="0">
                  <a:pos x="49" y="70"/>
                </a:cxn>
                <a:cxn ang="0">
                  <a:pos x="71" y="68"/>
                </a:cxn>
                <a:cxn ang="0">
                  <a:pos x="71" y="16"/>
                </a:cxn>
                <a:cxn ang="0">
                  <a:pos x="109" y="0"/>
                </a:cxn>
                <a:cxn ang="0">
                  <a:pos x="153" y="2"/>
                </a:cxn>
                <a:cxn ang="0">
                  <a:pos x="175" y="15"/>
                </a:cxn>
                <a:cxn ang="0">
                  <a:pos x="220" y="16"/>
                </a:cxn>
                <a:cxn ang="0">
                  <a:pos x="246" y="22"/>
                </a:cxn>
                <a:cxn ang="0">
                  <a:pos x="372" y="8"/>
                </a:cxn>
                <a:cxn ang="0">
                  <a:pos x="354" y="25"/>
                </a:cxn>
                <a:cxn ang="0">
                  <a:pos x="372" y="32"/>
                </a:cxn>
                <a:cxn ang="0">
                  <a:pos x="389" y="46"/>
                </a:cxn>
                <a:cxn ang="0">
                  <a:pos x="410" y="52"/>
                </a:cxn>
                <a:cxn ang="0">
                  <a:pos x="410" y="75"/>
                </a:cxn>
                <a:cxn ang="0">
                  <a:pos x="457" y="84"/>
                </a:cxn>
                <a:cxn ang="0">
                  <a:pos x="424" y="106"/>
                </a:cxn>
                <a:cxn ang="0">
                  <a:pos x="424" y="111"/>
                </a:cxn>
                <a:cxn ang="0">
                  <a:pos x="434" y="124"/>
                </a:cxn>
                <a:cxn ang="0">
                  <a:pos x="425" y="130"/>
                </a:cxn>
                <a:cxn ang="0">
                  <a:pos x="410" y="128"/>
                </a:cxn>
                <a:cxn ang="0">
                  <a:pos x="401" y="145"/>
                </a:cxn>
                <a:cxn ang="0">
                  <a:pos x="402" y="161"/>
                </a:cxn>
                <a:cxn ang="0">
                  <a:pos x="415" y="181"/>
                </a:cxn>
                <a:cxn ang="0">
                  <a:pos x="426" y="181"/>
                </a:cxn>
                <a:cxn ang="0">
                  <a:pos x="420" y="193"/>
                </a:cxn>
                <a:cxn ang="0">
                  <a:pos x="415" y="197"/>
                </a:cxn>
                <a:cxn ang="0">
                  <a:pos x="406" y="208"/>
                </a:cxn>
                <a:cxn ang="0">
                  <a:pos x="384" y="208"/>
                </a:cxn>
                <a:cxn ang="0">
                  <a:pos x="361" y="217"/>
                </a:cxn>
                <a:cxn ang="0">
                  <a:pos x="306" y="216"/>
                </a:cxn>
                <a:cxn ang="0">
                  <a:pos x="291" y="212"/>
                </a:cxn>
                <a:cxn ang="0">
                  <a:pos x="270" y="202"/>
                </a:cxn>
                <a:cxn ang="0">
                  <a:pos x="270" y="210"/>
                </a:cxn>
                <a:cxn ang="0">
                  <a:pos x="283" y="237"/>
                </a:cxn>
                <a:cxn ang="0">
                  <a:pos x="299" y="261"/>
                </a:cxn>
                <a:cxn ang="0">
                  <a:pos x="308" y="275"/>
                </a:cxn>
                <a:cxn ang="0">
                  <a:pos x="288" y="295"/>
                </a:cxn>
                <a:cxn ang="0">
                  <a:pos x="275" y="301"/>
                </a:cxn>
                <a:cxn ang="0">
                  <a:pos x="274" y="308"/>
                </a:cxn>
                <a:cxn ang="0">
                  <a:pos x="263" y="318"/>
                </a:cxn>
                <a:cxn ang="0">
                  <a:pos x="250" y="319"/>
                </a:cxn>
                <a:cxn ang="0">
                  <a:pos x="213" y="308"/>
                </a:cxn>
                <a:cxn ang="0">
                  <a:pos x="206" y="263"/>
                </a:cxn>
                <a:cxn ang="0">
                  <a:pos x="176" y="229"/>
                </a:cxn>
                <a:cxn ang="0">
                  <a:pos x="158" y="199"/>
                </a:cxn>
                <a:cxn ang="0">
                  <a:pos x="161" y="185"/>
                </a:cxn>
                <a:cxn ang="0">
                  <a:pos x="173" y="176"/>
                </a:cxn>
                <a:cxn ang="0">
                  <a:pos x="174" y="159"/>
                </a:cxn>
                <a:cxn ang="0">
                  <a:pos x="158" y="153"/>
                </a:cxn>
                <a:cxn ang="0">
                  <a:pos x="137" y="158"/>
                </a:cxn>
                <a:cxn ang="0">
                  <a:pos x="110" y="142"/>
                </a:cxn>
                <a:cxn ang="0">
                  <a:pos x="34" y="127"/>
                </a:cxn>
                <a:cxn ang="0">
                  <a:pos x="6" y="84"/>
                </a:cxn>
                <a:cxn ang="0">
                  <a:pos x="0" y="61"/>
                </a:cxn>
                <a:cxn ang="0">
                  <a:pos x="12" y="29"/>
                </a:cxn>
                <a:cxn ang="0">
                  <a:pos x="23" y="13"/>
                </a:cxn>
              </a:cxnLst>
              <a:rect l="0" t="0" r="r" b="b"/>
              <a:pathLst>
                <a:path w="458" h="320">
                  <a:moveTo>
                    <a:pt x="23" y="13"/>
                  </a:moveTo>
                  <a:lnTo>
                    <a:pt x="36" y="32"/>
                  </a:lnTo>
                  <a:lnTo>
                    <a:pt x="36" y="60"/>
                  </a:lnTo>
                  <a:lnTo>
                    <a:pt x="49" y="70"/>
                  </a:lnTo>
                  <a:lnTo>
                    <a:pt x="71" y="68"/>
                  </a:lnTo>
                  <a:lnTo>
                    <a:pt x="71" y="16"/>
                  </a:lnTo>
                  <a:lnTo>
                    <a:pt x="109" y="0"/>
                  </a:lnTo>
                  <a:lnTo>
                    <a:pt x="153" y="2"/>
                  </a:lnTo>
                  <a:lnTo>
                    <a:pt x="175" y="15"/>
                  </a:lnTo>
                  <a:lnTo>
                    <a:pt x="220" y="16"/>
                  </a:lnTo>
                  <a:lnTo>
                    <a:pt x="246" y="22"/>
                  </a:lnTo>
                  <a:lnTo>
                    <a:pt x="372" y="8"/>
                  </a:lnTo>
                  <a:lnTo>
                    <a:pt x="354" y="25"/>
                  </a:lnTo>
                  <a:lnTo>
                    <a:pt x="372" y="32"/>
                  </a:lnTo>
                  <a:lnTo>
                    <a:pt x="389" y="46"/>
                  </a:lnTo>
                  <a:lnTo>
                    <a:pt x="410" y="52"/>
                  </a:lnTo>
                  <a:lnTo>
                    <a:pt x="410" y="75"/>
                  </a:lnTo>
                  <a:lnTo>
                    <a:pt x="457" y="84"/>
                  </a:lnTo>
                  <a:lnTo>
                    <a:pt x="424" y="106"/>
                  </a:lnTo>
                  <a:lnTo>
                    <a:pt x="424" y="111"/>
                  </a:lnTo>
                  <a:lnTo>
                    <a:pt x="434" y="124"/>
                  </a:lnTo>
                  <a:lnTo>
                    <a:pt x="425" y="130"/>
                  </a:lnTo>
                  <a:lnTo>
                    <a:pt x="410" y="128"/>
                  </a:lnTo>
                  <a:lnTo>
                    <a:pt x="401" y="145"/>
                  </a:lnTo>
                  <a:lnTo>
                    <a:pt x="402" y="161"/>
                  </a:lnTo>
                  <a:lnTo>
                    <a:pt x="415" y="181"/>
                  </a:lnTo>
                  <a:lnTo>
                    <a:pt x="426" y="181"/>
                  </a:lnTo>
                  <a:lnTo>
                    <a:pt x="420" y="193"/>
                  </a:lnTo>
                  <a:lnTo>
                    <a:pt x="415" y="197"/>
                  </a:lnTo>
                  <a:lnTo>
                    <a:pt x="406" y="208"/>
                  </a:lnTo>
                  <a:lnTo>
                    <a:pt x="384" y="208"/>
                  </a:lnTo>
                  <a:lnTo>
                    <a:pt x="361" y="217"/>
                  </a:lnTo>
                  <a:lnTo>
                    <a:pt x="306" y="216"/>
                  </a:lnTo>
                  <a:lnTo>
                    <a:pt x="291" y="212"/>
                  </a:lnTo>
                  <a:lnTo>
                    <a:pt x="270" y="202"/>
                  </a:lnTo>
                  <a:lnTo>
                    <a:pt x="270" y="210"/>
                  </a:lnTo>
                  <a:lnTo>
                    <a:pt x="283" y="237"/>
                  </a:lnTo>
                  <a:lnTo>
                    <a:pt x="299" y="261"/>
                  </a:lnTo>
                  <a:lnTo>
                    <a:pt x="308" y="275"/>
                  </a:lnTo>
                  <a:lnTo>
                    <a:pt x="288" y="295"/>
                  </a:lnTo>
                  <a:lnTo>
                    <a:pt x="275" y="301"/>
                  </a:lnTo>
                  <a:lnTo>
                    <a:pt x="274" y="308"/>
                  </a:lnTo>
                  <a:lnTo>
                    <a:pt x="263" y="318"/>
                  </a:lnTo>
                  <a:lnTo>
                    <a:pt x="250" y="319"/>
                  </a:lnTo>
                  <a:lnTo>
                    <a:pt x="213" y="308"/>
                  </a:lnTo>
                  <a:lnTo>
                    <a:pt x="206" y="263"/>
                  </a:lnTo>
                  <a:lnTo>
                    <a:pt x="176" y="229"/>
                  </a:lnTo>
                  <a:lnTo>
                    <a:pt x="158" y="199"/>
                  </a:lnTo>
                  <a:lnTo>
                    <a:pt x="161" y="185"/>
                  </a:lnTo>
                  <a:lnTo>
                    <a:pt x="173" y="176"/>
                  </a:lnTo>
                  <a:lnTo>
                    <a:pt x="174" y="159"/>
                  </a:lnTo>
                  <a:lnTo>
                    <a:pt x="158" y="153"/>
                  </a:lnTo>
                  <a:lnTo>
                    <a:pt x="137" y="158"/>
                  </a:lnTo>
                  <a:lnTo>
                    <a:pt x="110" y="142"/>
                  </a:lnTo>
                  <a:lnTo>
                    <a:pt x="34" y="127"/>
                  </a:lnTo>
                  <a:lnTo>
                    <a:pt x="6" y="84"/>
                  </a:lnTo>
                  <a:lnTo>
                    <a:pt x="0" y="61"/>
                  </a:lnTo>
                  <a:lnTo>
                    <a:pt x="12" y="29"/>
                  </a:lnTo>
                  <a:lnTo>
                    <a:pt x="23" y="13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7"/>
            <p:cNvSpPr>
              <a:spLocks/>
            </p:cNvSpPr>
            <p:nvPr/>
          </p:nvSpPr>
          <p:spPr bwMode="auto">
            <a:xfrm>
              <a:off x="2779" y="2942"/>
              <a:ext cx="102" cy="122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22" y="20"/>
                </a:cxn>
                <a:cxn ang="0">
                  <a:pos x="23" y="24"/>
                </a:cxn>
                <a:cxn ang="0">
                  <a:pos x="34" y="37"/>
                </a:cxn>
                <a:cxn ang="0">
                  <a:pos x="23" y="44"/>
                </a:cxn>
                <a:cxn ang="0">
                  <a:pos x="9" y="42"/>
                </a:cxn>
                <a:cxn ang="0">
                  <a:pos x="0" y="58"/>
                </a:cxn>
                <a:cxn ang="0">
                  <a:pos x="2" y="75"/>
                </a:cxn>
                <a:cxn ang="0">
                  <a:pos x="14" y="94"/>
                </a:cxn>
                <a:cxn ang="0">
                  <a:pos x="25" y="94"/>
                </a:cxn>
                <a:cxn ang="0">
                  <a:pos x="18" y="109"/>
                </a:cxn>
                <a:cxn ang="0">
                  <a:pos x="45" y="131"/>
                </a:cxn>
                <a:cxn ang="0">
                  <a:pos x="57" y="143"/>
                </a:cxn>
                <a:cxn ang="0">
                  <a:pos x="56" y="205"/>
                </a:cxn>
                <a:cxn ang="0">
                  <a:pos x="70" y="230"/>
                </a:cxn>
                <a:cxn ang="0">
                  <a:pos x="79" y="218"/>
                </a:cxn>
                <a:cxn ang="0">
                  <a:pos x="112" y="214"/>
                </a:cxn>
                <a:cxn ang="0">
                  <a:pos x="140" y="214"/>
                </a:cxn>
                <a:cxn ang="0">
                  <a:pos x="155" y="205"/>
                </a:cxn>
                <a:cxn ang="0">
                  <a:pos x="172" y="205"/>
                </a:cxn>
                <a:cxn ang="0">
                  <a:pos x="157" y="147"/>
                </a:cxn>
                <a:cxn ang="0">
                  <a:pos x="126" y="125"/>
                </a:cxn>
                <a:cxn ang="0">
                  <a:pos x="117" y="109"/>
                </a:cxn>
                <a:cxn ang="0">
                  <a:pos x="149" y="72"/>
                </a:cxn>
                <a:cxn ang="0">
                  <a:pos x="99" y="44"/>
                </a:cxn>
                <a:cxn ang="0">
                  <a:pos x="94" y="49"/>
                </a:cxn>
                <a:cxn ang="0">
                  <a:pos x="83" y="26"/>
                </a:cxn>
                <a:cxn ang="0">
                  <a:pos x="55" y="0"/>
                </a:cxn>
              </a:cxnLst>
              <a:rect l="0" t="0" r="r" b="b"/>
              <a:pathLst>
                <a:path w="173" h="231">
                  <a:moveTo>
                    <a:pt x="55" y="0"/>
                  </a:moveTo>
                  <a:lnTo>
                    <a:pt x="22" y="20"/>
                  </a:lnTo>
                  <a:lnTo>
                    <a:pt x="23" y="24"/>
                  </a:lnTo>
                  <a:lnTo>
                    <a:pt x="34" y="37"/>
                  </a:lnTo>
                  <a:lnTo>
                    <a:pt x="23" y="44"/>
                  </a:lnTo>
                  <a:lnTo>
                    <a:pt x="9" y="42"/>
                  </a:lnTo>
                  <a:lnTo>
                    <a:pt x="0" y="58"/>
                  </a:lnTo>
                  <a:lnTo>
                    <a:pt x="2" y="75"/>
                  </a:lnTo>
                  <a:lnTo>
                    <a:pt x="14" y="94"/>
                  </a:lnTo>
                  <a:lnTo>
                    <a:pt x="25" y="94"/>
                  </a:lnTo>
                  <a:lnTo>
                    <a:pt x="18" y="109"/>
                  </a:lnTo>
                  <a:lnTo>
                    <a:pt x="45" y="131"/>
                  </a:lnTo>
                  <a:lnTo>
                    <a:pt x="57" y="143"/>
                  </a:lnTo>
                  <a:lnTo>
                    <a:pt x="56" y="205"/>
                  </a:lnTo>
                  <a:lnTo>
                    <a:pt x="70" y="230"/>
                  </a:lnTo>
                  <a:lnTo>
                    <a:pt x="79" y="218"/>
                  </a:lnTo>
                  <a:lnTo>
                    <a:pt x="112" y="214"/>
                  </a:lnTo>
                  <a:lnTo>
                    <a:pt x="140" y="214"/>
                  </a:lnTo>
                  <a:lnTo>
                    <a:pt x="155" y="205"/>
                  </a:lnTo>
                  <a:lnTo>
                    <a:pt x="172" y="205"/>
                  </a:lnTo>
                  <a:lnTo>
                    <a:pt x="157" y="147"/>
                  </a:lnTo>
                  <a:lnTo>
                    <a:pt x="126" y="125"/>
                  </a:lnTo>
                  <a:lnTo>
                    <a:pt x="117" y="109"/>
                  </a:lnTo>
                  <a:lnTo>
                    <a:pt x="149" y="72"/>
                  </a:lnTo>
                  <a:lnTo>
                    <a:pt x="99" y="44"/>
                  </a:lnTo>
                  <a:lnTo>
                    <a:pt x="94" y="49"/>
                  </a:lnTo>
                  <a:lnTo>
                    <a:pt x="83" y="26"/>
                  </a:lnTo>
                  <a:lnTo>
                    <a:pt x="55" y="0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8"/>
            <p:cNvSpPr>
              <a:spLocks/>
            </p:cNvSpPr>
            <p:nvPr/>
          </p:nvSpPr>
          <p:spPr bwMode="auto">
            <a:xfrm>
              <a:off x="2429" y="3075"/>
              <a:ext cx="111" cy="102"/>
            </a:xfrm>
            <a:custGeom>
              <a:avLst/>
              <a:gdLst/>
              <a:ahLst/>
              <a:cxnLst>
                <a:cxn ang="0">
                  <a:pos x="55" y="3"/>
                </a:cxn>
                <a:cxn ang="0">
                  <a:pos x="23" y="7"/>
                </a:cxn>
                <a:cxn ang="0">
                  <a:pos x="24" y="39"/>
                </a:cxn>
                <a:cxn ang="0">
                  <a:pos x="0" y="84"/>
                </a:cxn>
                <a:cxn ang="0">
                  <a:pos x="8" y="119"/>
                </a:cxn>
                <a:cxn ang="0">
                  <a:pos x="32" y="119"/>
                </a:cxn>
                <a:cxn ang="0">
                  <a:pos x="35" y="156"/>
                </a:cxn>
                <a:cxn ang="0">
                  <a:pos x="37" y="167"/>
                </a:cxn>
                <a:cxn ang="0">
                  <a:pos x="50" y="195"/>
                </a:cxn>
                <a:cxn ang="0">
                  <a:pos x="70" y="186"/>
                </a:cxn>
                <a:cxn ang="0">
                  <a:pos x="95" y="162"/>
                </a:cxn>
                <a:cxn ang="0">
                  <a:pos x="109" y="123"/>
                </a:cxn>
                <a:cxn ang="0">
                  <a:pos x="143" y="114"/>
                </a:cxn>
                <a:cxn ang="0">
                  <a:pos x="152" y="81"/>
                </a:cxn>
                <a:cxn ang="0">
                  <a:pos x="185" y="52"/>
                </a:cxn>
                <a:cxn ang="0">
                  <a:pos x="184" y="30"/>
                </a:cxn>
                <a:cxn ang="0">
                  <a:pos x="114" y="0"/>
                </a:cxn>
                <a:cxn ang="0">
                  <a:pos x="55" y="3"/>
                </a:cxn>
              </a:cxnLst>
              <a:rect l="0" t="0" r="r" b="b"/>
              <a:pathLst>
                <a:path w="186" h="196">
                  <a:moveTo>
                    <a:pt x="55" y="3"/>
                  </a:moveTo>
                  <a:lnTo>
                    <a:pt x="23" y="7"/>
                  </a:lnTo>
                  <a:lnTo>
                    <a:pt x="24" y="39"/>
                  </a:lnTo>
                  <a:lnTo>
                    <a:pt x="0" y="84"/>
                  </a:lnTo>
                  <a:lnTo>
                    <a:pt x="8" y="119"/>
                  </a:lnTo>
                  <a:lnTo>
                    <a:pt x="32" y="119"/>
                  </a:lnTo>
                  <a:lnTo>
                    <a:pt x="35" y="156"/>
                  </a:lnTo>
                  <a:lnTo>
                    <a:pt x="37" y="167"/>
                  </a:lnTo>
                  <a:lnTo>
                    <a:pt x="50" y="195"/>
                  </a:lnTo>
                  <a:lnTo>
                    <a:pt x="70" y="186"/>
                  </a:lnTo>
                  <a:lnTo>
                    <a:pt x="95" y="162"/>
                  </a:lnTo>
                  <a:lnTo>
                    <a:pt x="109" y="123"/>
                  </a:lnTo>
                  <a:lnTo>
                    <a:pt x="143" y="114"/>
                  </a:lnTo>
                  <a:lnTo>
                    <a:pt x="152" y="81"/>
                  </a:lnTo>
                  <a:lnTo>
                    <a:pt x="185" y="52"/>
                  </a:lnTo>
                  <a:lnTo>
                    <a:pt x="184" y="30"/>
                  </a:lnTo>
                  <a:lnTo>
                    <a:pt x="114" y="0"/>
                  </a:lnTo>
                  <a:lnTo>
                    <a:pt x="55" y="3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9"/>
            <p:cNvSpPr>
              <a:spLocks/>
            </p:cNvSpPr>
            <p:nvPr/>
          </p:nvSpPr>
          <p:spPr bwMode="auto">
            <a:xfrm>
              <a:off x="2441" y="3093"/>
              <a:ext cx="252" cy="297"/>
            </a:xfrm>
            <a:custGeom>
              <a:avLst/>
              <a:gdLst/>
              <a:ahLst/>
              <a:cxnLst>
                <a:cxn ang="0">
                  <a:pos x="101" y="94"/>
                </a:cxn>
                <a:cxn ang="0">
                  <a:pos x="60" y="158"/>
                </a:cxn>
                <a:cxn ang="0">
                  <a:pos x="30" y="138"/>
                </a:cxn>
                <a:cxn ang="0">
                  <a:pos x="14" y="121"/>
                </a:cxn>
                <a:cxn ang="0">
                  <a:pos x="0" y="195"/>
                </a:cxn>
                <a:cxn ang="0">
                  <a:pos x="24" y="219"/>
                </a:cxn>
                <a:cxn ang="0">
                  <a:pos x="86" y="291"/>
                </a:cxn>
                <a:cxn ang="0">
                  <a:pos x="133" y="360"/>
                </a:cxn>
                <a:cxn ang="0">
                  <a:pos x="154" y="387"/>
                </a:cxn>
                <a:cxn ang="0">
                  <a:pos x="185" y="453"/>
                </a:cxn>
                <a:cxn ang="0">
                  <a:pos x="268" y="506"/>
                </a:cxn>
                <a:cxn ang="0">
                  <a:pos x="369" y="564"/>
                </a:cxn>
                <a:cxn ang="0">
                  <a:pos x="403" y="539"/>
                </a:cxn>
                <a:cxn ang="0">
                  <a:pos x="423" y="507"/>
                </a:cxn>
                <a:cxn ang="0">
                  <a:pos x="412" y="484"/>
                </a:cxn>
                <a:cxn ang="0">
                  <a:pos x="418" y="444"/>
                </a:cxn>
                <a:cxn ang="0">
                  <a:pos x="412" y="382"/>
                </a:cxn>
                <a:cxn ang="0">
                  <a:pos x="379" y="342"/>
                </a:cxn>
                <a:cxn ang="0">
                  <a:pos x="339" y="282"/>
                </a:cxn>
                <a:cxn ang="0">
                  <a:pos x="297" y="298"/>
                </a:cxn>
                <a:cxn ang="0">
                  <a:pos x="260" y="290"/>
                </a:cxn>
                <a:cxn ang="0">
                  <a:pos x="254" y="255"/>
                </a:cxn>
                <a:cxn ang="0">
                  <a:pos x="238" y="217"/>
                </a:cxn>
                <a:cxn ang="0">
                  <a:pos x="253" y="179"/>
                </a:cxn>
                <a:cxn ang="0">
                  <a:pos x="270" y="151"/>
                </a:cxn>
                <a:cxn ang="0">
                  <a:pos x="346" y="119"/>
                </a:cxn>
                <a:cxn ang="0">
                  <a:pos x="329" y="66"/>
                </a:cxn>
                <a:cxn ang="0">
                  <a:pos x="332" y="51"/>
                </a:cxn>
                <a:cxn ang="0">
                  <a:pos x="281" y="46"/>
                </a:cxn>
                <a:cxn ang="0">
                  <a:pos x="250" y="41"/>
                </a:cxn>
                <a:cxn ang="0">
                  <a:pos x="200" y="22"/>
                </a:cxn>
                <a:cxn ang="0">
                  <a:pos x="176" y="0"/>
                </a:cxn>
                <a:cxn ang="0">
                  <a:pos x="143" y="54"/>
                </a:cxn>
              </a:cxnLst>
              <a:rect l="0" t="0" r="r" b="b"/>
              <a:pathLst>
                <a:path w="424" h="565">
                  <a:moveTo>
                    <a:pt x="137" y="83"/>
                  </a:moveTo>
                  <a:lnTo>
                    <a:pt x="101" y="94"/>
                  </a:lnTo>
                  <a:lnTo>
                    <a:pt x="87" y="132"/>
                  </a:lnTo>
                  <a:lnTo>
                    <a:pt x="60" y="158"/>
                  </a:lnTo>
                  <a:lnTo>
                    <a:pt x="42" y="162"/>
                  </a:lnTo>
                  <a:lnTo>
                    <a:pt x="30" y="138"/>
                  </a:lnTo>
                  <a:lnTo>
                    <a:pt x="27" y="126"/>
                  </a:lnTo>
                  <a:lnTo>
                    <a:pt x="14" y="121"/>
                  </a:lnTo>
                  <a:lnTo>
                    <a:pt x="0" y="143"/>
                  </a:lnTo>
                  <a:lnTo>
                    <a:pt x="0" y="195"/>
                  </a:lnTo>
                  <a:lnTo>
                    <a:pt x="8" y="210"/>
                  </a:lnTo>
                  <a:lnTo>
                    <a:pt x="24" y="219"/>
                  </a:lnTo>
                  <a:lnTo>
                    <a:pt x="79" y="282"/>
                  </a:lnTo>
                  <a:lnTo>
                    <a:pt x="86" y="291"/>
                  </a:lnTo>
                  <a:lnTo>
                    <a:pt x="107" y="337"/>
                  </a:lnTo>
                  <a:lnTo>
                    <a:pt x="133" y="360"/>
                  </a:lnTo>
                  <a:lnTo>
                    <a:pt x="149" y="382"/>
                  </a:lnTo>
                  <a:lnTo>
                    <a:pt x="154" y="387"/>
                  </a:lnTo>
                  <a:lnTo>
                    <a:pt x="163" y="420"/>
                  </a:lnTo>
                  <a:lnTo>
                    <a:pt x="185" y="453"/>
                  </a:lnTo>
                  <a:lnTo>
                    <a:pt x="217" y="472"/>
                  </a:lnTo>
                  <a:lnTo>
                    <a:pt x="268" y="506"/>
                  </a:lnTo>
                  <a:lnTo>
                    <a:pt x="331" y="534"/>
                  </a:lnTo>
                  <a:lnTo>
                    <a:pt x="369" y="564"/>
                  </a:lnTo>
                  <a:lnTo>
                    <a:pt x="397" y="528"/>
                  </a:lnTo>
                  <a:lnTo>
                    <a:pt x="403" y="539"/>
                  </a:lnTo>
                  <a:lnTo>
                    <a:pt x="410" y="537"/>
                  </a:lnTo>
                  <a:lnTo>
                    <a:pt x="423" y="507"/>
                  </a:lnTo>
                  <a:lnTo>
                    <a:pt x="420" y="492"/>
                  </a:lnTo>
                  <a:lnTo>
                    <a:pt x="412" y="484"/>
                  </a:lnTo>
                  <a:lnTo>
                    <a:pt x="412" y="467"/>
                  </a:lnTo>
                  <a:lnTo>
                    <a:pt x="418" y="444"/>
                  </a:lnTo>
                  <a:lnTo>
                    <a:pt x="418" y="403"/>
                  </a:lnTo>
                  <a:lnTo>
                    <a:pt x="412" y="382"/>
                  </a:lnTo>
                  <a:lnTo>
                    <a:pt x="410" y="361"/>
                  </a:lnTo>
                  <a:lnTo>
                    <a:pt x="379" y="342"/>
                  </a:lnTo>
                  <a:lnTo>
                    <a:pt x="352" y="337"/>
                  </a:lnTo>
                  <a:lnTo>
                    <a:pt x="339" y="282"/>
                  </a:lnTo>
                  <a:lnTo>
                    <a:pt x="318" y="298"/>
                  </a:lnTo>
                  <a:lnTo>
                    <a:pt x="297" y="298"/>
                  </a:lnTo>
                  <a:lnTo>
                    <a:pt x="283" y="282"/>
                  </a:lnTo>
                  <a:lnTo>
                    <a:pt x="260" y="290"/>
                  </a:lnTo>
                  <a:lnTo>
                    <a:pt x="260" y="272"/>
                  </a:lnTo>
                  <a:lnTo>
                    <a:pt x="254" y="255"/>
                  </a:lnTo>
                  <a:lnTo>
                    <a:pt x="238" y="240"/>
                  </a:lnTo>
                  <a:lnTo>
                    <a:pt x="238" y="217"/>
                  </a:lnTo>
                  <a:lnTo>
                    <a:pt x="255" y="196"/>
                  </a:lnTo>
                  <a:lnTo>
                    <a:pt x="253" y="179"/>
                  </a:lnTo>
                  <a:lnTo>
                    <a:pt x="264" y="161"/>
                  </a:lnTo>
                  <a:lnTo>
                    <a:pt x="270" y="151"/>
                  </a:lnTo>
                  <a:lnTo>
                    <a:pt x="297" y="134"/>
                  </a:lnTo>
                  <a:lnTo>
                    <a:pt x="346" y="119"/>
                  </a:lnTo>
                  <a:lnTo>
                    <a:pt x="329" y="112"/>
                  </a:lnTo>
                  <a:lnTo>
                    <a:pt x="329" y="66"/>
                  </a:lnTo>
                  <a:lnTo>
                    <a:pt x="334" y="62"/>
                  </a:lnTo>
                  <a:lnTo>
                    <a:pt x="332" y="51"/>
                  </a:lnTo>
                  <a:lnTo>
                    <a:pt x="320" y="46"/>
                  </a:lnTo>
                  <a:lnTo>
                    <a:pt x="281" y="46"/>
                  </a:lnTo>
                  <a:lnTo>
                    <a:pt x="266" y="54"/>
                  </a:lnTo>
                  <a:lnTo>
                    <a:pt x="250" y="41"/>
                  </a:lnTo>
                  <a:lnTo>
                    <a:pt x="226" y="32"/>
                  </a:lnTo>
                  <a:lnTo>
                    <a:pt x="200" y="22"/>
                  </a:lnTo>
                  <a:lnTo>
                    <a:pt x="200" y="0"/>
                  </a:lnTo>
                  <a:lnTo>
                    <a:pt x="176" y="0"/>
                  </a:lnTo>
                  <a:lnTo>
                    <a:pt x="179" y="22"/>
                  </a:lnTo>
                  <a:lnTo>
                    <a:pt x="143" y="54"/>
                  </a:lnTo>
                  <a:lnTo>
                    <a:pt x="137" y="83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10"/>
            <p:cNvSpPr>
              <a:spLocks/>
            </p:cNvSpPr>
            <p:nvPr/>
          </p:nvSpPr>
          <p:spPr bwMode="auto">
            <a:xfrm>
              <a:off x="2642" y="3193"/>
              <a:ext cx="235" cy="218"/>
            </a:xfrm>
            <a:custGeom>
              <a:avLst/>
              <a:gdLst/>
              <a:ahLst/>
              <a:cxnLst>
                <a:cxn ang="0">
                  <a:pos x="0" y="57"/>
                </a:cxn>
                <a:cxn ang="0">
                  <a:pos x="59" y="39"/>
                </a:cxn>
                <a:cxn ang="0">
                  <a:pos x="92" y="24"/>
                </a:cxn>
                <a:cxn ang="0">
                  <a:pos x="127" y="0"/>
                </a:cxn>
                <a:cxn ang="0">
                  <a:pos x="152" y="29"/>
                </a:cxn>
                <a:cxn ang="0">
                  <a:pos x="157" y="56"/>
                </a:cxn>
                <a:cxn ang="0">
                  <a:pos x="157" y="73"/>
                </a:cxn>
                <a:cxn ang="0">
                  <a:pos x="195" y="91"/>
                </a:cxn>
                <a:cxn ang="0">
                  <a:pos x="222" y="91"/>
                </a:cxn>
                <a:cxn ang="0">
                  <a:pos x="259" y="114"/>
                </a:cxn>
                <a:cxn ang="0">
                  <a:pos x="283" y="121"/>
                </a:cxn>
                <a:cxn ang="0">
                  <a:pos x="297" y="121"/>
                </a:cxn>
                <a:cxn ang="0">
                  <a:pos x="319" y="149"/>
                </a:cxn>
                <a:cxn ang="0">
                  <a:pos x="314" y="208"/>
                </a:cxn>
                <a:cxn ang="0">
                  <a:pos x="375" y="208"/>
                </a:cxn>
                <a:cxn ang="0">
                  <a:pos x="383" y="229"/>
                </a:cxn>
                <a:cxn ang="0">
                  <a:pos x="390" y="238"/>
                </a:cxn>
                <a:cxn ang="0">
                  <a:pos x="395" y="255"/>
                </a:cxn>
                <a:cxn ang="0">
                  <a:pos x="395" y="289"/>
                </a:cxn>
                <a:cxn ang="0">
                  <a:pos x="380" y="318"/>
                </a:cxn>
                <a:cxn ang="0">
                  <a:pos x="362" y="314"/>
                </a:cxn>
                <a:cxn ang="0">
                  <a:pos x="338" y="305"/>
                </a:cxn>
                <a:cxn ang="0">
                  <a:pos x="298" y="307"/>
                </a:cxn>
                <a:cxn ang="0">
                  <a:pos x="267" y="336"/>
                </a:cxn>
                <a:cxn ang="0">
                  <a:pos x="264" y="352"/>
                </a:cxn>
                <a:cxn ang="0">
                  <a:pos x="254" y="366"/>
                </a:cxn>
                <a:cxn ang="0">
                  <a:pos x="250" y="394"/>
                </a:cxn>
                <a:cxn ang="0">
                  <a:pos x="231" y="394"/>
                </a:cxn>
                <a:cxn ang="0">
                  <a:pos x="211" y="384"/>
                </a:cxn>
                <a:cxn ang="0">
                  <a:pos x="204" y="414"/>
                </a:cxn>
                <a:cxn ang="0">
                  <a:pos x="166" y="393"/>
                </a:cxn>
                <a:cxn ang="0">
                  <a:pos x="153" y="393"/>
                </a:cxn>
                <a:cxn ang="0">
                  <a:pos x="136" y="385"/>
                </a:cxn>
                <a:cxn ang="0">
                  <a:pos x="112" y="398"/>
                </a:cxn>
                <a:cxn ang="0">
                  <a:pos x="45" y="361"/>
                </a:cxn>
                <a:cxn ang="0">
                  <a:pos x="61" y="318"/>
                </a:cxn>
                <a:cxn ang="0">
                  <a:pos x="42" y="273"/>
                </a:cxn>
                <a:cxn ang="0">
                  <a:pos x="32" y="260"/>
                </a:cxn>
                <a:cxn ang="0">
                  <a:pos x="28" y="256"/>
                </a:cxn>
                <a:cxn ang="0">
                  <a:pos x="35" y="253"/>
                </a:cxn>
                <a:cxn ang="0">
                  <a:pos x="48" y="223"/>
                </a:cxn>
                <a:cxn ang="0">
                  <a:pos x="45" y="211"/>
                </a:cxn>
                <a:cxn ang="0">
                  <a:pos x="37" y="203"/>
                </a:cxn>
                <a:cxn ang="0">
                  <a:pos x="37" y="184"/>
                </a:cxn>
                <a:cxn ang="0">
                  <a:pos x="43" y="162"/>
                </a:cxn>
                <a:cxn ang="0">
                  <a:pos x="43" y="117"/>
                </a:cxn>
                <a:cxn ang="0">
                  <a:pos x="37" y="100"/>
                </a:cxn>
                <a:cxn ang="0">
                  <a:pos x="35" y="79"/>
                </a:cxn>
                <a:cxn ang="0">
                  <a:pos x="24" y="71"/>
                </a:cxn>
                <a:cxn ang="0">
                  <a:pos x="0" y="57"/>
                </a:cxn>
              </a:cxnLst>
              <a:rect l="0" t="0" r="r" b="b"/>
              <a:pathLst>
                <a:path w="396" h="415">
                  <a:moveTo>
                    <a:pt x="0" y="57"/>
                  </a:moveTo>
                  <a:lnTo>
                    <a:pt x="59" y="39"/>
                  </a:lnTo>
                  <a:lnTo>
                    <a:pt x="92" y="24"/>
                  </a:lnTo>
                  <a:lnTo>
                    <a:pt x="127" y="0"/>
                  </a:lnTo>
                  <a:lnTo>
                    <a:pt x="152" y="29"/>
                  </a:lnTo>
                  <a:lnTo>
                    <a:pt x="157" y="56"/>
                  </a:lnTo>
                  <a:lnTo>
                    <a:pt x="157" y="73"/>
                  </a:lnTo>
                  <a:lnTo>
                    <a:pt x="195" y="91"/>
                  </a:lnTo>
                  <a:lnTo>
                    <a:pt x="222" y="91"/>
                  </a:lnTo>
                  <a:lnTo>
                    <a:pt x="259" y="114"/>
                  </a:lnTo>
                  <a:lnTo>
                    <a:pt x="283" y="121"/>
                  </a:lnTo>
                  <a:lnTo>
                    <a:pt x="297" y="121"/>
                  </a:lnTo>
                  <a:lnTo>
                    <a:pt x="319" y="149"/>
                  </a:lnTo>
                  <a:lnTo>
                    <a:pt x="314" y="208"/>
                  </a:lnTo>
                  <a:lnTo>
                    <a:pt x="375" y="208"/>
                  </a:lnTo>
                  <a:lnTo>
                    <a:pt x="383" y="229"/>
                  </a:lnTo>
                  <a:lnTo>
                    <a:pt x="390" y="238"/>
                  </a:lnTo>
                  <a:lnTo>
                    <a:pt x="395" y="255"/>
                  </a:lnTo>
                  <a:lnTo>
                    <a:pt x="395" y="289"/>
                  </a:lnTo>
                  <a:lnTo>
                    <a:pt x="380" y="318"/>
                  </a:lnTo>
                  <a:lnTo>
                    <a:pt x="362" y="314"/>
                  </a:lnTo>
                  <a:lnTo>
                    <a:pt x="338" y="305"/>
                  </a:lnTo>
                  <a:lnTo>
                    <a:pt x="298" y="307"/>
                  </a:lnTo>
                  <a:lnTo>
                    <a:pt x="267" y="336"/>
                  </a:lnTo>
                  <a:lnTo>
                    <a:pt x="264" y="352"/>
                  </a:lnTo>
                  <a:lnTo>
                    <a:pt x="254" y="366"/>
                  </a:lnTo>
                  <a:lnTo>
                    <a:pt x="250" y="394"/>
                  </a:lnTo>
                  <a:lnTo>
                    <a:pt x="231" y="394"/>
                  </a:lnTo>
                  <a:lnTo>
                    <a:pt x="211" y="384"/>
                  </a:lnTo>
                  <a:lnTo>
                    <a:pt x="204" y="414"/>
                  </a:lnTo>
                  <a:lnTo>
                    <a:pt x="166" y="393"/>
                  </a:lnTo>
                  <a:lnTo>
                    <a:pt x="153" y="393"/>
                  </a:lnTo>
                  <a:lnTo>
                    <a:pt x="136" y="385"/>
                  </a:lnTo>
                  <a:lnTo>
                    <a:pt x="112" y="398"/>
                  </a:lnTo>
                  <a:lnTo>
                    <a:pt x="45" y="361"/>
                  </a:lnTo>
                  <a:lnTo>
                    <a:pt x="61" y="318"/>
                  </a:lnTo>
                  <a:lnTo>
                    <a:pt x="42" y="273"/>
                  </a:lnTo>
                  <a:lnTo>
                    <a:pt x="32" y="260"/>
                  </a:lnTo>
                  <a:lnTo>
                    <a:pt x="28" y="256"/>
                  </a:lnTo>
                  <a:lnTo>
                    <a:pt x="35" y="253"/>
                  </a:lnTo>
                  <a:lnTo>
                    <a:pt x="48" y="223"/>
                  </a:lnTo>
                  <a:lnTo>
                    <a:pt x="45" y="211"/>
                  </a:lnTo>
                  <a:lnTo>
                    <a:pt x="37" y="203"/>
                  </a:lnTo>
                  <a:lnTo>
                    <a:pt x="37" y="184"/>
                  </a:lnTo>
                  <a:lnTo>
                    <a:pt x="43" y="162"/>
                  </a:lnTo>
                  <a:lnTo>
                    <a:pt x="43" y="117"/>
                  </a:lnTo>
                  <a:lnTo>
                    <a:pt x="37" y="100"/>
                  </a:lnTo>
                  <a:lnTo>
                    <a:pt x="35" y="79"/>
                  </a:lnTo>
                  <a:lnTo>
                    <a:pt x="24" y="71"/>
                  </a:lnTo>
                  <a:lnTo>
                    <a:pt x="0" y="57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11"/>
            <p:cNvSpPr>
              <a:spLocks/>
            </p:cNvSpPr>
            <p:nvPr/>
          </p:nvSpPr>
          <p:spPr bwMode="auto">
            <a:xfrm>
              <a:off x="2765" y="3331"/>
              <a:ext cx="158" cy="138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19" y="31"/>
                </a:cxn>
                <a:cxn ang="0">
                  <a:pos x="17" y="48"/>
                </a:cxn>
                <a:cxn ang="0">
                  <a:pos x="7" y="61"/>
                </a:cxn>
                <a:cxn ang="0">
                  <a:pos x="0" y="89"/>
                </a:cxn>
                <a:cxn ang="0">
                  <a:pos x="6" y="106"/>
                </a:cxn>
                <a:cxn ang="0">
                  <a:pos x="35" y="123"/>
                </a:cxn>
                <a:cxn ang="0">
                  <a:pos x="57" y="127"/>
                </a:cxn>
                <a:cxn ang="0">
                  <a:pos x="99" y="151"/>
                </a:cxn>
                <a:cxn ang="0">
                  <a:pos x="117" y="154"/>
                </a:cxn>
                <a:cxn ang="0">
                  <a:pos x="136" y="165"/>
                </a:cxn>
                <a:cxn ang="0">
                  <a:pos x="148" y="188"/>
                </a:cxn>
                <a:cxn ang="0">
                  <a:pos x="150" y="219"/>
                </a:cxn>
                <a:cxn ang="0">
                  <a:pos x="142" y="231"/>
                </a:cxn>
                <a:cxn ang="0">
                  <a:pos x="143" y="245"/>
                </a:cxn>
                <a:cxn ang="0">
                  <a:pos x="166" y="261"/>
                </a:cxn>
                <a:cxn ang="0">
                  <a:pos x="198" y="262"/>
                </a:cxn>
                <a:cxn ang="0">
                  <a:pos x="227" y="222"/>
                </a:cxn>
                <a:cxn ang="0">
                  <a:pos x="246" y="208"/>
                </a:cxn>
                <a:cxn ang="0">
                  <a:pos x="264" y="209"/>
                </a:cxn>
                <a:cxn ang="0">
                  <a:pos x="257" y="199"/>
                </a:cxn>
                <a:cxn ang="0">
                  <a:pos x="251" y="138"/>
                </a:cxn>
                <a:cxn ang="0">
                  <a:pos x="235" y="145"/>
                </a:cxn>
                <a:cxn ang="0">
                  <a:pos x="230" y="114"/>
                </a:cxn>
                <a:cxn ang="0">
                  <a:pos x="213" y="102"/>
                </a:cxn>
                <a:cxn ang="0">
                  <a:pos x="197" y="96"/>
                </a:cxn>
                <a:cxn ang="0">
                  <a:pos x="147" y="95"/>
                </a:cxn>
                <a:cxn ang="0">
                  <a:pos x="148" y="78"/>
                </a:cxn>
                <a:cxn ang="0">
                  <a:pos x="148" y="40"/>
                </a:cxn>
                <a:cxn ang="0">
                  <a:pos x="134" y="15"/>
                </a:cxn>
                <a:cxn ang="0">
                  <a:pos x="110" y="8"/>
                </a:cxn>
                <a:cxn ang="0">
                  <a:pos x="89" y="0"/>
                </a:cxn>
                <a:cxn ang="0">
                  <a:pos x="52" y="0"/>
                </a:cxn>
              </a:cxnLst>
              <a:rect l="0" t="0" r="r" b="b"/>
              <a:pathLst>
                <a:path w="265" h="263">
                  <a:moveTo>
                    <a:pt x="52" y="0"/>
                  </a:moveTo>
                  <a:lnTo>
                    <a:pt x="19" y="31"/>
                  </a:lnTo>
                  <a:lnTo>
                    <a:pt x="17" y="48"/>
                  </a:lnTo>
                  <a:lnTo>
                    <a:pt x="7" y="61"/>
                  </a:lnTo>
                  <a:lnTo>
                    <a:pt x="0" y="89"/>
                  </a:lnTo>
                  <a:lnTo>
                    <a:pt x="6" y="106"/>
                  </a:lnTo>
                  <a:lnTo>
                    <a:pt x="35" y="123"/>
                  </a:lnTo>
                  <a:lnTo>
                    <a:pt x="57" y="127"/>
                  </a:lnTo>
                  <a:lnTo>
                    <a:pt x="99" y="151"/>
                  </a:lnTo>
                  <a:lnTo>
                    <a:pt x="117" y="154"/>
                  </a:lnTo>
                  <a:lnTo>
                    <a:pt x="136" y="165"/>
                  </a:lnTo>
                  <a:lnTo>
                    <a:pt x="148" y="188"/>
                  </a:lnTo>
                  <a:lnTo>
                    <a:pt x="150" y="219"/>
                  </a:lnTo>
                  <a:lnTo>
                    <a:pt x="142" y="231"/>
                  </a:lnTo>
                  <a:lnTo>
                    <a:pt x="143" y="245"/>
                  </a:lnTo>
                  <a:lnTo>
                    <a:pt x="166" y="261"/>
                  </a:lnTo>
                  <a:lnTo>
                    <a:pt x="198" y="262"/>
                  </a:lnTo>
                  <a:lnTo>
                    <a:pt x="227" y="222"/>
                  </a:lnTo>
                  <a:lnTo>
                    <a:pt x="246" y="208"/>
                  </a:lnTo>
                  <a:lnTo>
                    <a:pt x="264" y="209"/>
                  </a:lnTo>
                  <a:lnTo>
                    <a:pt x="257" y="199"/>
                  </a:lnTo>
                  <a:lnTo>
                    <a:pt x="251" y="138"/>
                  </a:lnTo>
                  <a:lnTo>
                    <a:pt x="235" y="145"/>
                  </a:lnTo>
                  <a:lnTo>
                    <a:pt x="230" y="114"/>
                  </a:lnTo>
                  <a:lnTo>
                    <a:pt x="213" y="102"/>
                  </a:lnTo>
                  <a:lnTo>
                    <a:pt x="197" y="96"/>
                  </a:lnTo>
                  <a:lnTo>
                    <a:pt x="147" y="95"/>
                  </a:lnTo>
                  <a:lnTo>
                    <a:pt x="148" y="78"/>
                  </a:lnTo>
                  <a:lnTo>
                    <a:pt x="148" y="40"/>
                  </a:lnTo>
                  <a:lnTo>
                    <a:pt x="134" y="15"/>
                  </a:lnTo>
                  <a:lnTo>
                    <a:pt x="110" y="8"/>
                  </a:lnTo>
                  <a:lnTo>
                    <a:pt x="89" y="0"/>
                  </a:lnTo>
                  <a:lnTo>
                    <a:pt x="52" y="0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12"/>
            <p:cNvSpPr>
              <a:spLocks/>
            </p:cNvSpPr>
            <p:nvPr/>
          </p:nvSpPr>
          <p:spPr bwMode="auto">
            <a:xfrm>
              <a:off x="2875" y="3570"/>
              <a:ext cx="99" cy="83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27" y="22"/>
                </a:cxn>
                <a:cxn ang="0">
                  <a:pos x="27" y="52"/>
                </a:cxn>
                <a:cxn ang="0">
                  <a:pos x="21" y="75"/>
                </a:cxn>
                <a:cxn ang="0">
                  <a:pos x="20" y="96"/>
                </a:cxn>
                <a:cxn ang="0">
                  <a:pos x="0" y="115"/>
                </a:cxn>
                <a:cxn ang="0">
                  <a:pos x="0" y="133"/>
                </a:cxn>
                <a:cxn ang="0">
                  <a:pos x="14" y="135"/>
                </a:cxn>
                <a:cxn ang="0">
                  <a:pos x="25" y="142"/>
                </a:cxn>
                <a:cxn ang="0">
                  <a:pos x="27" y="145"/>
                </a:cxn>
                <a:cxn ang="0">
                  <a:pos x="58" y="158"/>
                </a:cxn>
                <a:cxn ang="0">
                  <a:pos x="71" y="150"/>
                </a:cxn>
                <a:cxn ang="0">
                  <a:pos x="114" y="150"/>
                </a:cxn>
                <a:cxn ang="0">
                  <a:pos x="125" y="136"/>
                </a:cxn>
                <a:cxn ang="0">
                  <a:pos x="141" y="122"/>
                </a:cxn>
                <a:cxn ang="0">
                  <a:pos x="151" y="92"/>
                </a:cxn>
                <a:cxn ang="0">
                  <a:pos x="165" y="83"/>
                </a:cxn>
                <a:cxn ang="0">
                  <a:pos x="134" y="50"/>
                </a:cxn>
                <a:cxn ang="0">
                  <a:pos x="97" y="31"/>
                </a:cxn>
                <a:cxn ang="0">
                  <a:pos x="72" y="33"/>
                </a:cxn>
                <a:cxn ang="0">
                  <a:pos x="69" y="13"/>
                </a:cxn>
                <a:cxn ang="0">
                  <a:pos x="53" y="0"/>
                </a:cxn>
              </a:cxnLst>
              <a:rect l="0" t="0" r="r" b="b"/>
              <a:pathLst>
                <a:path w="166" h="159">
                  <a:moveTo>
                    <a:pt x="53" y="0"/>
                  </a:moveTo>
                  <a:lnTo>
                    <a:pt x="27" y="22"/>
                  </a:lnTo>
                  <a:lnTo>
                    <a:pt x="27" y="52"/>
                  </a:lnTo>
                  <a:lnTo>
                    <a:pt x="21" y="75"/>
                  </a:lnTo>
                  <a:lnTo>
                    <a:pt x="20" y="96"/>
                  </a:lnTo>
                  <a:lnTo>
                    <a:pt x="0" y="115"/>
                  </a:lnTo>
                  <a:lnTo>
                    <a:pt x="0" y="133"/>
                  </a:lnTo>
                  <a:lnTo>
                    <a:pt x="14" y="135"/>
                  </a:lnTo>
                  <a:lnTo>
                    <a:pt x="25" y="142"/>
                  </a:lnTo>
                  <a:lnTo>
                    <a:pt x="27" y="145"/>
                  </a:lnTo>
                  <a:lnTo>
                    <a:pt x="58" y="158"/>
                  </a:lnTo>
                  <a:lnTo>
                    <a:pt x="71" y="150"/>
                  </a:lnTo>
                  <a:lnTo>
                    <a:pt x="114" y="150"/>
                  </a:lnTo>
                  <a:lnTo>
                    <a:pt x="125" y="136"/>
                  </a:lnTo>
                  <a:lnTo>
                    <a:pt x="141" y="122"/>
                  </a:lnTo>
                  <a:lnTo>
                    <a:pt x="151" y="92"/>
                  </a:lnTo>
                  <a:lnTo>
                    <a:pt x="165" y="83"/>
                  </a:lnTo>
                  <a:lnTo>
                    <a:pt x="134" y="50"/>
                  </a:lnTo>
                  <a:lnTo>
                    <a:pt x="97" y="31"/>
                  </a:lnTo>
                  <a:lnTo>
                    <a:pt x="72" y="33"/>
                  </a:lnTo>
                  <a:lnTo>
                    <a:pt x="69" y="13"/>
                  </a:lnTo>
                  <a:lnTo>
                    <a:pt x="53" y="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3366FF">
                    <a:alpha val="66000"/>
                  </a:srgbClr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13"/>
            <p:cNvSpPr>
              <a:spLocks/>
            </p:cNvSpPr>
            <p:nvPr/>
          </p:nvSpPr>
          <p:spPr bwMode="auto">
            <a:xfrm>
              <a:off x="2626" y="3305"/>
              <a:ext cx="137" cy="641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92" y="73"/>
                </a:cxn>
                <a:cxn ang="0">
                  <a:pos x="144" y="153"/>
                </a:cxn>
                <a:cxn ang="0">
                  <a:pos x="144" y="208"/>
                </a:cxn>
                <a:cxn ang="0">
                  <a:pos x="105" y="256"/>
                </a:cxn>
                <a:cxn ang="0">
                  <a:pos x="105" y="317"/>
                </a:cxn>
                <a:cxn ang="0">
                  <a:pos x="66" y="378"/>
                </a:cxn>
                <a:cxn ang="0">
                  <a:pos x="80" y="471"/>
                </a:cxn>
                <a:cxn ang="0">
                  <a:pos x="92" y="591"/>
                </a:cxn>
                <a:cxn ang="0">
                  <a:pos x="81" y="767"/>
                </a:cxn>
                <a:cxn ang="0">
                  <a:pos x="107" y="858"/>
                </a:cxn>
                <a:cxn ang="0">
                  <a:pos x="112" y="884"/>
                </a:cxn>
                <a:cxn ang="0">
                  <a:pos x="121" y="921"/>
                </a:cxn>
                <a:cxn ang="0">
                  <a:pos x="112" y="947"/>
                </a:cxn>
                <a:cxn ang="0">
                  <a:pos x="119" y="982"/>
                </a:cxn>
                <a:cxn ang="0">
                  <a:pos x="112" y="1037"/>
                </a:cxn>
                <a:cxn ang="0">
                  <a:pos x="106" y="1070"/>
                </a:cxn>
                <a:cxn ang="0">
                  <a:pos x="119" y="1115"/>
                </a:cxn>
                <a:cxn ang="0">
                  <a:pos x="134" y="1160"/>
                </a:cxn>
                <a:cxn ang="0">
                  <a:pos x="174" y="1175"/>
                </a:cxn>
                <a:cxn ang="0">
                  <a:pos x="207" y="1176"/>
                </a:cxn>
                <a:cxn ang="0">
                  <a:pos x="199" y="1193"/>
                </a:cxn>
                <a:cxn ang="0">
                  <a:pos x="174" y="1208"/>
                </a:cxn>
                <a:cxn ang="0">
                  <a:pos x="138" y="1195"/>
                </a:cxn>
                <a:cxn ang="0">
                  <a:pos x="143" y="1179"/>
                </a:cxn>
                <a:cxn ang="0">
                  <a:pos x="128" y="1165"/>
                </a:cxn>
                <a:cxn ang="0">
                  <a:pos x="94" y="1159"/>
                </a:cxn>
                <a:cxn ang="0">
                  <a:pos x="78" y="1119"/>
                </a:cxn>
                <a:cxn ang="0">
                  <a:pos x="66" y="1053"/>
                </a:cxn>
                <a:cxn ang="0">
                  <a:pos x="60" y="1019"/>
                </a:cxn>
                <a:cxn ang="0">
                  <a:pos x="47" y="991"/>
                </a:cxn>
                <a:cxn ang="0">
                  <a:pos x="36" y="983"/>
                </a:cxn>
                <a:cxn ang="0">
                  <a:pos x="0" y="960"/>
                </a:cxn>
                <a:cxn ang="0">
                  <a:pos x="29" y="932"/>
                </a:cxn>
                <a:cxn ang="0">
                  <a:pos x="52" y="960"/>
                </a:cxn>
                <a:cxn ang="0">
                  <a:pos x="59" y="944"/>
                </a:cxn>
                <a:cxn ang="0">
                  <a:pos x="69" y="907"/>
                </a:cxn>
                <a:cxn ang="0">
                  <a:pos x="75" y="893"/>
                </a:cxn>
                <a:cxn ang="0">
                  <a:pos x="51" y="770"/>
                </a:cxn>
                <a:cxn ang="0">
                  <a:pos x="11" y="754"/>
                </a:cxn>
                <a:cxn ang="0">
                  <a:pos x="19" y="699"/>
                </a:cxn>
                <a:cxn ang="0">
                  <a:pos x="13" y="668"/>
                </a:cxn>
                <a:cxn ang="0">
                  <a:pos x="29" y="596"/>
                </a:cxn>
                <a:cxn ang="0">
                  <a:pos x="43" y="550"/>
                </a:cxn>
                <a:cxn ang="0">
                  <a:pos x="43" y="430"/>
                </a:cxn>
                <a:cxn ang="0">
                  <a:pos x="56" y="400"/>
                </a:cxn>
                <a:cxn ang="0">
                  <a:pos x="43" y="344"/>
                </a:cxn>
                <a:cxn ang="0">
                  <a:pos x="52" y="310"/>
                </a:cxn>
                <a:cxn ang="0">
                  <a:pos x="37" y="206"/>
                </a:cxn>
                <a:cxn ang="0">
                  <a:pos x="51" y="158"/>
                </a:cxn>
                <a:cxn ang="0">
                  <a:pos x="51" y="81"/>
                </a:cxn>
                <a:cxn ang="0">
                  <a:pos x="26" y="37"/>
                </a:cxn>
              </a:cxnLst>
              <a:rect l="0" t="0" r="r" b="b"/>
              <a:pathLst>
                <a:path w="231" h="1225">
                  <a:moveTo>
                    <a:pt x="26" y="37"/>
                  </a:moveTo>
                  <a:lnTo>
                    <a:pt x="52" y="0"/>
                  </a:lnTo>
                  <a:lnTo>
                    <a:pt x="74" y="29"/>
                  </a:lnTo>
                  <a:lnTo>
                    <a:pt x="92" y="73"/>
                  </a:lnTo>
                  <a:lnTo>
                    <a:pt x="78" y="117"/>
                  </a:lnTo>
                  <a:lnTo>
                    <a:pt x="144" y="153"/>
                  </a:lnTo>
                  <a:lnTo>
                    <a:pt x="154" y="187"/>
                  </a:lnTo>
                  <a:lnTo>
                    <a:pt x="144" y="208"/>
                  </a:lnTo>
                  <a:lnTo>
                    <a:pt x="119" y="223"/>
                  </a:lnTo>
                  <a:lnTo>
                    <a:pt x="105" y="256"/>
                  </a:lnTo>
                  <a:lnTo>
                    <a:pt x="112" y="268"/>
                  </a:lnTo>
                  <a:lnTo>
                    <a:pt x="105" y="317"/>
                  </a:lnTo>
                  <a:lnTo>
                    <a:pt x="97" y="341"/>
                  </a:lnTo>
                  <a:lnTo>
                    <a:pt x="66" y="378"/>
                  </a:lnTo>
                  <a:lnTo>
                    <a:pt x="77" y="421"/>
                  </a:lnTo>
                  <a:lnTo>
                    <a:pt x="80" y="471"/>
                  </a:lnTo>
                  <a:lnTo>
                    <a:pt x="86" y="566"/>
                  </a:lnTo>
                  <a:lnTo>
                    <a:pt x="92" y="591"/>
                  </a:lnTo>
                  <a:lnTo>
                    <a:pt x="81" y="618"/>
                  </a:lnTo>
                  <a:lnTo>
                    <a:pt x="81" y="767"/>
                  </a:lnTo>
                  <a:lnTo>
                    <a:pt x="81" y="827"/>
                  </a:lnTo>
                  <a:lnTo>
                    <a:pt x="107" y="858"/>
                  </a:lnTo>
                  <a:lnTo>
                    <a:pt x="105" y="876"/>
                  </a:lnTo>
                  <a:lnTo>
                    <a:pt x="112" y="884"/>
                  </a:lnTo>
                  <a:lnTo>
                    <a:pt x="105" y="908"/>
                  </a:lnTo>
                  <a:lnTo>
                    <a:pt x="121" y="921"/>
                  </a:lnTo>
                  <a:lnTo>
                    <a:pt x="121" y="953"/>
                  </a:lnTo>
                  <a:lnTo>
                    <a:pt x="112" y="947"/>
                  </a:lnTo>
                  <a:lnTo>
                    <a:pt x="112" y="956"/>
                  </a:lnTo>
                  <a:lnTo>
                    <a:pt x="119" y="982"/>
                  </a:lnTo>
                  <a:lnTo>
                    <a:pt x="119" y="1015"/>
                  </a:lnTo>
                  <a:lnTo>
                    <a:pt x="112" y="1037"/>
                  </a:lnTo>
                  <a:lnTo>
                    <a:pt x="112" y="1058"/>
                  </a:lnTo>
                  <a:lnTo>
                    <a:pt x="106" y="1070"/>
                  </a:lnTo>
                  <a:lnTo>
                    <a:pt x="106" y="1102"/>
                  </a:lnTo>
                  <a:lnTo>
                    <a:pt x="119" y="1115"/>
                  </a:lnTo>
                  <a:lnTo>
                    <a:pt x="127" y="1115"/>
                  </a:lnTo>
                  <a:lnTo>
                    <a:pt x="134" y="1160"/>
                  </a:lnTo>
                  <a:lnTo>
                    <a:pt x="157" y="1173"/>
                  </a:lnTo>
                  <a:lnTo>
                    <a:pt x="174" y="1175"/>
                  </a:lnTo>
                  <a:lnTo>
                    <a:pt x="189" y="1181"/>
                  </a:lnTo>
                  <a:lnTo>
                    <a:pt x="207" y="1176"/>
                  </a:lnTo>
                  <a:lnTo>
                    <a:pt x="230" y="1174"/>
                  </a:lnTo>
                  <a:lnTo>
                    <a:pt x="199" y="1193"/>
                  </a:lnTo>
                  <a:lnTo>
                    <a:pt x="184" y="1194"/>
                  </a:lnTo>
                  <a:lnTo>
                    <a:pt x="174" y="1208"/>
                  </a:lnTo>
                  <a:lnTo>
                    <a:pt x="172" y="1224"/>
                  </a:lnTo>
                  <a:lnTo>
                    <a:pt x="138" y="1195"/>
                  </a:lnTo>
                  <a:lnTo>
                    <a:pt x="146" y="1188"/>
                  </a:lnTo>
                  <a:lnTo>
                    <a:pt x="143" y="1179"/>
                  </a:lnTo>
                  <a:lnTo>
                    <a:pt x="134" y="1181"/>
                  </a:lnTo>
                  <a:lnTo>
                    <a:pt x="128" y="1165"/>
                  </a:lnTo>
                  <a:lnTo>
                    <a:pt x="107" y="1165"/>
                  </a:lnTo>
                  <a:lnTo>
                    <a:pt x="94" y="1159"/>
                  </a:lnTo>
                  <a:lnTo>
                    <a:pt x="94" y="1143"/>
                  </a:lnTo>
                  <a:lnTo>
                    <a:pt x="78" y="1119"/>
                  </a:lnTo>
                  <a:lnTo>
                    <a:pt x="68" y="1073"/>
                  </a:lnTo>
                  <a:lnTo>
                    <a:pt x="66" y="1053"/>
                  </a:lnTo>
                  <a:lnTo>
                    <a:pt x="51" y="1024"/>
                  </a:lnTo>
                  <a:lnTo>
                    <a:pt x="60" y="1019"/>
                  </a:lnTo>
                  <a:lnTo>
                    <a:pt x="73" y="1015"/>
                  </a:lnTo>
                  <a:lnTo>
                    <a:pt x="47" y="991"/>
                  </a:lnTo>
                  <a:lnTo>
                    <a:pt x="45" y="979"/>
                  </a:lnTo>
                  <a:lnTo>
                    <a:pt x="36" y="983"/>
                  </a:lnTo>
                  <a:lnTo>
                    <a:pt x="21" y="975"/>
                  </a:lnTo>
                  <a:lnTo>
                    <a:pt x="0" y="960"/>
                  </a:lnTo>
                  <a:lnTo>
                    <a:pt x="14" y="948"/>
                  </a:lnTo>
                  <a:lnTo>
                    <a:pt x="29" y="932"/>
                  </a:lnTo>
                  <a:lnTo>
                    <a:pt x="32" y="942"/>
                  </a:lnTo>
                  <a:lnTo>
                    <a:pt x="52" y="960"/>
                  </a:lnTo>
                  <a:lnTo>
                    <a:pt x="69" y="956"/>
                  </a:lnTo>
                  <a:lnTo>
                    <a:pt x="59" y="944"/>
                  </a:lnTo>
                  <a:lnTo>
                    <a:pt x="66" y="926"/>
                  </a:lnTo>
                  <a:lnTo>
                    <a:pt x="69" y="907"/>
                  </a:lnTo>
                  <a:lnTo>
                    <a:pt x="60" y="899"/>
                  </a:lnTo>
                  <a:lnTo>
                    <a:pt x="75" y="893"/>
                  </a:lnTo>
                  <a:lnTo>
                    <a:pt x="50" y="861"/>
                  </a:lnTo>
                  <a:lnTo>
                    <a:pt x="51" y="770"/>
                  </a:lnTo>
                  <a:lnTo>
                    <a:pt x="29" y="771"/>
                  </a:lnTo>
                  <a:lnTo>
                    <a:pt x="11" y="754"/>
                  </a:lnTo>
                  <a:lnTo>
                    <a:pt x="9" y="717"/>
                  </a:lnTo>
                  <a:lnTo>
                    <a:pt x="19" y="699"/>
                  </a:lnTo>
                  <a:lnTo>
                    <a:pt x="19" y="675"/>
                  </a:lnTo>
                  <a:lnTo>
                    <a:pt x="13" y="668"/>
                  </a:lnTo>
                  <a:lnTo>
                    <a:pt x="18" y="634"/>
                  </a:lnTo>
                  <a:lnTo>
                    <a:pt x="29" y="596"/>
                  </a:lnTo>
                  <a:lnTo>
                    <a:pt x="29" y="565"/>
                  </a:lnTo>
                  <a:lnTo>
                    <a:pt x="43" y="550"/>
                  </a:lnTo>
                  <a:lnTo>
                    <a:pt x="43" y="509"/>
                  </a:lnTo>
                  <a:lnTo>
                    <a:pt x="43" y="430"/>
                  </a:lnTo>
                  <a:lnTo>
                    <a:pt x="59" y="410"/>
                  </a:lnTo>
                  <a:lnTo>
                    <a:pt x="56" y="400"/>
                  </a:lnTo>
                  <a:lnTo>
                    <a:pt x="45" y="384"/>
                  </a:lnTo>
                  <a:lnTo>
                    <a:pt x="43" y="344"/>
                  </a:lnTo>
                  <a:lnTo>
                    <a:pt x="48" y="336"/>
                  </a:lnTo>
                  <a:lnTo>
                    <a:pt x="52" y="310"/>
                  </a:lnTo>
                  <a:lnTo>
                    <a:pt x="54" y="215"/>
                  </a:lnTo>
                  <a:lnTo>
                    <a:pt x="37" y="206"/>
                  </a:lnTo>
                  <a:lnTo>
                    <a:pt x="51" y="186"/>
                  </a:lnTo>
                  <a:lnTo>
                    <a:pt x="51" y="158"/>
                  </a:lnTo>
                  <a:lnTo>
                    <a:pt x="51" y="117"/>
                  </a:lnTo>
                  <a:lnTo>
                    <a:pt x="51" y="81"/>
                  </a:lnTo>
                  <a:lnTo>
                    <a:pt x="42" y="49"/>
                  </a:lnTo>
                  <a:lnTo>
                    <a:pt x="26" y="37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78999"/>
                  </a:srgbClr>
                </a:gs>
                <a:gs pos="100000">
                  <a:srgbClr val="3366FF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14"/>
            <p:cNvSpPr>
              <a:spLocks/>
            </p:cNvSpPr>
            <p:nvPr/>
          </p:nvSpPr>
          <p:spPr bwMode="auto">
            <a:xfrm>
              <a:off x="2837" y="2975"/>
              <a:ext cx="81" cy="71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51" y="8"/>
                </a:cxn>
                <a:cxn ang="0">
                  <a:pos x="125" y="8"/>
                </a:cxn>
                <a:cxn ang="0">
                  <a:pos x="130" y="28"/>
                </a:cxn>
                <a:cxn ang="0">
                  <a:pos x="115" y="52"/>
                </a:cxn>
                <a:cxn ang="0">
                  <a:pos x="121" y="59"/>
                </a:cxn>
                <a:cxn ang="0">
                  <a:pos x="121" y="76"/>
                </a:cxn>
                <a:cxn ang="0">
                  <a:pos x="134" y="92"/>
                </a:cxn>
                <a:cxn ang="0">
                  <a:pos x="134" y="112"/>
                </a:cxn>
                <a:cxn ang="0">
                  <a:pos x="110" y="119"/>
                </a:cxn>
                <a:cxn ang="0">
                  <a:pos x="82" y="117"/>
                </a:cxn>
                <a:cxn ang="0">
                  <a:pos x="65" y="134"/>
                </a:cxn>
                <a:cxn ang="0">
                  <a:pos x="55" y="132"/>
                </a:cxn>
                <a:cxn ang="0">
                  <a:pos x="40" y="76"/>
                </a:cxn>
                <a:cxn ang="0">
                  <a:pos x="9" y="55"/>
                </a:cxn>
                <a:cxn ang="0">
                  <a:pos x="0" y="37"/>
                </a:cxn>
                <a:cxn ang="0">
                  <a:pos x="31" y="0"/>
                </a:cxn>
              </a:cxnLst>
              <a:rect l="0" t="0" r="r" b="b"/>
              <a:pathLst>
                <a:path w="135" h="135">
                  <a:moveTo>
                    <a:pt x="31" y="0"/>
                  </a:moveTo>
                  <a:lnTo>
                    <a:pt x="51" y="8"/>
                  </a:lnTo>
                  <a:lnTo>
                    <a:pt x="125" y="8"/>
                  </a:lnTo>
                  <a:lnTo>
                    <a:pt x="130" y="28"/>
                  </a:lnTo>
                  <a:lnTo>
                    <a:pt x="115" y="52"/>
                  </a:lnTo>
                  <a:lnTo>
                    <a:pt x="121" y="59"/>
                  </a:lnTo>
                  <a:lnTo>
                    <a:pt x="121" y="76"/>
                  </a:lnTo>
                  <a:lnTo>
                    <a:pt x="134" y="92"/>
                  </a:lnTo>
                  <a:lnTo>
                    <a:pt x="134" y="112"/>
                  </a:lnTo>
                  <a:lnTo>
                    <a:pt x="110" y="119"/>
                  </a:lnTo>
                  <a:lnTo>
                    <a:pt x="82" y="117"/>
                  </a:lnTo>
                  <a:lnTo>
                    <a:pt x="65" y="134"/>
                  </a:lnTo>
                  <a:lnTo>
                    <a:pt x="55" y="132"/>
                  </a:lnTo>
                  <a:lnTo>
                    <a:pt x="40" y="76"/>
                  </a:lnTo>
                  <a:lnTo>
                    <a:pt x="9" y="55"/>
                  </a:lnTo>
                  <a:lnTo>
                    <a:pt x="0" y="37"/>
                  </a:lnTo>
                  <a:lnTo>
                    <a:pt x="31" y="0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15"/>
            <p:cNvSpPr>
              <a:spLocks/>
            </p:cNvSpPr>
            <p:nvPr/>
          </p:nvSpPr>
          <p:spPr bwMode="auto">
            <a:xfrm>
              <a:off x="2893" y="2976"/>
              <a:ext cx="58" cy="67"/>
            </a:xfrm>
            <a:custGeom>
              <a:avLst/>
              <a:gdLst/>
              <a:ahLst/>
              <a:cxnLst>
                <a:cxn ang="0">
                  <a:pos x="14" y="8"/>
                </a:cxn>
                <a:cxn ang="0">
                  <a:pos x="26" y="0"/>
                </a:cxn>
                <a:cxn ang="0">
                  <a:pos x="51" y="30"/>
                </a:cxn>
                <a:cxn ang="0">
                  <a:pos x="83" y="45"/>
                </a:cxn>
                <a:cxn ang="0">
                  <a:pos x="97" y="61"/>
                </a:cxn>
                <a:cxn ang="0">
                  <a:pos x="84" y="73"/>
                </a:cxn>
                <a:cxn ang="0">
                  <a:pos x="74" y="80"/>
                </a:cxn>
                <a:cxn ang="0">
                  <a:pos x="43" y="124"/>
                </a:cxn>
                <a:cxn ang="0">
                  <a:pos x="22" y="129"/>
                </a:cxn>
                <a:cxn ang="0">
                  <a:pos x="9" y="123"/>
                </a:cxn>
                <a:cxn ang="0">
                  <a:pos x="0" y="116"/>
                </a:cxn>
                <a:cxn ang="0">
                  <a:pos x="23" y="110"/>
                </a:cxn>
                <a:cxn ang="0">
                  <a:pos x="23" y="90"/>
                </a:cxn>
                <a:cxn ang="0">
                  <a:pos x="11" y="75"/>
                </a:cxn>
                <a:cxn ang="0">
                  <a:pos x="11" y="60"/>
                </a:cxn>
                <a:cxn ang="0">
                  <a:pos x="4" y="51"/>
                </a:cxn>
                <a:cxn ang="0">
                  <a:pos x="19" y="27"/>
                </a:cxn>
                <a:cxn ang="0">
                  <a:pos x="14" y="8"/>
                </a:cxn>
              </a:cxnLst>
              <a:rect l="0" t="0" r="r" b="b"/>
              <a:pathLst>
                <a:path w="98" h="130">
                  <a:moveTo>
                    <a:pt x="14" y="8"/>
                  </a:moveTo>
                  <a:lnTo>
                    <a:pt x="26" y="0"/>
                  </a:lnTo>
                  <a:lnTo>
                    <a:pt x="51" y="30"/>
                  </a:lnTo>
                  <a:lnTo>
                    <a:pt x="83" y="45"/>
                  </a:lnTo>
                  <a:lnTo>
                    <a:pt x="97" y="61"/>
                  </a:lnTo>
                  <a:lnTo>
                    <a:pt x="84" y="73"/>
                  </a:lnTo>
                  <a:lnTo>
                    <a:pt x="74" y="80"/>
                  </a:lnTo>
                  <a:lnTo>
                    <a:pt x="43" y="124"/>
                  </a:lnTo>
                  <a:lnTo>
                    <a:pt x="22" y="129"/>
                  </a:lnTo>
                  <a:lnTo>
                    <a:pt x="9" y="123"/>
                  </a:lnTo>
                  <a:lnTo>
                    <a:pt x="0" y="116"/>
                  </a:lnTo>
                  <a:lnTo>
                    <a:pt x="23" y="110"/>
                  </a:lnTo>
                  <a:lnTo>
                    <a:pt x="23" y="90"/>
                  </a:lnTo>
                  <a:lnTo>
                    <a:pt x="11" y="75"/>
                  </a:lnTo>
                  <a:lnTo>
                    <a:pt x="11" y="60"/>
                  </a:lnTo>
                  <a:lnTo>
                    <a:pt x="4" y="51"/>
                  </a:lnTo>
                  <a:lnTo>
                    <a:pt x="19" y="27"/>
                  </a:lnTo>
                  <a:lnTo>
                    <a:pt x="14" y="8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63000"/>
                  </a:srgbClr>
                </a:gs>
                <a:gs pos="100000">
                  <a:srgbClr val="3366FF">
                    <a:gamma/>
                    <a:tint val="0"/>
                    <a:invGamma/>
                    <a:alpha val="50999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16"/>
            <p:cNvSpPr>
              <a:spLocks/>
            </p:cNvSpPr>
            <p:nvPr/>
          </p:nvSpPr>
          <p:spPr bwMode="auto">
            <a:xfrm>
              <a:off x="2796" y="2880"/>
              <a:ext cx="29" cy="38"/>
            </a:xfrm>
            <a:custGeom>
              <a:avLst/>
              <a:gdLst/>
              <a:ahLst/>
              <a:cxnLst>
                <a:cxn ang="0">
                  <a:pos x="47" y="51"/>
                </a:cxn>
                <a:cxn ang="0">
                  <a:pos x="46" y="56"/>
                </a:cxn>
                <a:cxn ang="0">
                  <a:pos x="41" y="58"/>
                </a:cxn>
                <a:cxn ang="0">
                  <a:pos x="35" y="59"/>
                </a:cxn>
                <a:cxn ang="0">
                  <a:pos x="30" y="62"/>
                </a:cxn>
                <a:cxn ang="0">
                  <a:pos x="25" y="64"/>
                </a:cxn>
                <a:cxn ang="0">
                  <a:pos x="20" y="69"/>
                </a:cxn>
                <a:cxn ang="0">
                  <a:pos x="15" y="70"/>
                </a:cxn>
                <a:cxn ang="0">
                  <a:pos x="9" y="71"/>
                </a:cxn>
                <a:cxn ang="0">
                  <a:pos x="10" y="68"/>
                </a:cxn>
                <a:cxn ang="0">
                  <a:pos x="4" y="69"/>
                </a:cxn>
                <a:cxn ang="0">
                  <a:pos x="9" y="65"/>
                </a:cxn>
                <a:cxn ang="0">
                  <a:pos x="5" y="65"/>
                </a:cxn>
                <a:cxn ang="0">
                  <a:pos x="5" y="61"/>
                </a:cxn>
                <a:cxn ang="0">
                  <a:pos x="4" y="59"/>
                </a:cxn>
                <a:cxn ang="0">
                  <a:pos x="2" y="58"/>
                </a:cxn>
                <a:cxn ang="0">
                  <a:pos x="8" y="57"/>
                </a:cxn>
                <a:cxn ang="0">
                  <a:pos x="10" y="53"/>
                </a:cxn>
                <a:cxn ang="0">
                  <a:pos x="16" y="50"/>
                </a:cxn>
                <a:cxn ang="0">
                  <a:pos x="17" y="48"/>
                </a:cxn>
                <a:cxn ang="0">
                  <a:pos x="12" y="50"/>
                </a:cxn>
                <a:cxn ang="0">
                  <a:pos x="8" y="51"/>
                </a:cxn>
                <a:cxn ang="0">
                  <a:pos x="14" y="45"/>
                </a:cxn>
                <a:cxn ang="0">
                  <a:pos x="14" y="42"/>
                </a:cxn>
                <a:cxn ang="0">
                  <a:pos x="17" y="38"/>
                </a:cxn>
                <a:cxn ang="0">
                  <a:pos x="15" y="32"/>
                </a:cxn>
                <a:cxn ang="0">
                  <a:pos x="16" y="37"/>
                </a:cxn>
                <a:cxn ang="0">
                  <a:pos x="11" y="38"/>
                </a:cxn>
                <a:cxn ang="0">
                  <a:pos x="8" y="36"/>
                </a:cxn>
                <a:cxn ang="0">
                  <a:pos x="6" y="33"/>
                </a:cxn>
                <a:cxn ang="0">
                  <a:pos x="9" y="29"/>
                </a:cxn>
                <a:cxn ang="0">
                  <a:pos x="8" y="28"/>
                </a:cxn>
                <a:cxn ang="0">
                  <a:pos x="9" y="26"/>
                </a:cxn>
                <a:cxn ang="0">
                  <a:pos x="6" y="23"/>
                </a:cxn>
                <a:cxn ang="0">
                  <a:pos x="10" y="19"/>
                </a:cxn>
                <a:cxn ang="0">
                  <a:pos x="16" y="22"/>
                </a:cxn>
                <a:cxn ang="0">
                  <a:pos x="22" y="21"/>
                </a:cxn>
                <a:cxn ang="0">
                  <a:pos x="24" y="17"/>
                </a:cxn>
                <a:cxn ang="0">
                  <a:pos x="21" y="13"/>
                </a:cxn>
                <a:cxn ang="0">
                  <a:pos x="23" y="10"/>
                </a:cxn>
                <a:cxn ang="0">
                  <a:pos x="25" y="5"/>
                </a:cxn>
                <a:cxn ang="0">
                  <a:pos x="32" y="4"/>
                </a:cxn>
                <a:cxn ang="0">
                  <a:pos x="32" y="3"/>
                </a:cxn>
                <a:cxn ang="0">
                  <a:pos x="36" y="1"/>
                </a:cxn>
                <a:cxn ang="0">
                  <a:pos x="35" y="5"/>
                </a:cxn>
                <a:cxn ang="0">
                  <a:pos x="31" y="12"/>
                </a:cxn>
                <a:cxn ang="0">
                  <a:pos x="29" y="15"/>
                </a:cxn>
                <a:cxn ang="0">
                  <a:pos x="29" y="20"/>
                </a:cxn>
                <a:cxn ang="0">
                  <a:pos x="34" y="23"/>
                </a:cxn>
                <a:cxn ang="0">
                  <a:pos x="37" y="19"/>
                </a:cxn>
                <a:cxn ang="0">
                  <a:pos x="41" y="22"/>
                </a:cxn>
                <a:cxn ang="0">
                  <a:pos x="47" y="25"/>
                </a:cxn>
                <a:cxn ang="0">
                  <a:pos x="46" y="29"/>
                </a:cxn>
                <a:cxn ang="0">
                  <a:pos x="48" y="36"/>
                </a:cxn>
                <a:cxn ang="0">
                  <a:pos x="49" y="41"/>
                </a:cxn>
              </a:cxnLst>
              <a:rect l="0" t="0" r="r" b="b"/>
              <a:pathLst>
                <a:path w="50" h="72">
                  <a:moveTo>
                    <a:pt x="49" y="43"/>
                  </a:moveTo>
                  <a:lnTo>
                    <a:pt x="49" y="44"/>
                  </a:lnTo>
                  <a:lnTo>
                    <a:pt x="48" y="46"/>
                  </a:lnTo>
                  <a:lnTo>
                    <a:pt x="48" y="47"/>
                  </a:lnTo>
                  <a:lnTo>
                    <a:pt x="47" y="48"/>
                  </a:lnTo>
                  <a:lnTo>
                    <a:pt x="47" y="49"/>
                  </a:lnTo>
                  <a:lnTo>
                    <a:pt x="47" y="51"/>
                  </a:lnTo>
                  <a:lnTo>
                    <a:pt x="46" y="52"/>
                  </a:lnTo>
                  <a:lnTo>
                    <a:pt x="46" y="53"/>
                  </a:lnTo>
                  <a:lnTo>
                    <a:pt x="45" y="54"/>
                  </a:lnTo>
                  <a:lnTo>
                    <a:pt x="45" y="55"/>
                  </a:lnTo>
                  <a:lnTo>
                    <a:pt x="44" y="56"/>
                  </a:lnTo>
                  <a:lnTo>
                    <a:pt x="45" y="56"/>
                  </a:lnTo>
                  <a:lnTo>
                    <a:pt x="46" y="56"/>
                  </a:lnTo>
                  <a:lnTo>
                    <a:pt x="46" y="57"/>
                  </a:lnTo>
                  <a:lnTo>
                    <a:pt x="45" y="58"/>
                  </a:lnTo>
                  <a:lnTo>
                    <a:pt x="44" y="58"/>
                  </a:lnTo>
                  <a:lnTo>
                    <a:pt x="43" y="58"/>
                  </a:lnTo>
                  <a:lnTo>
                    <a:pt x="42" y="58"/>
                  </a:lnTo>
                  <a:lnTo>
                    <a:pt x="42" y="57"/>
                  </a:lnTo>
                  <a:lnTo>
                    <a:pt x="41" y="58"/>
                  </a:lnTo>
                  <a:lnTo>
                    <a:pt x="40" y="58"/>
                  </a:lnTo>
                  <a:lnTo>
                    <a:pt x="39" y="58"/>
                  </a:lnTo>
                  <a:lnTo>
                    <a:pt x="39" y="57"/>
                  </a:lnTo>
                  <a:lnTo>
                    <a:pt x="39" y="58"/>
                  </a:lnTo>
                  <a:lnTo>
                    <a:pt x="38" y="59"/>
                  </a:lnTo>
                  <a:lnTo>
                    <a:pt x="36" y="59"/>
                  </a:lnTo>
                  <a:lnTo>
                    <a:pt x="35" y="59"/>
                  </a:lnTo>
                  <a:lnTo>
                    <a:pt x="33" y="60"/>
                  </a:lnTo>
                  <a:lnTo>
                    <a:pt x="32" y="60"/>
                  </a:lnTo>
                  <a:lnTo>
                    <a:pt x="33" y="60"/>
                  </a:lnTo>
                  <a:lnTo>
                    <a:pt x="33" y="61"/>
                  </a:lnTo>
                  <a:lnTo>
                    <a:pt x="32" y="61"/>
                  </a:lnTo>
                  <a:lnTo>
                    <a:pt x="31" y="62"/>
                  </a:lnTo>
                  <a:lnTo>
                    <a:pt x="30" y="62"/>
                  </a:lnTo>
                  <a:lnTo>
                    <a:pt x="29" y="62"/>
                  </a:lnTo>
                  <a:lnTo>
                    <a:pt x="29" y="63"/>
                  </a:lnTo>
                  <a:lnTo>
                    <a:pt x="28" y="64"/>
                  </a:lnTo>
                  <a:lnTo>
                    <a:pt x="27" y="65"/>
                  </a:lnTo>
                  <a:lnTo>
                    <a:pt x="26" y="65"/>
                  </a:lnTo>
                  <a:lnTo>
                    <a:pt x="25" y="65"/>
                  </a:lnTo>
                  <a:lnTo>
                    <a:pt x="25" y="64"/>
                  </a:lnTo>
                  <a:lnTo>
                    <a:pt x="25" y="65"/>
                  </a:lnTo>
                  <a:lnTo>
                    <a:pt x="25" y="66"/>
                  </a:lnTo>
                  <a:lnTo>
                    <a:pt x="24" y="66"/>
                  </a:lnTo>
                  <a:lnTo>
                    <a:pt x="23" y="67"/>
                  </a:lnTo>
                  <a:lnTo>
                    <a:pt x="22" y="68"/>
                  </a:lnTo>
                  <a:lnTo>
                    <a:pt x="21" y="68"/>
                  </a:lnTo>
                  <a:lnTo>
                    <a:pt x="20" y="69"/>
                  </a:lnTo>
                  <a:lnTo>
                    <a:pt x="19" y="68"/>
                  </a:lnTo>
                  <a:lnTo>
                    <a:pt x="18" y="68"/>
                  </a:lnTo>
                  <a:lnTo>
                    <a:pt x="18" y="69"/>
                  </a:lnTo>
                  <a:lnTo>
                    <a:pt x="18" y="70"/>
                  </a:lnTo>
                  <a:lnTo>
                    <a:pt x="17" y="69"/>
                  </a:lnTo>
                  <a:lnTo>
                    <a:pt x="16" y="69"/>
                  </a:lnTo>
                  <a:lnTo>
                    <a:pt x="15" y="70"/>
                  </a:lnTo>
                  <a:lnTo>
                    <a:pt x="15" y="71"/>
                  </a:lnTo>
                  <a:lnTo>
                    <a:pt x="14" y="70"/>
                  </a:lnTo>
                  <a:lnTo>
                    <a:pt x="13" y="70"/>
                  </a:lnTo>
                  <a:lnTo>
                    <a:pt x="12" y="70"/>
                  </a:lnTo>
                  <a:lnTo>
                    <a:pt x="11" y="70"/>
                  </a:lnTo>
                  <a:lnTo>
                    <a:pt x="10" y="71"/>
                  </a:lnTo>
                  <a:lnTo>
                    <a:pt x="9" y="71"/>
                  </a:lnTo>
                  <a:lnTo>
                    <a:pt x="9" y="70"/>
                  </a:lnTo>
                  <a:lnTo>
                    <a:pt x="10" y="69"/>
                  </a:lnTo>
                  <a:lnTo>
                    <a:pt x="9" y="69"/>
                  </a:lnTo>
                  <a:lnTo>
                    <a:pt x="9" y="70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10" y="68"/>
                  </a:lnTo>
                  <a:lnTo>
                    <a:pt x="11" y="67"/>
                  </a:lnTo>
                  <a:lnTo>
                    <a:pt x="10" y="67"/>
                  </a:lnTo>
                  <a:lnTo>
                    <a:pt x="8" y="68"/>
                  </a:lnTo>
                  <a:lnTo>
                    <a:pt x="7" y="68"/>
                  </a:lnTo>
                  <a:lnTo>
                    <a:pt x="6" y="68"/>
                  </a:lnTo>
                  <a:lnTo>
                    <a:pt x="5" y="69"/>
                  </a:lnTo>
                  <a:lnTo>
                    <a:pt x="4" y="69"/>
                  </a:lnTo>
                  <a:lnTo>
                    <a:pt x="3" y="69"/>
                  </a:lnTo>
                  <a:lnTo>
                    <a:pt x="4" y="68"/>
                  </a:lnTo>
                  <a:lnTo>
                    <a:pt x="6" y="67"/>
                  </a:lnTo>
                  <a:lnTo>
                    <a:pt x="7" y="67"/>
                  </a:lnTo>
                  <a:lnTo>
                    <a:pt x="6" y="66"/>
                  </a:lnTo>
                  <a:lnTo>
                    <a:pt x="8" y="65"/>
                  </a:lnTo>
                  <a:lnTo>
                    <a:pt x="9" y="65"/>
                  </a:lnTo>
                  <a:lnTo>
                    <a:pt x="7" y="65"/>
                  </a:lnTo>
                  <a:lnTo>
                    <a:pt x="6" y="65"/>
                  </a:lnTo>
                  <a:lnTo>
                    <a:pt x="6" y="66"/>
                  </a:lnTo>
                  <a:lnTo>
                    <a:pt x="5" y="66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5" y="65"/>
                  </a:lnTo>
                  <a:lnTo>
                    <a:pt x="4" y="64"/>
                  </a:lnTo>
                  <a:lnTo>
                    <a:pt x="3" y="65"/>
                  </a:lnTo>
                  <a:lnTo>
                    <a:pt x="2" y="64"/>
                  </a:lnTo>
                  <a:lnTo>
                    <a:pt x="2" y="63"/>
                  </a:lnTo>
                  <a:lnTo>
                    <a:pt x="3" y="62"/>
                  </a:lnTo>
                  <a:lnTo>
                    <a:pt x="4" y="61"/>
                  </a:lnTo>
                  <a:lnTo>
                    <a:pt x="5" y="61"/>
                  </a:lnTo>
                  <a:lnTo>
                    <a:pt x="6" y="61"/>
                  </a:lnTo>
                  <a:lnTo>
                    <a:pt x="7" y="60"/>
                  </a:lnTo>
                  <a:lnTo>
                    <a:pt x="8" y="59"/>
                  </a:lnTo>
                  <a:lnTo>
                    <a:pt x="7" y="59"/>
                  </a:lnTo>
                  <a:lnTo>
                    <a:pt x="6" y="59"/>
                  </a:lnTo>
                  <a:lnTo>
                    <a:pt x="5" y="59"/>
                  </a:lnTo>
                  <a:lnTo>
                    <a:pt x="4" y="59"/>
                  </a:lnTo>
                  <a:lnTo>
                    <a:pt x="3" y="59"/>
                  </a:lnTo>
                  <a:lnTo>
                    <a:pt x="3" y="60"/>
                  </a:lnTo>
                  <a:lnTo>
                    <a:pt x="2" y="59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0" y="60"/>
                  </a:lnTo>
                  <a:lnTo>
                    <a:pt x="2" y="58"/>
                  </a:lnTo>
                  <a:lnTo>
                    <a:pt x="3" y="57"/>
                  </a:lnTo>
                  <a:lnTo>
                    <a:pt x="4" y="56"/>
                  </a:lnTo>
                  <a:lnTo>
                    <a:pt x="5" y="55"/>
                  </a:lnTo>
                  <a:lnTo>
                    <a:pt x="6" y="56"/>
                  </a:lnTo>
                  <a:lnTo>
                    <a:pt x="6" y="57"/>
                  </a:lnTo>
                  <a:lnTo>
                    <a:pt x="7" y="57"/>
                  </a:lnTo>
                  <a:lnTo>
                    <a:pt x="8" y="57"/>
                  </a:lnTo>
                  <a:lnTo>
                    <a:pt x="9" y="57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7" y="54"/>
                  </a:lnTo>
                  <a:lnTo>
                    <a:pt x="8" y="54"/>
                  </a:lnTo>
                  <a:lnTo>
                    <a:pt x="9" y="53"/>
                  </a:lnTo>
                  <a:lnTo>
                    <a:pt x="10" y="53"/>
                  </a:lnTo>
                  <a:lnTo>
                    <a:pt x="10" y="52"/>
                  </a:lnTo>
                  <a:lnTo>
                    <a:pt x="11" y="51"/>
                  </a:lnTo>
                  <a:lnTo>
                    <a:pt x="12" y="51"/>
                  </a:lnTo>
                  <a:lnTo>
                    <a:pt x="13" y="51"/>
                  </a:lnTo>
                  <a:lnTo>
                    <a:pt x="14" y="51"/>
                  </a:lnTo>
                  <a:lnTo>
                    <a:pt x="15" y="50"/>
                  </a:lnTo>
                  <a:lnTo>
                    <a:pt x="16" y="50"/>
                  </a:lnTo>
                  <a:lnTo>
                    <a:pt x="17" y="50"/>
                  </a:lnTo>
                  <a:lnTo>
                    <a:pt x="18" y="50"/>
                  </a:lnTo>
                  <a:lnTo>
                    <a:pt x="18" y="49"/>
                  </a:lnTo>
                  <a:lnTo>
                    <a:pt x="19" y="49"/>
                  </a:lnTo>
                  <a:lnTo>
                    <a:pt x="18" y="49"/>
                  </a:lnTo>
                  <a:lnTo>
                    <a:pt x="18" y="48"/>
                  </a:lnTo>
                  <a:lnTo>
                    <a:pt x="17" y="48"/>
                  </a:lnTo>
                  <a:lnTo>
                    <a:pt x="16" y="49"/>
                  </a:lnTo>
                  <a:lnTo>
                    <a:pt x="16" y="50"/>
                  </a:lnTo>
                  <a:lnTo>
                    <a:pt x="15" y="50"/>
                  </a:lnTo>
                  <a:lnTo>
                    <a:pt x="14" y="51"/>
                  </a:lnTo>
                  <a:lnTo>
                    <a:pt x="14" y="50"/>
                  </a:lnTo>
                  <a:lnTo>
                    <a:pt x="13" y="50"/>
                  </a:lnTo>
                  <a:lnTo>
                    <a:pt x="12" y="50"/>
                  </a:lnTo>
                  <a:lnTo>
                    <a:pt x="11" y="49"/>
                  </a:lnTo>
                  <a:lnTo>
                    <a:pt x="11" y="50"/>
                  </a:lnTo>
                  <a:lnTo>
                    <a:pt x="10" y="51"/>
                  </a:lnTo>
                  <a:lnTo>
                    <a:pt x="9" y="51"/>
                  </a:lnTo>
                  <a:lnTo>
                    <a:pt x="8" y="51"/>
                  </a:lnTo>
                  <a:lnTo>
                    <a:pt x="7" y="51"/>
                  </a:lnTo>
                  <a:lnTo>
                    <a:pt x="8" y="51"/>
                  </a:lnTo>
                  <a:lnTo>
                    <a:pt x="8" y="50"/>
                  </a:lnTo>
                  <a:lnTo>
                    <a:pt x="9" y="50"/>
                  </a:lnTo>
                  <a:lnTo>
                    <a:pt x="10" y="49"/>
                  </a:lnTo>
                  <a:lnTo>
                    <a:pt x="11" y="48"/>
                  </a:lnTo>
                  <a:lnTo>
                    <a:pt x="12" y="47"/>
                  </a:lnTo>
                  <a:lnTo>
                    <a:pt x="13" y="46"/>
                  </a:lnTo>
                  <a:lnTo>
                    <a:pt x="14" y="45"/>
                  </a:lnTo>
                  <a:lnTo>
                    <a:pt x="14" y="44"/>
                  </a:lnTo>
                  <a:lnTo>
                    <a:pt x="13" y="44"/>
                  </a:lnTo>
                  <a:lnTo>
                    <a:pt x="13" y="45"/>
                  </a:lnTo>
                  <a:lnTo>
                    <a:pt x="12" y="44"/>
                  </a:lnTo>
                  <a:lnTo>
                    <a:pt x="13" y="43"/>
                  </a:lnTo>
                  <a:lnTo>
                    <a:pt x="14" y="43"/>
                  </a:lnTo>
                  <a:lnTo>
                    <a:pt x="14" y="42"/>
                  </a:lnTo>
                  <a:lnTo>
                    <a:pt x="14" y="41"/>
                  </a:lnTo>
                  <a:lnTo>
                    <a:pt x="15" y="41"/>
                  </a:lnTo>
                  <a:lnTo>
                    <a:pt x="16" y="41"/>
                  </a:lnTo>
                  <a:lnTo>
                    <a:pt x="17" y="41"/>
                  </a:lnTo>
                  <a:lnTo>
                    <a:pt x="18" y="40"/>
                  </a:lnTo>
                  <a:lnTo>
                    <a:pt x="17" y="39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7" y="36"/>
                  </a:lnTo>
                  <a:lnTo>
                    <a:pt x="16" y="36"/>
                  </a:lnTo>
                  <a:lnTo>
                    <a:pt x="16" y="35"/>
                  </a:lnTo>
                  <a:lnTo>
                    <a:pt x="15" y="34"/>
                  </a:lnTo>
                  <a:lnTo>
                    <a:pt x="15" y="33"/>
                  </a:lnTo>
                  <a:lnTo>
                    <a:pt x="15" y="32"/>
                  </a:lnTo>
                  <a:lnTo>
                    <a:pt x="14" y="32"/>
                  </a:lnTo>
                  <a:lnTo>
                    <a:pt x="13" y="32"/>
                  </a:lnTo>
                  <a:lnTo>
                    <a:pt x="13" y="33"/>
                  </a:lnTo>
                  <a:lnTo>
                    <a:pt x="14" y="34"/>
                  </a:lnTo>
                  <a:lnTo>
                    <a:pt x="15" y="35"/>
                  </a:lnTo>
                  <a:lnTo>
                    <a:pt x="15" y="36"/>
                  </a:lnTo>
                  <a:lnTo>
                    <a:pt x="16" y="37"/>
                  </a:lnTo>
                  <a:lnTo>
                    <a:pt x="16" y="38"/>
                  </a:lnTo>
                  <a:lnTo>
                    <a:pt x="15" y="39"/>
                  </a:lnTo>
                  <a:lnTo>
                    <a:pt x="14" y="39"/>
                  </a:lnTo>
                  <a:lnTo>
                    <a:pt x="13" y="39"/>
                  </a:lnTo>
                  <a:lnTo>
                    <a:pt x="12" y="39"/>
                  </a:lnTo>
                  <a:lnTo>
                    <a:pt x="11" y="39"/>
                  </a:lnTo>
                  <a:lnTo>
                    <a:pt x="11" y="38"/>
                  </a:lnTo>
                  <a:lnTo>
                    <a:pt x="11" y="37"/>
                  </a:lnTo>
                  <a:lnTo>
                    <a:pt x="10" y="38"/>
                  </a:lnTo>
                  <a:lnTo>
                    <a:pt x="9" y="38"/>
                  </a:lnTo>
                  <a:lnTo>
                    <a:pt x="8" y="38"/>
                  </a:lnTo>
                  <a:lnTo>
                    <a:pt x="9" y="37"/>
                  </a:lnTo>
                  <a:lnTo>
                    <a:pt x="9" y="36"/>
                  </a:lnTo>
                  <a:lnTo>
                    <a:pt x="8" y="36"/>
                  </a:lnTo>
                  <a:lnTo>
                    <a:pt x="7" y="36"/>
                  </a:lnTo>
                  <a:lnTo>
                    <a:pt x="5" y="36"/>
                  </a:lnTo>
                  <a:lnTo>
                    <a:pt x="6" y="35"/>
                  </a:lnTo>
                  <a:lnTo>
                    <a:pt x="5" y="34"/>
                  </a:lnTo>
                  <a:lnTo>
                    <a:pt x="5" y="33"/>
                  </a:lnTo>
                  <a:lnTo>
                    <a:pt x="5" y="32"/>
                  </a:lnTo>
                  <a:lnTo>
                    <a:pt x="6" y="33"/>
                  </a:lnTo>
                  <a:lnTo>
                    <a:pt x="7" y="33"/>
                  </a:lnTo>
                  <a:lnTo>
                    <a:pt x="8" y="34"/>
                  </a:lnTo>
                  <a:lnTo>
                    <a:pt x="9" y="34"/>
                  </a:lnTo>
                  <a:lnTo>
                    <a:pt x="9" y="33"/>
                  </a:lnTo>
                  <a:lnTo>
                    <a:pt x="9" y="32"/>
                  </a:lnTo>
                  <a:lnTo>
                    <a:pt x="8" y="31"/>
                  </a:lnTo>
                  <a:lnTo>
                    <a:pt x="9" y="29"/>
                  </a:lnTo>
                  <a:lnTo>
                    <a:pt x="10" y="29"/>
                  </a:lnTo>
                  <a:lnTo>
                    <a:pt x="11" y="29"/>
                  </a:lnTo>
                  <a:lnTo>
                    <a:pt x="11" y="28"/>
                  </a:lnTo>
                  <a:lnTo>
                    <a:pt x="11" y="27"/>
                  </a:lnTo>
                  <a:lnTo>
                    <a:pt x="10" y="27"/>
                  </a:lnTo>
                  <a:lnTo>
                    <a:pt x="9" y="28"/>
                  </a:lnTo>
                  <a:lnTo>
                    <a:pt x="8" y="28"/>
                  </a:lnTo>
                  <a:lnTo>
                    <a:pt x="8" y="27"/>
                  </a:lnTo>
                  <a:lnTo>
                    <a:pt x="7" y="27"/>
                  </a:lnTo>
                  <a:lnTo>
                    <a:pt x="7" y="26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5"/>
                  </a:lnTo>
                  <a:lnTo>
                    <a:pt x="9" y="26"/>
                  </a:lnTo>
                  <a:lnTo>
                    <a:pt x="9" y="25"/>
                  </a:lnTo>
                  <a:lnTo>
                    <a:pt x="8" y="25"/>
                  </a:lnTo>
                  <a:lnTo>
                    <a:pt x="8" y="24"/>
                  </a:lnTo>
                  <a:lnTo>
                    <a:pt x="8" y="22"/>
                  </a:lnTo>
                  <a:lnTo>
                    <a:pt x="7" y="21"/>
                  </a:lnTo>
                  <a:lnTo>
                    <a:pt x="7" y="22"/>
                  </a:lnTo>
                  <a:lnTo>
                    <a:pt x="6" y="23"/>
                  </a:lnTo>
                  <a:lnTo>
                    <a:pt x="6" y="22"/>
                  </a:lnTo>
                  <a:lnTo>
                    <a:pt x="6" y="21"/>
                  </a:lnTo>
                  <a:lnTo>
                    <a:pt x="7" y="20"/>
                  </a:lnTo>
                  <a:lnTo>
                    <a:pt x="8" y="20"/>
                  </a:lnTo>
                  <a:lnTo>
                    <a:pt x="9" y="20"/>
                  </a:lnTo>
                  <a:lnTo>
                    <a:pt x="9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2" y="19"/>
                  </a:lnTo>
                  <a:lnTo>
                    <a:pt x="13" y="19"/>
                  </a:lnTo>
                  <a:lnTo>
                    <a:pt x="14" y="19"/>
                  </a:lnTo>
                  <a:lnTo>
                    <a:pt x="15" y="20"/>
                  </a:lnTo>
                  <a:lnTo>
                    <a:pt x="15" y="21"/>
                  </a:lnTo>
                  <a:lnTo>
                    <a:pt x="16" y="22"/>
                  </a:lnTo>
                  <a:lnTo>
                    <a:pt x="17" y="21"/>
                  </a:lnTo>
                  <a:lnTo>
                    <a:pt x="17" y="20"/>
                  </a:lnTo>
                  <a:lnTo>
                    <a:pt x="18" y="20"/>
                  </a:lnTo>
                  <a:lnTo>
                    <a:pt x="19" y="20"/>
                  </a:lnTo>
                  <a:lnTo>
                    <a:pt x="20" y="20"/>
                  </a:lnTo>
                  <a:lnTo>
                    <a:pt x="21" y="21"/>
                  </a:lnTo>
                  <a:lnTo>
                    <a:pt x="22" y="21"/>
                  </a:lnTo>
                  <a:lnTo>
                    <a:pt x="22" y="20"/>
                  </a:lnTo>
                  <a:lnTo>
                    <a:pt x="22" y="19"/>
                  </a:lnTo>
                  <a:lnTo>
                    <a:pt x="21" y="19"/>
                  </a:lnTo>
                  <a:lnTo>
                    <a:pt x="21" y="18"/>
                  </a:lnTo>
                  <a:lnTo>
                    <a:pt x="22" y="18"/>
                  </a:lnTo>
                  <a:lnTo>
                    <a:pt x="23" y="17"/>
                  </a:lnTo>
                  <a:lnTo>
                    <a:pt x="24" y="17"/>
                  </a:lnTo>
                  <a:lnTo>
                    <a:pt x="25" y="16"/>
                  </a:lnTo>
                  <a:lnTo>
                    <a:pt x="25" y="15"/>
                  </a:lnTo>
                  <a:lnTo>
                    <a:pt x="26" y="14"/>
                  </a:lnTo>
                  <a:lnTo>
                    <a:pt x="25" y="14"/>
                  </a:lnTo>
                  <a:lnTo>
                    <a:pt x="24" y="14"/>
                  </a:lnTo>
                  <a:lnTo>
                    <a:pt x="22" y="14"/>
                  </a:lnTo>
                  <a:lnTo>
                    <a:pt x="21" y="13"/>
                  </a:lnTo>
                  <a:lnTo>
                    <a:pt x="20" y="13"/>
                  </a:lnTo>
                  <a:lnTo>
                    <a:pt x="20" y="12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2" y="10"/>
                  </a:lnTo>
                  <a:lnTo>
                    <a:pt x="23" y="10"/>
                  </a:lnTo>
                  <a:lnTo>
                    <a:pt x="24" y="9"/>
                  </a:lnTo>
                  <a:lnTo>
                    <a:pt x="23" y="8"/>
                  </a:lnTo>
                  <a:lnTo>
                    <a:pt x="23" y="7"/>
                  </a:lnTo>
                  <a:lnTo>
                    <a:pt x="24" y="6"/>
                  </a:lnTo>
                  <a:lnTo>
                    <a:pt x="25" y="6"/>
                  </a:lnTo>
                  <a:lnTo>
                    <a:pt x="24" y="5"/>
                  </a:lnTo>
                  <a:lnTo>
                    <a:pt x="25" y="5"/>
                  </a:lnTo>
                  <a:lnTo>
                    <a:pt x="26" y="5"/>
                  </a:lnTo>
                  <a:lnTo>
                    <a:pt x="27" y="4"/>
                  </a:lnTo>
                  <a:lnTo>
                    <a:pt x="28" y="4"/>
                  </a:lnTo>
                  <a:lnTo>
                    <a:pt x="29" y="4"/>
                  </a:lnTo>
                  <a:lnTo>
                    <a:pt x="30" y="3"/>
                  </a:lnTo>
                  <a:lnTo>
                    <a:pt x="31" y="3"/>
                  </a:lnTo>
                  <a:lnTo>
                    <a:pt x="32" y="4"/>
                  </a:lnTo>
                  <a:lnTo>
                    <a:pt x="32" y="5"/>
                  </a:lnTo>
                  <a:lnTo>
                    <a:pt x="31" y="6"/>
                  </a:lnTo>
                  <a:lnTo>
                    <a:pt x="32" y="7"/>
                  </a:lnTo>
                  <a:lnTo>
                    <a:pt x="33" y="6"/>
                  </a:lnTo>
                  <a:lnTo>
                    <a:pt x="33" y="5"/>
                  </a:lnTo>
                  <a:lnTo>
                    <a:pt x="33" y="4"/>
                  </a:lnTo>
                  <a:lnTo>
                    <a:pt x="32" y="3"/>
                  </a:lnTo>
                  <a:lnTo>
                    <a:pt x="32" y="2"/>
                  </a:lnTo>
                  <a:lnTo>
                    <a:pt x="33" y="2"/>
                  </a:lnTo>
                  <a:lnTo>
                    <a:pt x="34" y="2"/>
                  </a:lnTo>
                  <a:lnTo>
                    <a:pt x="34" y="1"/>
                  </a:lnTo>
                  <a:lnTo>
                    <a:pt x="34" y="0"/>
                  </a:lnTo>
                  <a:lnTo>
                    <a:pt x="35" y="1"/>
                  </a:lnTo>
                  <a:lnTo>
                    <a:pt x="36" y="1"/>
                  </a:lnTo>
                  <a:lnTo>
                    <a:pt x="36" y="2"/>
                  </a:lnTo>
                  <a:lnTo>
                    <a:pt x="37" y="2"/>
                  </a:lnTo>
                  <a:lnTo>
                    <a:pt x="38" y="3"/>
                  </a:lnTo>
                  <a:lnTo>
                    <a:pt x="37" y="3"/>
                  </a:lnTo>
                  <a:lnTo>
                    <a:pt x="37" y="4"/>
                  </a:lnTo>
                  <a:lnTo>
                    <a:pt x="36" y="4"/>
                  </a:lnTo>
                  <a:lnTo>
                    <a:pt x="35" y="5"/>
                  </a:lnTo>
                  <a:lnTo>
                    <a:pt x="35" y="6"/>
                  </a:lnTo>
                  <a:lnTo>
                    <a:pt x="34" y="6"/>
                  </a:lnTo>
                  <a:lnTo>
                    <a:pt x="34" y="7"/>
                  </a:lnTo>
                  <a:lnTo>
                    <a:pt x="34" y="8"/>
                  </a:lnTo>
                  <a:lnTo>
                    <a:pt x="32" y="11"/>
                  </a:lnTo>
                  <a:lnTo>
                    <a:pt x="31" y="11"/>
                  </a:lnTo>
                  <a:lnTo>
                    <a:pt x="31" y="12"/>
                  </a:lnTo>
                  <a:lnTo>
                    <a:pt x="30" y="12"/>
                  </a:lnTo>
                  <a:lnTo>
                    <a:pt x="29" y="12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31" y="14"/>
                  </a:lnTo>
                  <a:lnTo>
                    <a:pt x="30" y="15"/>
                  </a:lnTo>
                  <a:lnTo>
                    <a:pt x="29" y="15"/>
                  </a:lnTo>
                  <a:lnTo>
                    <a:pt x="28" y="15"/>
                  </a:lnTo>
                  <a:lnTo>
                    <a:pt x="28" y="16"/>
                  </a:lnTo>
                  <a:lnTo>
                    <a:pt x="27" y="16"/>
                  </a:lnTo>
                  <a:lnTo>
                    <a:pt x="27" y="17"/>
                  </a:lnTo>
                  <a:lnTo>
                    <a:pt x="27" y="18"/>
                  </a:lnTo>
                  <a:lnTo>
                    <a:pt x="28" y="19"/>
                  </a:lnTo>
                  <a:lnTo>
                    <a:pt x="29" y="20"/>
                  </a:lnTo>
                  <a:lnTo>
                    <a:pt x="29" y="21"/>
                  </a:lnTo>
                  <a:lnTo>
                    <a:pt x="30" y="21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2" y="23"/>
                  </a:lnTo>
                  <a:lnTo>
                    <a:pt x="33" y="23"/>
                  </a:lnTo>
                  <a:lnTo>
                    <a:pt x="34" y="23"/>
                  </a:lnTo>
                  <a:lnTo>
                    <a:pt x="35" y="23"/>
                  </a:lnTo>
                  <a:lnTo>
                    <a:pt x="35" y="22"/>
                  </a:lnTo>
                  <a:lnTo>
                    <a:pt x="36" y="22"/>
                  </a:lnTo>
                  <a:lnTo>
                    <a:pt x="36" y="21"/>
                  </a:lnTo>
                  <a:lnTo>
                    <a:pt x="36" y="20"/>
                  </a:lnTo>
                  <a:lnTo>
                    <a:pt x="36" y="19"/>
                  </a:lnTo>
                  <a:lnTo>
                    <a:pt x="37" y="19"/>
                  </a:lnTo>
                  <a:lnTo>
                    <a:pt x="38" y="18"/>
                  </a:lnTo>
                  <a:lnTo>
                    <a:pt x="39" y="18"/>
                  </a:lnTo>
                  <a:lnTo>
                    <a:pt x="39" y="19"/>
                  </a:lnTo>
                  <a:lnTo>
                    <a:pt x="39" y="20"/>
                  </a:lnTo>
                  <a:lnTo>
                    <a:pt x="40" y="21"/>
                  </a:lnTo>
                  <a:lnTo>
                    <a:pt x="40" y="22"/>
                  </a:lnTo>
                  <a:lnTo>
                    <a:pt x="41" y="22"/>
                  </a:lnTo>
                  <a:lnTo>
                    <a:pt x="41" y="23"/>
                  </a:lnTo>
                  <a:lnTo>
                    <a:pt x="42" y="24"/>
                  </a:lnTo>
                  <a:lnTo>
                    <a:pt x="43" y="24"/>
                  </a:lnTo>
                  <a:lnTo>
                    <a:pt x="45" y="23"/>
                  </a:lnTo>
                  <a:lnTo>
                    <a:pt x="46" y="23"/>
                  </a:lnTo>
                  <a:lnTo>
                    <a:pt x="47" y="24"/>
                  </a:lnTo>
                  <a:lnTo>
                    <a:pt x="47" y="25"/>
                  </a:lnTo>
                  <a:lnTo>
                    <a:pt x="46" y="25"/>
                  </a:lnTo>
                  <a:lnTo>
                    <a:pt x="45" y="25"/>
                  </a:lnTo>
                  <a:lnTo>
                    <a:pt x="44" y="25"/>
                  </a:lnTo>
                  <a:lnTo>
                    <a:pt x="44" y="26"/>
                  </a:lnTo>
                  <a:lnTo>
                    <a:pt x="45" y="27"/>
                  </a:lnTo>
                  <a:lnTo>
                    <a:pt x="46" y="28"/>
                  </a:lnTo>
                  <a:lnTo>
                    <a:pt x="46" y="29"/>
                  </a:lnTo>
                  <a:lnTo>
                    <a:pt x="46" y="31"/>
                  </a:lnTo>
                  <a:lnTo>
                    <a:pt x="47" y="32"/>
                  </a:lnTo>
                  <a:lnTo>
                    <a:pt x="48" y="33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8" y="35"/>
                  </a:lnTo>
                  <a:lnTo>
                    <a:pt x="48" y="36"/>
                  </a:lnTo>
                  <a:lnTo>
                    <a:pt x="47" y="36"/>
                  </a:lnTo>
                  <a:lnTo>
                    <a:pt x="46" y="37"/>
                  </a:lnTo>
                  <a:lnTo>
                    <a:pt x="47" y="38"/>
                  </a:lnTo>
                  <a:lnTo>
                    <a:pt x="48" y="38"/>
                  </a:lnTo>
                  <a:lnTo>
                    <a:pt x="48" y="40"/>
                  </a:lnTo>
                  <a:lnTo>
                    <a:pt x="48" y="41"/>
                  </a:lnTo>
                  <a:lnTo>
                    <a:pt x="49" y="41"/>
                  </a:lnTo>
                  <a:lnTo>
                    <a:pt x="48" y="42"/>
                  </a:lnTo>
                  <a:lnTo>
                    <a:pt x="49" y="43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17"/>
            <p:cNvSpPr>
              <a:spLocks/>
            </p:cNvSpPr>
            <p:nvPr/>
          </p:nvSpPr>
          <p:spPr bwMode="auto">
            <a:xfrm>
              <a:off x="1790" y="2560"/>
              <a:ext cx="549" cy="310"/>
            </a:xfrm>
            <a:custGeom>
              <a:avLst/>
              <a:gdLst/>
              <a:ahLst/>
              <a:cxnLst>
                <a:cxn ang="0">
                  <a:pos x="123" y="28"/>
                </a:cxn>
                <a:cxn ang="0">
                  <a:pos x="228" y="57"/>
                </a:cxn>
                <a:cxn ang="0">
                  <a:pos x="264" y="47"/>
                </a:cxn>
                <a:cxn ang="0">
                  <a:pos x="371" y="111"/>
                </a:cxn>
                <a:cxn ang="0">
                  <a:pos x="442" y="114"/>
                </a:cxn>
                <a:cxn ang="0">
                  <a:pos x="495" y="156"/>
                </a:cxn>
                <a:cxn ang="0">
                  <a:pos x="574" y="239"/>
                </a:cxn>
                <a:cxn ang="0">
                  <a:pos x="557" y="290"/>
                </a:cxn>
                <a:cxn ang="0">
                  <a:pos x="544" y="350"/>
                </a:cxn>
                <a:cxn ang="0">
                  <a:pos x="573" y="410"/>
                </a:cxn>
                <a:cxn ang="0">
                  <a:pos x="634" y="463"/>
                </a:cxn>
                <a:cxn ang="0">
                  <a:pos x="679" y="475"/>
                </a:cxn>
                <a:cxn ang="0">
                  <a:pos x="754" y="473"/>
                </a:cxn>
                <a:cxn ang="0">
                  <a:pos x="798" y="405"/>
                </a:cxn>
                <a:cxn ang="0">
                  <a:pos x="889" y="375"/>
                </a:cxn>
                <a:cxn ang="0">
                  <a:pos x="920" y="404"/>
                </a:cxn>
                <a:cxn ang="0">
                  <a:pos x="878" y="477"/>
                </a:cxn>
                <a:cxn ang="0">
                  <a:pos x="857" y="475"/>
                </a:cxn>
                <a:cxn ang="0">
                  <a:pos x="799" y="492"/>
                </a:cxn>
                <a:cxn ang="0">
                  <a:pos x="777" y="520"/>
                </a:cxn>
                <a:cxn ang="0">
                  <a:pos x="761" y="542"/>
                </a:cxn>
                <a:cxn ang="0">
                  <a:pos x="730" y="568"/>
                </a:cxn>
                <a:cxn ang="0">
                  <a:pos x="689" y="564"/>
                </a:cxn>
                <a:cxn ang="0">
                  <a:pos x="635" y="537"/>
                </a:cxn>
                <a:cxn ang="0">
                  <a:pos x="484" y="523"/>
                </a:cxn>
                <a:cxn ang="0">
                  <a:pos x="416" y="506"/>
                </a:cxn>
                <a:cxn ang="0">
                  <a:pos x="346" y="476"/>
                </a:cxn>
                <a:cxn ang="0">
                  <a:pos x="282" y="432"/>
                </a:cxn>
                <a:cxn ang="0">
                  <a:pos x="285" y="358"/>
                </a:cxn>
                <a:cxn ang="0">
                  <a:pos x="186" y="239"/>
                </a:cxn>
                <a:cxn ang="0">
                  <a:pos x="189" y="208"/>
                </a:cxn>
                <a:cxn ang="0">
                  <a:pos x="129" y="150"/>
                </a:cxn>
                <a:cxn ang="0">
                  <a:pos x="106" y="107"/>
                </a:cxn>
                <a:cxn ang="0">
                  <a:pos x="103" y="58"/>
                </a:cxn>
                <a:cxn ang="0">
                  <a:pos x="64" y="60"/>
                </a:cxn>
                <a:cxn ang="0">
                  <a:pos x="71" y="108"/>
                </a:cxn>
                <a:cxn ang="0">
                  <a:pos x="115" y="189"/>
                </a:cxn>
                <a:cxn ang="0">
                  <a:pos x="135" y="263"/>
                </a:cxn>
                <a:cxn ang="0">
                  <a:pos x="160" y="288"/>
                </a:cxn>
                <a:cxn ang="0">
                  <a:pos x="154" y="325"/>
                </a:cxn>
                <a:cxn ang="0">
                  <a:pos x="102" y="276"/>
                </a:cxn>
                <a:cxn ang="0">
                  <a:pos x="90" y="224"/>
                </a:cxn>
                <a:cxn ang="0">
                  <a:pos x="30" y="178"/>
                </a:cxn>
                <a:cxn ang="0">
                  <a:pos x="50" y="150"/>
                </a:cxn>
                <a:cxn ang="0">
                  <a:pos x="28" y="104"/>
                </a:cxn>
                <a:cxn ang="0">
                  <a:pos x="10" y="56"/>
                </a:cxn>
                <a:cxn ang="0">
                  <a:pos x="0" y="0"/>
                </a:cxn>
                <a:cxn ang="0">
                  <a:pos x="52" y="5"/>
                </a:cxn>
              </a:cxnLst>
              <a:rect l="0" t="0" r="r" b="b"/>
              <a:pathLst>
                <a:path w="929" h="591">
                  <a:moveTo>
                    <a:pt x="71" y="5"/>
                  </a:moveTo>
                  <a:lnTo>
                    <a:pt x="95" y="16"/>
                  </a:lnTo>
                  <a:lnTo>
                    <a:pt x="123" y="28"/>
                  </a:lnTo>
                  <a:lnTo>
                    <a:pt x="154" y="45"/>
                  </a:lnTo>
                  <a:lnTo>
                    <a:pt x="190" y="54"/>
                  </a:lnTo>
                  <a:lnTo>
                    <a:pt x="228" y="57"/>
                  </a:lnTo>
                  <a:lnTo>
                    <a:pt x="246" y="57"/>
                  </a:lnTo>
                  <a:lnTo>
                    <a:pt x="264" y="56"/>
                  </a:lnTo>
                  <a:lnTo>
                    <a:pt x="264" y="47"/>
                  </a:lnTo>
                  <a:lnTo>
                    <a:pt x="327" y="47"/>
                  </a:lnTo>
                  <a:lnTo>
                    <a:pt x="350" y="78"/>
                  </a:lnTo>
                  <a:lnTo>
                    <a:pt x="371" y="111"/>
                  </a:lnTo>
                  <a:lnTo>
                    <a:pt x="389" y="136"/>
                  </a:lnTo>
                  <a:lnTo>
                    <a:pt x="413" y="127"/>
                  </a:lnTo>
                  <a:lnTo>
                    <a:pt x="442" y="114"/>
                  </a:lnTo>
                  <a:lnTo>
                    <a:pt x="457" y="115"/>
                  </a:lnTo>
                  <a:lnTo>
                    <a:pt x="473" y="126"/>
                  </a:lnTo>
                  <a:lnTo>
                    <a:pt x="495" y="156"/>
                  </a:lnTo>
                  <a:lnTo>
                    <a:pt x="510" y="193"/>
                  </a:lnTo>
                  <a:lnTo>
                    <a:pt x="531" y="224"/>
                  </a:lnTo>
                  <a:lnTo>
                    <a:pt x="574" y="239"/>
                  </a:lnTo>
                  <a:lnTo>
                    <a:pt x="580" y="253"/>
                  </a:lnTo>
                  <a:lnTo>
                    <a:pt x="574" y="265"/>
                  </a:lnTo>
                  <a:lnTo>
                    <a:pt x="557" y="290"/>
                  </a:lnTo>
                  <a:lnTo>
                    <a:pt x="557" y="332"/>
                  </a:lnTo>
                  <a:lnTo>
                    <a:pt x="546" y="337"/>
                  </a:lnTo>
                  <a:lnTo>
                    <a:pt x="544" y="350"/>
                  </a:lnTo>
                  <a:lnTo>
                    <a:pt x="551" y="360"/>
                  </a:lnTo>
                  <a:lnTo>
                    <a:pt x="557" y="386"/>
                  </a:lnTo>
                  <a:lnTo>
                    <a:pt x="573" y="410"/>
                  </a:lnTo>
                  <a:lnTo>
                    <a:pt x="607" y="459"/>
                  </a:lnTo>
                  <a:lnTo>
                    <a:pt x="622" y="459"/>
                  </a:lnTo>
                  <a:lnTo>
                    <a:pt x="634" y="463"/>
                  </a:lnTo>
                  <a:lnTo>
                    <a:pt x="653" y="477"/>
                  </a:lnTo>
                  <a:lnTo>
                    <a:pt x="665" y="477"/>
                  </a:lnTo>
                  <a:lnTo>
                    <a:pt x="679" y="475"/>
                  </a:lnTo>
                  <a:lnTo>
                    <a:pt x="704" y="468"/>
                  </a:lnTo>
                  <a:lnTo>
                    <a:pt x="729" y="463"/>
                  </a:lnTo>
                  <a:lnTo>
                    <a:pt x="754" y="473"/>
                  </a:lnTo>
                  <a:lnTo>
                    <a:pt x="784" y="437"/>
                  </a:lnTo>
                  <a:lnTo>
                    <a:pt x="795" y="417"/>
                  </a:lnTo>
                  <a:lnTo>
                    <a:pt x="798" y="405"/>
                  </a:lnTo>
                  <a:lnTo>
                    <a:pt x="799" y="392"/>
                  </a:lnTo>
                  <a:lnTo>
                    <a:pt x="842" y="381"/>
                  </a:lnTo>
                  <a:lnTo>
                    <a:pt x="889" y="375"/>
                  </a:lnTo>
                  <a:lnTo>
                    <a:pt x="907" y="379"/>
                  </a:lnTo>
                  <a:lnTo>
                    <a:pt x="928" y="379"/>
                  </a:lnTo>
                  <a:lnTo>
                    <a:pt x="920" y="404"/>
                  </a:lnTo>
                  <a:lnTo>
                    <a:pt x="902" y="426"/>
                  </a:lnTo>
                  <a:lnTo>
                    <a:pt x="886" y="449"/>
                  </a:lnTo>
                  <a:lnTo>
                    <a:pt x="878" y="477"/>
                  </a:lnTo>
                  <a:lnTo>
                    <a:pt x="878" y="471"/>
                  </a:lnTo>
                  <a:lnTo>
                    <a:pt x="878" y="477"/>
                  </a:lnTo>
                  <a:lnTo>
                    <a:pt x="857" y="475"/>
                  </a:lnTo>
                  <a:lnTo>
                    <a:pt x="834" y="486"/>
                  </a:lnTo>
                  <a:lnTo>
                    <a:pt x="814" y="490"/>
                  </a:lnTo>
                  <a:lnTo>
                    <a:pt x="799" y="492"/>
                  </a:lnTo>
                  <a:lnTo>
                    <a:pt x="782" y="486"/>
                  </a:lnTo>
                  <a:lnTo>
                    <a:pt x="754" y="506"/>
                  </a:lnTo>
                  <a:lnTo>
                    <a:pt x="777" y="520"/>
                  </a:lnTo>
                  <a:lnTo>
                    <a:pt x="787" y="530"/>
                  </a:lnTo>
                  <a:lnTo>
                    <a:pt x="787" y="543"/>
                  </a:lnTo>
                  <a:lnTo>
                    <a:pt x="761" y="542"/>
                  </a:lnTo>
                  <a:lnTo>
                    <a:pt x="737" y="548"/>
                  </a:lnTo>
                  <a:lnTo>
                    <a:pt x="737" y="558"/>
                  </a:lnTo>
                  <a:lnTo>
                    <a:pt x="730" y="568"/>
                  </a:lnTo>
                  <a:lnTo>
                    <a:pt x="724" y="577"/>
                  </a:lnTo>
                  <a:lnTo>
                    <a:pt x="725" y="590"/>
                  </a:lnTo>
                  <a:lnTo>
                    <a:pt x="689" y="564"/>
                  </a:lnTo>
                  <a:lnTo>
                    <a:pt x="670" y="550"/>
                  </a:lnTo>
                  <a:lnTo>
                    <a:pt x="647" y="543"/>
                  </a:lnTo>
                  <a:lnTo>
                    <a:pt x="635" y="537"/>
                  </a:lnTo>
                  <a:lnTo>
                    <a:pt x="622" y="541"/>
                  </a:lnTo>
                  <a:lnTo>
                    <a:pt x="590" y="556"/>
                  </a:lnTo>
                  <a:lnTo>
                    <a:pt x="484" y="523"/>
                  </a:lnTo>
                  <a:lnTo>
                    <a:pt x="467" y="526"/>
                  </a:lnTo>
                  <a:lnTo>
                    <a:pt x="450" y="520"/>
                  </a:lnTo>
                  <a:lnTo>
                    <a:pt x="416" y="506"/>
                  </a:lnTo>
                  <a:lnTo>
                    <a:pt x="398" y="487"/>
                  </a:lnTo>
                  <a:lnTo>
                    <a:pt x="372" y="481"/>
                  </a:lnTo>
                  <a:lnTo>
                    <a:pt x="346" y="476"/>
                  </a:lnTo>
                  <a:lnTo>
                    <a:pt x="327" y="459"/>
                  </a:lnTo>
                  <a:lnTo>
                    <a:pt x="296" y="440"/>
                  </a:lnTo>
                  <a:lnTo>
                    <a:pt x="282" y="432"/>
                  </a:lnTo>
                  <a:lnTo>
                    <a:pt x="275" y="417"/>
                  </a:lnTo>
                  <a:lnTo>
                    <a:pt x="286" y="377"/>
                  </a:lnTo>
                  <a:lnTo>
                    <a:pt x="285" y="358"/>
                  </a:lnTo>
                  <a:lnTo>
                    <a:pt x="275" y="337"/>
                  </a:lnTo>
                  <a:lnTo>
                    <a:pt x="236" y="284"/>
                  </a:lnTo>
                  <a:lnTo>
                    <a:pt x="186" y="239"/>
                  </a:lnTo>
                  <a:lnTo>
                    <a:pt x="183" y="228"/>
                  </a:lnTo>
                  <a:lnTo>
                    <a:pt x="188" y="216"/>
                  </a:lnTo>
                  <a:lnTo>
                    <a:pt x="189" y="208"/>
                  </a:lnTo>
                  <a:lnTo>
                    <a:pt x="174" y="205"/>
                  </a:lnTo>
                  <a:lnTo>
                    <a:pt x="155" y="176"/>
                  </a:lnTo>
                  <a:lnTo>
                    <a:pt x="129" y="150"/>
                  </a:lnTo>
                  <a:lnTo>
                    <a:pt x="114" y="139"/>
                  </a:lnTo>
                  <a:lnTo>
                    <a:pt x="107" y="124"/>
                  </a:lnTo>
                  <a:lnTo>
                    <a:pt x="106" y="107"/>
                  </a:lnTo>
                  <a:lnTo>
                    <a:pt x="107" y="89"/>
                  </a:lnTo>
                  <a:lnTo>
                    <a:pt x="107" y="72"/>
                  </a:lnTo>
                  <a:lnTo>
                    <a:pt x="103" y="58"/>
                  </a:lnTo>
                  <a:lnTo>
                    <a:pt x="91" y="48"/>
                  </a:lnTo>
                  <a:lnTo>
                    <a:pt x="67" y="42"/>
                  </a:lnTo>
                  <a:lnTo>
                    <a:pt x="64" y="60"/>
                  </a:lnTo>
                  <a:lnTo>
                    <a:pt x="57" y="78"/>
                  </a:lnTo>
                  <a:lnTo>
                    <a:pt x="56" y="94"/>
                  </a:lnTo>
                  <a:lnTo>
                    <a:pt x="71" y="108"/>
                  </a:lnTo>
                  <a:lnTo>
                    <a:pt x="84" y="142"/>
                  </a:lnTo>
                  <a:lnTo>
                    <a:pt x="102" y="173"/>
                  </a:lnTo>
                  <a:lnTo>
                    <a:pt x="115" y="189"/>
                  </a:lnTo>
                  <a:lnTo>
                    <a:pt x="121" y="211"/>
                  </a:lnTo>
                  <a:lnTo>
                    <a:pt x="135" y="253"/>
                  </a:lnTo>
                  <a:lnTo>
                    <a:pt x="135" y="263"/>
                  </a:lnTo>
                  <a:lnTo>
                    <a:pt x="129" y="271"/>
                  </a:lnTo>
                  <a:lnTo>
                    <a:pt x="150" y="283"/>
                  </a:lnTo>
                  <a:lnTo>
                    <a:pt x="160" y="288"/>
                  </a:lnTo>
                  <a:lnTo>
                    <a:pt x="163" y="299"/>
                  </a:lnTo>
                  <a:lnTo>
                    <a:pt x="161" y="319"/>
                  </a:lnTo>
                  <a:lnTo>
                    <a:pt x="154" y="325"/>
                  </a:lnTo>
                  <a:lnTo>
                    <a:pt x="140" y="323"/>
                  </a:lnTo>
                  <a:lnTo>
                    <a:pt x="126" y="298"/>
                  </a:lnTo>
                  <a:lnTo>
                    <a:pt x="102" y="276"/>
                  </a:lnTo>
                  <a:lnTo>
                    <a:pt x="85" y="254"/>
                  </a:lnTo>
                  <a:lnTo>
                    <a:pt x="84" y="241"/>
                  </a:lnTo>
                  <a:lnTo>
                    <a:pt x="90" y="224"/>
                  </a:lnTo>
                  <a:lnTo>
                    <a:pt x="73" y="206"/>
                  </a:lnTo>
                  <a:lnTo>
                    <a:pt x="51" y="192"/>
                  </a:lnTo>
                  <a:lnTo>
                    <a:pt x="30" y="178"/>
                  </a:lnTo>
                  <a:lnTo>
                    <a:pt x="16" y="159"/>
                  </a:lnTo>
                  <a:lnTo>
                    <a:pt x="35" y="159"/>
                  </a:lnTo>
                  <a:lnTo>
                    <a:pt x="50" y="150"/>
                  </a:lnTo>
                  <a:lnTo>
                    <a:pt x="49" y="137"/>
                  </a:lnTo>
                  <a:lnTo>
                    <a:pt x="45" y="125"/>
                  </a:lnTo>
                  <a:lnTo>
                    <a:pt x="28" y="104"/>
                  </a:lnTo>
                  <a:lnTo>
                    <a:pt x="13" y="83"/>
                  </a:lnTo>
                  <a:lnTo>
                    <a:pt x="9" y="71"/>
                  </a:lnTo>
                  <a:lnTo>
                    <a:pt x="10" y="56"/>
                  </a:lnTo>
                  <a:lnTo>
                    <a:pt x="10" y="43"/>
                  </a:lnTo>
                  <a:lnTo>
                    <a:pt x="8" y="29"/>
                  </a:lnTo>
                  <a:lnTo>
                    <a:pt x="0" y="0"/>
                  </a:lnTo>
                  <a:lnTo>
                    <a:pt x="17" y="1"/>
                  </a:lnTo>
                  <a:lnTo>
                    <a:pt x="35" y="3"/>
                  </a:lnTo>
                  <a:lnTo>
                    <a:pt x="52" y="5"/>
                  </a:lnTo>
                  <a:lnTo>
                    <a:pt x="71" y="5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18"/>
            <p:cNvSpPr>
              <a:spLocks/>
            </p:cNvSpPr>
            <p:nvPr/>
          </p:nvSpPr>
          <p:spPr bwMode="auto">
            <a:xfrm>
              <a:off x="2317" y="2787"/>
              <a:ext cx="26" cy="47"/>
            </a:xfrm>
            <a:custGeom>
              <a:avLst/>
              <a:gdLst/>
              <a:ahLst/>
              <a:cxnLst>
                <a:cxn ang="0">
                  <a:pos x="44" y="18"/>
                </a:cxn>
                <a:cxn ang="0">
                  <a:pos x="36" y="52"/>
                </a:cxn>
                <a:cxn ang="0">
                  <a:pos x="15" y="89"/>
                </a:cxn>
                <a:cxn ang="0">
                  <a:pos x="0" y="27"/>
                </a:cxn>
                <a:cxn ang="0">
                  <a:pos x="44" y="18"/>
                </a:cxn>
                <a:cxn ang="0">
                  <a:pos x="33" y="0"/>
                </a:cxn>
                <a:cxn ang="0">
                  <a:pos x="44" y="18"/>
                </a:cxn>
              </a:cxnLst>
              <a:rect l="0" t="0" r="r" b="b"/>
              <a:pathLst>
                <a:path w="45" h="90">
                  <a:moveTo>
                    <a:pt x="44" y="18"/>
                  </a:moveTo>
                  <a:lnTo>
                    <a:pt x="36" y="52"/>
                  </a:lnTo>
                  <a:lnTo>
                    <a:pt x="15" y="89"/>
                  </a:lnTo>
                  <a:lnTo>
                    <a:pt x="0" y="27"/>
                  </a:lnTo>
                  <a:lnTo>
                    <a:pt x="44" y="18"/>
                  </a:lnTo>
                  <a:lnTo>
                    <a:pt x="33" y="0"/>
                  </a:lnTo>
                  <a:lnTo>
                    <a:pt x="44" y="18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25000"/>
                  </a:srgbClr>
                </a:gs>
                <a:gs pos="100000">
                  <a:srgbClr val="3366FF">
                    <a:gamma/>
                    <a:tint val="0"/>
                    <a:invGamma/>
                    <a:alpha val="28999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19"/>
            <p:cNvSpPr>
              <a:spLocks/>
            </p:cNvSpPr>
            <p:nvPr/>
          </p:nvSpPr>
          <p:spPr bwMode="auto">
            <a:xfrm>
              <a:off x="2507" y="2788"/>
              <a:ext cx="47" cy="18"/>
            </a:xfrm>
            <a:custGeom>
              <a:avLst/>
              <a:gdLst/>
              <a:ahLst/>
              <a:cxnLst>
                <a:cxn ang="0">
                  <a:pos x="78" y="14"/>
                </a:cxn>
                <a:cxn ang="0">
                  <a:pos x="78" y="23"/>
                </a:cxn>
                <a:cxn ang="0">
                  <a:pos x="63" y="24"/>
                </a:cxn>
                <a:cxn ang="0">
                  <a:pos x="51" y="19"/>
                </a:cxn>
                <a:cxn ang="0">
                  <a:pos x="37" y="24"/>
                </a:cxn>
                <a:cxn ang="0">
                  <a:pos x="23" y="21"/>
                </a:cxn>
                <a:cxn ang="0">
                  <a:pos x="0" y="10"/>
                </a:cxn>
                <a:cxn ang="0">
                  <a:pos x="17" y="1"/>
                </a:cxn>
                <a:cxn ang="0">
                  <a:pos x="26" y="0"/>
                </a:cxn>
                <a:cxn ang="0">
                  <a:pos x="38" y="1"/>
                </a:cxn>
                <a:cxn ang="0">
                  <a:pos x="78" y="14"/>
                </a:cxn>
              </a:cxnLst>
              <a:rect l="0" t="0" r="r" b="b"/>
              <a:pathLst>
                <a:path w="79" h="25">
                  <a:moveTo>
                    <a:pt x="78" y="14"/>
                  </a:moveTo>
                  <a:lnTo>
                    <a:pt x="78" y="23"/>
                  </a:lnTo>
                  <a:lnTo>
                    <a:pt x="63" y="24"/>
                  </a:lnTo>
                  <a:lnTo>
                    <a:pt x="51" y="19"/>
                  </a:lnTo>
                  <a:lnTo>
                    <a:pt x="37" y="24"/>
                  </a:lnTo>
                  <a:lnTo>
                    <a:pt x="23" y="21"/>
                  </a:lnTo>
                  <a:lnTo>
                    <a:pt x="0" y="10"/>
                  </a:lnTo>
                  <a:lnTo>
                    <a:pt x="17" y="1"/>
                  </a:lnTo>
                  <a:lnTo>
                    <a:pt x="26" y="0"/>
                  </a:lnTo>
                  <a:lnTo>
                    <a:pt x="38" y="1"/>
                  </a:lnTo>
                  <a:lnTo>
                    <a:pt x="78" y="14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56000"/>
                  </a:srgbClr>
                </a:gs>
                <a:gs pos="100000">
                  <a:srgbClr val="3366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20"/>
            <p:cNvSpPr>
              <a:spLocks/>
            </p:cNvSpPr>
            <p:nvPr/>
          </p:nvSpPr>
          <p:spPr bwMode="auto">
            <a:xfrm>
              <a:off x="2262" y="2799"/>
              <a:ext cx="75" cy="64"/>
            </a:xfrm>
            <a:custGeom>
              <a:avLst/>
              <a:gdLst/>
              <a:ahLst/>
              <a:cxnLst>
                <a:cxn ang="0">
                  <a:pos x="110" y="0"/>
                </a:cxn>
                <a:cxn ang="0">
                  <a:pos x="110" y="19"/>
                </a:cxn>
                <a:cxn ang="0">
                  <a:pos x="106" y="40"/>
                </a:cxn>
                <a:cxn ang="0">
                  <a:pos x="108" y="56"/>
                </a:cxn>
                <a:cxn ang="0">
                  <a:pos x="114" y="61"/>
                </a:cxn>
                <a:cxn ang="0">
                  <a:pos x="125" y="62"/>
                </a:cxn>
                <a:cxn ang="0">
                  <a:pos x="126" y="76"/>
                </a:cxn>
                <a:cxn ang="0">
                  <a:pos x="117" y="86"/>
                </a:cxn>
                <a:cxn ang="0">
                  <a:pos x="109" y="96"/>
                </a:cxn>
                <a:cxn ang="0">
                  <a:pos x="110" y="108"/>
                </a:cxn>
                <a:cxn ang="0">
                  <a:pos x="90" y="119"/>
                </a:cxn>
                <a:cxn ang="0">
                  <a:pos x="78" y="121"/>
                </a:cxn>
                <a:cxn ang="0">
                  <a:pos x="63" y="121"/>
                </a:cxn>
                <a:cxn ang="0">
                  <a:pos x="1" y="104"/>
                </a:cxn>
                <a:cxn ang="0">
                  <a:pos x="0" y="83"/>
                </a:cxn>
                <a:cxn ang="0">
                  <a:pos x="2" y="71"/>
                </a:cxn>
                <a:cxn ang="0">
                  <a:pos x="13" y="62"/>
                </a:cxn>
                <a:cxn ang="0">
                  <a:pos x="37" y="54"/>
                </a:cxn>
                <a:cxn ang="0">
                  <a:pos x="63" y="52"/>
                </a:cxn>
                <a:cxn ang="0">
                  <a:pos x="51" y="37"/>
                </a:cxn>
                <a:cxn ang="0">
                  <a:pos x="30" y="29"/>
                </a:cxn>
                <a:cxn ang="0">
                  <a:pos x="30" y="15"/>
                </a:cxn>
                <a:cxn ang="0">
                  <a:pos x="55" y="4"/>
                </a:cxn>
                <a:cxn ang="0">
                  <a:pos x="69" y="1"/>
                </a:cxn>
                <a:cxn ang="0">
                  <a:pos x="85" y="6"/>
                </a:cxn>
                <a:cxn ang="0">
                  <a:pos x="110" y="0"/>
                </a:cxn>
              </a:cxnLst>
              <a:rect l="0" t="0" r="r" b="b"/>
              <a:pathLst>
                <a:path w="127" h="122">
                  <a:moveTo>
                    <a:pt x="110" y="0"/>
                  </a:moveTo>
                  <a:lnTo>
                    <a:pt x="110" y="19"/>
                  </a:lnTo>
                  <a:lnTo>
                    <a:pt x="106" y="40"/>
                  </a:lnTo>
                  <a:lnTo>
                    <a:pt x="108" y="56"/>
                  </a:lnTo>
                  <a:lnTo>
                    <a:pt x="114" y="61"/>
                  </a:lnTo>
                  <a:lnTo>
                    <a:pt x="125" y="62"/>
                  </a:lnTo>
                  <a:lnTo>
                    <a:pt x="126" y="76"/>
                  </a:lnTo>
                  <a:lnTo>
                    <a:pt x="117" y="86"/>
                  </a:lnTo>
                  <a:lnTo>
                    <a:pt x="109" y="96"/>
                  </a:lnTo>
                  <a:lnTo>
                    <a:pt x="110" y="108"/>
                  </a:lnTo>
                  <a:lnTo>
                    <a:pt x="90" y="119"/>
                  </a:lnTo>
                  <a:lnTo>
                    <a:pt x="78" y="121"/>
                  </a:lnTo>
                  <a:lnTo>
                    <a:pt x="63" y="121"/>
                  </a:lnTo>
                  <a:lnTo>
                    <a:pt x="1" y="104"/>
                  </a:lnTo>
                  <a:lnTo>
                    <a:pt x="0" y="83"/>
                  </a:lnTo>
                  <a:lnTo>
                    <a:pt x="2" y="71"/>
                  </a:lnTo>
                  <a:lnTo>
                    <a:pt x="13" y="62"/>
                  </a:lnTo>
                  <a:lnTo>
                    <a:pt x="37" y="54"/>
                  </a:lnTo>
                  <a:lnTo>
                    <a:pt x="63" y="52"/>
                  </a:lnTo>
                  <a:lnTo>
                    <a:pt x="51" y="37"/>
                  </a:lnTo>
                  <a:lnTo>
                    <a:pt x="30" y="29"/>
                  </a:lnTo>
                  <a:lnTo>
                    <a:pt x="30" y="15"/>
                  </a:lnTo>
                  <a:lnTo>
                    <a:pt x="55" y="4"/>
                  </a:lnTo>
                  <a:lnTo>
                    <a:pt x="69" y="1"/>
                  </a:lnTo>
                  <a:lnTo>
                    <a:pt x="85" y="6"/>
                  </a:lnTo>
                  <a:lnTo>
                    <a:pt x="110" y="0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27000"/>
                  </a:srgbClr>
                </a:gs>
                <a:gs pos="100000">
                  <a:srgbClr val="3366FF">
                    <a:gamma/>
                    <a:tint val="0"/>
                    <a:invGamma/>
                    <a:alpha val="56000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21"/>
            <p:cNvSpPr>
              <a:spLocks/>
            </p:cNvSpPr>
            <p:nvPr/>
          </p:nvSpPr>
          <p:spPr bwMode="auto">
            <a:xfrm>
              <a:off x="2316" y="2827"/>
              <a:ext cx="116" cy="47"/>
            </a:xfrm>
            <a:custGeom>
              <a:avLst/>
              <a:gdLst/>
              <a:ahLst/>
              <a:cxnLst>
                <a:cxn ang="0">
                  <a:pos x="196" y="23"/>
                </a:cxn>
                <a:cxn ang="0">
                  <a:pos x="180" y="23"/>
                </a:cxn>
                <a:cxn ang="0">
                  <a:pos x="167" y="28"/>
                </a:cxn>
                <a:cxn ang="0">
                  <a:pos x="147" y="44"/>
                </a:cxn>
                <a:cxn ang="0">
                  <a:pos x="126" y="59"/>
                </a:cxn>
                <a:cxn ang="0">
                  <a:pos x="113" y="62"/>
                </a:cxn>
                <a:cxn ang="0">
                  <a:pos x="95" y="61"/>
                </a:cxn>
                <a:cxn ang="0">
                  <a:pos x="81" y="79"/>
                </a:cxn>
                <a:cxn ang="0">
                  <a:pos x="56" y="89"/>
                </a:cxn>
                <a:cxn ang="0">
                  <a:pos x="45" y="82"/>
                </a:cxn>
                <a:cxn ang="0">
                  <a:pos x="38" y="65"/>
                </a:cxn>
                <a:cxn ang="0">
                  <a:pos x="26" y="50"/>
                </a:cxn>
                <a:cxn ang="0">
                  <a:pos x="16" y="46"/>
                </a:cxn>
                <a:cxn ang="0">
                  <a:pos x="1" y="46"/>
                </a:cxn>
                <a:cxn ang="0">
                  <a:pos x="0" y="34"/>
                </a:cxn>
                <a:cxn ang="0">
                  <a:pos x="8" y="25"/>
                </a:cxn>
                <a:cxn ang="0">
                  <a:pos x="16" y="14"/>
                </a:cxn>
                <a:cxn ang="0">
                  <a:pos x="16" y="0"/>
                </a:cxn>
                <a:cxn ang="0">
                  <a:pos x="28" y="4"/>
                </a:cxn>
                <a:cxn ang="0">
                  <a:pos x="22" y="5"/>
                </a:cxn>
                <a:cxn ang="0">
                  <a:pos x="49" y="1"/>
                </a:cxn>
                <a:cxn ang="0">
                  <a:pos x="67" y="0"/>
                </a:cxn>
                <a:cxn ang="0">
                  <a:pos x="72" y="5"/>
                </a:cxn>
                <a:cxn ang="0">
                  <a:pos x="123" y="0"/>
                </a:cxn>
                <a:cxn ang="0">
                  <a:pos x="136" y="0"/>
                </a:cxn>
                <a:cxn ang="0">
                  <a:pos x="150" y="1"/>
                </a:cxn>
                <a:cxn ang="0">
                  <a:pos x="180" y="5"/>
                </a:cxn>
                <a:cxn ang="0">
                  <a:pos x="196" y="23"/>
                </a:cxn>
              </a:cxnLst>
              <a:rect l="0" t="0" r="r" b="b"/>
              <a:pathLst>
                <a:path w="197" h="90">
                  <a:moveTo>
                    <a:pt x="196" y="23"/>
                  </a:moveTo>
                  <a:lnTo>
                    <a:pt x="180" y="23"/>
                  </a:lnTo>
                  <a:lnTo>
                    <a:pt x="167" y="28"/>
                  </a:lnTo>
                  <a:lnTo>
                    <a:pt x="147" y="44"/>
                  </a:lnTo>
                  <a:lnTo>
                    <a:pt x="126" y="59"/>
                  </a:lnTo>
                  <a:lnTo>
                    <a:pt x="113" y="62"/>
                  </a:lnTo>
                  <a:lnTo>
                    <a:pt x="95" y="61"/>
                  </a:lnTo>
                  <a:lnTo>
                    <a:pt x="81" y="79"/>
                  </a:lnTo>
                  <a:lnTo>
                    <a:pt x="56" y="89"/>
                  </a:lnTo>
                  <a:lnTo>
                    <a:pt x="45" y="82"/>
                  </a:lnTo>
                  <a:lnTo>
                    <a:pt x="38" y="65"/>
                  </a:lnTo>
                  <a:lnTo>
                    <a:pt x="26" y="50"/>
                  </a:lnTo>
                  <a:lnTo>
                    <a:pt x="16" y="46"/>
                  </a:lnTo>
                  <a:lnTo>
                    <a:pt x="1" y="46"/>
                  </a:lnTo>
                  <a:lnTo>
                    <a:pt x="0" y="34"/>
                  </a:lnTo>
                  <a:lnTo>
                    <a:pt x="8" y="25"/>
                  </a:lnTo>
                  <a:lnTo>
                    <a:pt x="16" y="14"/>
                  </a:lnTo>
                  <a:lnTo>
                    <a:pt x="16" y="0"/>
                  </a:lnTo>
                  <a:lnTo>
                    <a:pt x="28" y="4"/>
                  </a:lnTo>
                  <a:lnTo>
                    <a:pt x="22" y="5"/>
                  </a:lnTo>
                  <a:lnTo>
                    <a:pt x="49" y="1"/>
                  </a:lnTo>
                  <a:lnTo>
                    <a:pt x="67" y="0"/>
                  </a:lnTo>
                  <a:lnTo>
                    <a:pt x="72" y="5"/>
                  </a:lnTo>
                  <a:lnTo>
                    <a:pt x="123" y="0"/>
                  </a:lnTo>
                  <a:lnTo>
                    <a:pt x="136" y="0"/>
                  </a:lnTo>
                  <a:lnTo>
                    <a:pt x="150" y="1"/>
                  </a:lnTo>
                  <a:lnTo>
                    <a:pt x="180" y="5"/>
                  </a:lnTo>
                  <a:lnTo>
                    <a:pt x="196" y="23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50999"/>
                  </a:srgbClr>
                </a:gs>
                <a:gs pos="100000">
                  <a:srgbClr val="3366FF">
                    <a:gamma/>
                    <a:tint val="0"/>
                    <a:invGamma/>
                    <a:alpha val="57001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22"/>
            <p:cNvSpPr>
              <a:spLocks/>
            </p:cNvSpPr>
            <p:nvPr/>
          </p:nvSpPr>
          <p:spPr bwMode="auto">
            <a:xfrm>
              <a:off x="2344" y="2837"/>
              <a:ext cx="89" cy="69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138" y="35"/>
                </a:cxn>
                <a:cxn ang="0">
                  <a:pos x="138" y="51"/>
                </a:cxn>
                <a:cxn ang="0">
                  <a:pos x="139" y="67"/>
                </a:cxn>
                <a:cxn ang="0">
                  <a:pos x="140" y="98"/>
                </a:cxn>
                <a:cxn ang="0">
                  <a:pos x="135" y="131"/>
                </a:cxn>
                <a:cxn ang="0">
                  <a:pos x="96" y="121"/>
                </a:cxn>
                <a:cxn ang="0">
                  <a:pos x="67" y="93"/>
                </a:cxn>
                <a:cxn ang="0">
                  <a:pos x="61" y="101"/>
                </a:cxn>
                <a:cxn ang="0">
                  <a:pos x="65" y="107"/>
                </a:cxn>
                <a:cxn ang="0">
                  <a:pos x="71" y="113"/>
                </a:cxn>
                <a:cxn ang="0">
                  <a:pos x="67" y="121"/>
                </a:cxn>
                <a:cxn ang="0">
                  <a:pos x="57" y="121"/>
                </a:cxn>
                <a:cxn ang="0">
                  <a:pos x="48" y="118"/>
                </a:cxn>
                <a:cxn ang="0">
                  <a:pos x="34" y="103"/>
                </a:cxn>
                <a:cxn ang="0">
                  <a:pos x="21" y="83"/>
                </a:cxn>
                <a:cxn ang="0">
                  <a:pos x="0" y="66"/>
                </a:cxn>
                <a:cxn ang="0">
                  <a:pos x="24" y="56"/>
                </a:cxn>
                <a:cxn ang="0">
                  <a:pos x="39" y="38"/>
                </a:cxn>
                <a:cxn ang="0">
                  <a:pos x="56" y="39"/>
                </a:cxn>
                <a:cxn ang="0">
                  <a:pos x="69" y="36"/>
                </a:cxn>
                <a:cxn ang="0">
                  <a:pos x="90" y="21"/>
                </a:cxn>
                <a:cxn ang="0">
                  <a:pos x="110" y="5"/>
                </a:cxn>
                <a:cxn ang="0">
                  <a:pos x="123" y="0"/>
                </a:cxn>
                <a:cxn ang="0">
                  <a:pos x="140" y="0"/>
                </a:cxn>
                <a:cxn ang="0">
                  <a:pos x="150" y="0"/>
                </a:cxn>
                <a:cxn ang="0">
                  <a:pos x="140" y="0"/>
                </a:cxn>
              </a:cxnLst>
              <a:rect l="0" t="0" r="r" b="b"/>
              <a:pathLst>
                <a:path w="151" h="132">
                  <a:moveTo>
                    <a:pt x="140" y="0"/>
                  </a:moveTo>
                  <a:lnTo>
                    <a:pt x="138" y="35"/>
                  </a:lnTo>
                  <a:lnTo>
                    <a:pt x="138" y="51"/>
                  </a:lnTo>
                  <a:lnTo>
                    <a:pt x="139" y="67"/>
                  </a:lnTo>
                  <a:lnTo>
                    <a:pt x="140" y="98"/>
                  </a:lnTo>
                  <a:lnTo>
                    <a:pt x="135" y="131"/>
                  </a:lnTo>
                  <a:lnTo>
                    <a:pt x="96" y="121"/>
                  </a:lnTo>
                  <a:lnTo>
                    <a:pt x="67" y="93"/>
                  </a:lnTo>
                  <a:lnTo>
                    <a:pt x="61" y="101"/>
                  </a:lnTo>
                  <a:lnTo>
                    <a:pt x="65" y="107"/>
                  </a:lnTo>
                  <a:lnTo>
                    <a:pt x="71" y="113"/>
                  </a:lnTo>
                  <a:lnTo>
                    <a:pt x="67" y="121"/>
                  </a:lnTo>
                  <a:lnTo>
                    <a:pt x="57" y="121"/>
                  </a:lnTo>
                  <a:lnTo>
                    <a:pt x="48" y="118"/>
                  </a:lnTo>
                  <a:lnTo>
                    <a:pt x="34" y="103"/>
                  </a:lnTo>
                  <a:lnTo>
                    <a:pt x="21" y="83"/>
                  </a:lnTo>
                  <a:lnTo>
                    <a:pt x="0" y="66"/>
                  </a:lnTo>
                  <a:lnTo>
                    <a:pt x="24" y="56"/>
                  </a:lnTo>
                  <a:lnTo>
                    <a:pt x="39" y="38"/>
                  </a:lnTo>
                  <a:lnTo>
                    <a:pt x="56" y="39"/>
                  </a:lnTo>
                  <a:lnTo>
                    <a:pt x="69" y="36"/>
                  </a:lnTo>
                  <a:lnTo>
                    <a:pt x="90" y="21"/>
                  </a:lnTo>
                  <a:lnTo>
                    <a:pt x="110" y="5"/>
                  </a:lnTo>
                  <a:lnTo>
                    <a:pt x="123" y="0"/>
                  </a:lnTo>
                  <a:lnTo>
                    <a:pt x="140" y="0"/>
                  </a:lnTo>
                  <a:lnTo>
                    <a:pt x="150" y="0"/>
                  </a:lnTo>
                  <a:lnTo>
                    <a:pt x="140" y="0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53999"/>
                  </a:srgbClr>
                </a:gs>
                <a:gs pos="100000">
                  <a:srgbClr val="3366FF">
                    <a:gamma/>
                    <a:tint val="0"/>
                    <a:invGamma/>
                    <a:alpha val="50999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Freeform 23"/>
            <p:cNvSpPr>
              <a:spLocks/>
            </p:cNvSpPr>
            <p:nvPr/>
          </p:nvSpPr>
          <p:spPr bwMode="auto">
            <a:xfrm>
              <a:off x="2299" y="2848"/>
              <a:ext cx="54" cy="22"/>
            </a:xfrm>
            <a:custGeom>
              <a:avLst/>
              <a:gdLst/>
              <a:ahLst/>
              <a:cxnLst>
                <a:cxn ang="0">
                  <a:pos x="56" y="15"/>
                </a:cxn>
                <a:cxn ang="0">
                  <a:pos x="73" y="10"/>
                </a:cxn>
                <a:cxn ang="0">
                  <a:pos x="90" y="43"/>
                </a:cxn>
                <a:cxn ang="0">
                  <a:pos x="62" y="41"/>
                </a:cxn>
                <a:cxn ang="0">
                  <a:pos x="39" y="35"/>
                </a:cxn>
                <a:cxn ang="0">
                  <a:pos x="0" y="15"/>
                </a:cxn>
                <a:cxn ang="0">
                  <a:pos x="35" y="0"/>
                </a:cxn>
                <a:cxn ang="0">
                  <a:pos x="56" y="15"/>
                </a:cxn>
              </a:cxnLst>
              <a:rect l="0" t="0" r="r" b="b"/>
              <a:pathLst>
                <a:path w="91" h="44">
                  <a:moveTo>
                    <a:pt x="56" y="15"/>
                  </a:moveTo>
                  <a:lnTo>
                    <a:pt x="73" y="10"/>
                  </a:lnTo>
                  <a:lnTo>
                    <a:pt x="90" y="43"/>
                  </a:lnTo>
                  <a:lnTo>
                    <a:pt x="62" y="41"/>
                  </a:lnTo>
                  <a:lnTo>
                    <a:pt x="39" y="35"/>
                  </a:lnTo>
                  <a:lnTo>
                    <a:pt x="0" y="15"/>
                  </a:lnTo>
                  <a:lnTo>
                    <a:pt x="35" y="0"/>
                  </a:lnTo>
                  <a:lnTo>
                    <a:pt x="56" y="15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39999"/>
                  </a:srgbClr>
                </a:gs>
                <a:gs pos="100000">
                  <a:srgbClr val="3366FF">
                    <a:gamma/>
                    <a:tint val="0"/>
                    <a:invGamma/>
                    <a:alpha val="42999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Freeform 24"/>
            <p:cNvSpPr>
              <a:spLocks/>
            </p:cNvSpPr>
            <p:nvPr/>
          </p:nvSpPr>
          <p:spPr bwMode="auto">
            <a:xfrm>
              <a:off x="2372" y="2879"/>
              <a:ext cx="25" cy="18"/>
            </a:xfrm>
            <a:custGeom>
              <a:avLst/>
              <a:gdLst/>
              <a:ahLst/>
              <a:cxnLst>
                <a:cxn ang="0">
                  <a:pos x="40" y="28"/>
                </a:cxn>
                <a:cxn ang="0">
                  <a:pos x="11" y="28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24" y="5"/>
                </a:cxn>
                <a:cxn ang="0">
                  <a:pos x="40" y="28"/>
                </a:cxn>
              </a:cxnLst>
              <a:rect l="0" t="0" r="r" b="b"/>
              <a:pathLst>
                <a:path w="41" h="29">
                  <a:moveTo>
                    <a:pt x="40" y="28"/>
                  </a:moveTo>
                  <a:lnTo>
                    <a:pt x="11" y="28"/>
                  </a:lnTo>
                  <a:lnTo>
                    <a:pt x="0" y="0"/>
                  </a:lnTo>
                  <a:lnTo>
                    <a:pt x="12" y="0"/>
                  </a:lnTo>
                  <a:lnTo>
                    <a:pt x="24" y="5"/>
                  </a:lnTo>
                  <a:lnTo>
                    <a:pt x="40" y="28"/>
                  </a:lnTo>
                </a:path>
              </a:pathLst>
            </a:custGeom>
            <a:gradFill rotWithShape="1">
              <a:gsLst>
                <a:gs pos="0">
                  <a:srgbClr val="3366FF"/>
                </a:gs>
                <a:gs pos="100000">
                  <a:srgbClr val="3366FF">
                    <a:gamma/>
                    <a:tint val="0"/>
                    <a:invGamma/>
                  </a:srgbClr>
                </a:gs>
              </a:gsLst>
              <a:lin ang="54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Freeform 25"/>
            <p:cNvSpPr>
              <a:spLocks/>
            </p:cNvSpPr>
            <p:nvPr/>
          </p:nvSpPr>
          <p:spPr bwMode="auto">
            <a:xfrm>
              <a:off x="2375" y="2892"/>
              <a:ext cx="65" cy="44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73" y="10"/>
                </a:cxn>
                <a:cxn ang="0">
                  <a:pos x="107" y="47"/>
                </a:cxn>
                <a:cxn ang="0">
                  <a:pos x="108" y="57"/>
                </a:cxn>
                <a:cxn ang="0">
                  <a:pos x="107" y="68"/>
                </a:cxn>
                <a:cxn ang="0">
                  <a:pos x="107" y="79"/>
                </a:cxn>
                <a:cxn ang="0">
                  <a:pos x="94" y="83"/>
                </a:cxn>
                <a:cxn ang="0">
                  <a:pos x="78" y="84"/>
                </a:cxn>
                <a:cxn ang="0">
                  <a:pos x="74" y="68"/>
                </a:cxn>
                <a:cxn ang="0">
                  <a:pos x="59" y="57"/>
                </a:cxn>
                <a:cxn ang="0">
                  <a:pos x="29" y="34"/>
                </a:cxn>
                <a:cxn ang="0">
                  <a:pos x="22" y="43"/>
                </a:cxn>
                <a:cxn ang="0">
                  <a:pos x="9" y="42"/>
                </a:cxn>
                <a:cxn ang="0">
                  <a:pos x="0" y="34"/>
                </a:cxn>
                <a:cxn ang="0">
                  <a:pos x="5" y="0"/>
                </a:cxn>
                <a:cxn ang="0">
                  <a:pos x="34" y="0"/>
                </a:cxn>
              </a:cxnLst>
              <a:rect l="0" t="0" r="r" b="b"/>
              <a:pathLst>
                <a:path w="109" h="85">
                  <a:moveTo>
                    <a:pt x="34" y="0"/>
                  </a:moveTo>
                  <a:lnTo>
                    <a:pt x="73" y="10"/>
                  </a:lnTo>
                  <a:lnTo>
                    <a:pt x="107" y="47"/>
                  </a:lnTo>
                  <a:lnTo>
                    <a:pt x="108" y="57"/>
                  </a:lnTo>
                  <a:lnTo>
                    <a:pt x="107" y="68"/>
                  </a:lnTo>
                  <a:lnTo>
                    <a:pt x="107" y="79"/>
                  </a:lnTo>
                  <a:lnTo>
                    <a:pt x="94" y="83"/>
                  </a:lnTo>
                  <a:lnTo>
                    <a:pt x="78" y="84"/>
                  </a:lnTo>
                  <a:lnTo>
                    <a:pt x="74" y="68"/>
                  </a:lnTo>
                  <a:lnTo>
                    <a:pt x="59" y="57"/>
                  </a:lnTo>
                  <a:lnTo>
                    <a:pt x="29" y="34"/>
                  </a:lnTo>
                  <a:lnTo>
                    <a:pt x="22" y="43"/>
                  </a:lnTo>
                  <a:lnTo>
                    <a:pt x="9" y="42"/>
                  </a:lnTo>
                  <a:lnTo>
                    <a:pt x="0" y="34"/>
                  </a:lnTo>
                  <a:lnTo>
                    <a:pt x="5" y="0"/>
                  </a:lnTo>
                  <a:lnTo>
                    <a:pt x="34" y="0"/>
                  </a:lnTo>
                </a:path>
              </a:pathLst>
            </a:custGeom>
            <a:gradFill rotWithShape="1">
              <a:gsLst>
                <a:gs pos="0">
                  <a:srgbClr val="3366FF">
                    <a:alpha val="11000"/>
                  </a:srgbClr>
                </a:gs>
                <a:gs pos="100000">
                  <a:srgbClr val="3366FF">
                    <a:gamma/>
                    <a:tint val="0"/>
                    <a:invGamma/>
                    <a:alpha val="33000"/>
                  </a:srgbClr>
                </a:gs>
              </a:gsLst>
              <a:lin ang="5400000" scaled="1"/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Freeform 26"/>
            <p:cNvSpPr>
              <a:spLocks/>
            </p:cNvSpPr>
            <p:nvPr/>
          </p:nvSpPr>
          <p:spPr bwMode="auto">
            <a:xfrm>
              <a:off x="2428" y="2913"/>
              <a:ext cx="71" cy="39"/>
            </a:xfrm>
            <a:custGeom>
              <a:avLst/>
              <a:gdLst/>
              <a:ahLst/>
              <a:cxnLst>
                <a:cxn ang="0">
                  <a:pos x="44" y="16"/>
                </a:cxn>
                <a:cxn ang="0">
                  <a:pos x="50" y="26"/>
                </a:cxn>
                <a:cxn ang="0">
                  <a:pos x="69" y="26"/>
                </a:cxn>
                <a:cxn ang="0">
                  <a:pos x="84" y="21"/>
                </a:cxn>
                <a:cxn ang="0">
                  <a:pos x="99" y="16"/>
                </a:cxn>
                <a:cxn ang="0">
                  <a:pos x="117" y="16"/>
                </a:cxn>
                <a:cxn ang="0">
                  <a:pos x="108" y="38"/>
                </a:cxn>
                <a:cxn ang="0">
                  <a:pos x="98" y="49"/>
                </a:cxn>
                <a:cxn ang="0">
                  <a:pos x="97" y="63"/>
                </a:cxn>
                <a:cxn ang="0">
                  <a:pos x="94" y="74"/>
                </a:cxn>
                <a:cxn ang="0">
                  <a:pos x="87" y="75"/>
                </a:cxn>
                <a:cxn ang="0">
                  <a:pos x="73" y="72"/>
                </a:cxn>
                <a:cxn ang="0">
                  <a:pos x="67" y="58"/>
                </a:cxn>
                <a:cxn ang="0">
                  <a:pos x="50" y="62"/>
                </a:cxn>
                <a:cxn ang="0">
                  <a:pos x="46" y="54"/>
                </a:cxn>
                <a:cxn ang="0">
                  <a:pos x="35" y="49"/>
                </a:cxn>
                <a:cxn ang="0">
                  <a:pos x="0" y="33"/>
                </a:cxn>
                <a:cxn ang="0">
                  <a:pos x="0" y="1"/>
                </a:cxn>
                <a:cxn ang="0">
                  <a:pos x="14" y="0"/>
                </a:cxn>
                <a:cxn ang="0">
                  <a:pos x="22" y="9"/>
                </a:cxn>
                <a:cxn ang="0">
                  <a:pos x="29" y="17"/>
                </a:cxn>
                <a:cxn ang="0">
                  <a:pos x="35" y="18"/>
                </a:cxn>
                <a:cxn ang="0">
                  <a:pos x="44" y="16"/>
                </a:cxn>
              </a:cxnLst>
              <a:rect l="0" t="0" r="r" b="b"/>
              <a:pathLst>
                <a:path w="118" h="76">
                  <a:moveTo>
                    <a:pt x="44" y="16"/>
                  </a:moveTo>
                  <a:lnTo>
                    <a:pt x="50" y="26"/>
                  </a:lnTo>
                  <a:lnTo>
                    <a:pt x="69" y="26"/>
                  </a:lnTo>
                  <a:lnTo>
                    <a:pt x="84" y="21"/>
                  </a:lnTo>
                  <a:lnTo>
                    <a:pt x="99" y="16"/>
                  </a:lnTo>
                  <a:lnTo>
                    <a:pt x="117" y="16"/>
                  </a:lnTo>
                  <a:lnTo>
                    <a:pt x="108" y="38"/>
                  </a:lnTo>
                  <a:lnTo>
                    <a:pt x="98" y="49"/>
                  </a:lnTo>
                  <a:lnTo>
                    <a:pt x="97" y="63"/>
                  </a:lnTo>
                  <a:lnTo>
                    <a:pt x="94" y="74"/>
                  </a:lnTo>
                  <a:lnTo>
                    <a:pt x="87" y="75"/>
                  </a:lnTo>
                  <a:lnTo>
                    <a:pt x="73" y="72"/>
                  </a:lnTo>
                  <a:lnTo>
                    <a:pt x="67" y="58"/>
                  </a:lnTo>
                  <a:lnTo>
                    <a:pt x="50" y="62"/>
                  </a:lnTo>
                  <a:lnTo>
                    <a:pt x="46" y="54"/>
                  </a:lnTo>
                  <a:lnTo>
                    <a:pt x="35" y="49"/>
                  </a:lnTo>
                  <a:lnTo>
                    <a:pt x="0" y="33"/>
                  </a:lnTo>
                  <a:lnTo>
                    <a:pt x="0" y="1"/>
                  </a:lnTo>
                  <a:lnTo>
                    <a:pt x="14" y="0"/>
                  </a:lnTo>
                  <a:lnTo>
                    <a:pt x="22" y="9"/>
                  </a:lnTo>
                  <a:lnTo>
                    <a:pt x="29" y="17"/>
                  </a:lnTo>
                  <a:lnTo>
                    <a:pt x="35" y="18"/>
                  </a:lnTo>
                  <a:lnTo>
                    <a:pt x="44" y="16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Freeform 27"/>
            <p:cNvSpPr>
              <a:spLocks/>
            </p:cNvSpPr>
            <p:nvPr/>
          </p:nvSpPr>
          <p:spPr bwMode="auto">
            <a:xfrm>
              <a:off x="2487" y="2916"/>
              <a:ext cx="51" cy="33"/>
            </a:xfrm>
            <a:custGeom>
              <a:avLst/>
              <a:gdLst/>
              <a:ahLst/>
              <a:cxnLst>
                <a:cxn ang="0">
                  <a:pos x="85" y="24"/>
                </a:cxn>
                <a:cxn ang="0">
                  <a:pos x="85" y="43"/>
                </a:cxn>
                <a:cxn ang="0">
                  <a:pos x="68" y="62"/>
                </a:cxn>
                <a:cxn ang="0">
                  <a:pos x="55" y="59"/>
                </a:cxn>
                <a:cxn ang="0">
                  <a:pos x="51" y="47"/>
                </a:cxn>
                <a:cxn ang="0">
                  <a:pos x="35" y="24"/>
                </a:cxn>
                <a:cxn ang="0">
                  <a:pos x="0" y="10"/>
                </a:cxn>
                <a:cxn ang="0">
                  <a:pos x="26" y="1"/>
                </a:cxn>
                <a:cxn ang="0">
                  <a:pos x="37" y="0"/>
                </a:cxn>
                <a:cxn ang="0">
                  <a:pos x="48" y="2"/>
                </a:cxn>
                <a:cxn ang="0">
                  <a:pos x="85" y="24"/>
                </a:cxn>
              </a:cxnLst>
              <a:rect l="0" t="0" r="r" b="b"/>
              <a:pathLst>
                <a:path w="86" h="63">
                  <a:moveTo>
                    <a:pt x="85" y="24"/>
                  </a:moveTo>
                  <a:lnTo>
                    <a:pt x="85" y="43"/>
                  </a:lnTo>
                  <a:lnTo>
                    <a:pt x="68" y="62"/>
                  </a:lnTo>
                  <a:lnTo>
                    <a:pt x="55" y="59"/>
                  </a:lnTo>
                  <a:lnTo>
                    <a:pt x="51" y="47"/>
                  </a:lnTo>
                  <a:lnTo>
                    <a:pt x="35" y="24"/>
                  </a:lnTo>
                  <a:lnTo>
                    <a:pt x="0" y="10"/>
                  </a:lnTo>
                  <a:lnTo>
                    <a:pt x="26" y="1"/>
                  </a:lnTo>
                  <a:lnTo>
                    <a:pt x="37" y="0"/>
                  </a:lnTo>
                  <a:lnTo>
                    <a:pt x="48" y="2"/>
                  </a:lnTo>
                  <a:lnTo>
                    <a:pt x="85" y="24"/>
                  </a:lnTo>
                </a:path>
              </a:pathLst>
            </a:custGeom>
            <a:gradFill rotWithShape="0">
              <a:gsLst>
                <a:gs pos="0">
                  <a:srgbClr val="0066FF">
                    <a:gamma/>
                    <a:tint val="0"/>
                    <a:invGamma/>
                  </a:srgbClr>
                </a:gs>
                <a:gs pos="100000">
                  <a:srgbClr val="0066FF"/>
                </a:gs>
              </a:gsLst>
              <a:path path="rect">
                <a:fillToRect l="50000" t="50000" r="50000" b="50000"/>
              </a:path>
            </a:gradFill>
            <a:ln w="12700" cap="rnd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Rectangle 28"/>
            <p:cNvSpPr>
              <a:spLocks noChangeArrowheads="1"/>
            </p:cNvSpPr>
            <p:nvPr/>
          </p:nvSpPr>
          <p:spPr bwMode="auto">
            <a:xfrm>
              <a:off x="3558" y="3520"/>
              <a:ext cx="874" cy="20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ES" sz="1000" b="1" dirty="0">
                  <a:latin typeface="Times New Roman" pitchFamily="18" charset="0"/>
                </a:rPr>
                <a:t>Fondo Fortaleza PYME (Bolivia)</a:t>
              </a:r>
            </a:p>
            <a:p>
              <a:r>
                <a:rPr lang="es-ES" sz="1000" b="1" dirty="0">
                  <a:latin typeface="Times New Roman" pitchFamily="18" charset="0"/>
                </a:rPr>
                <a:t>Fondo Emprender </a:t>
              </a:r>
              <a:r>
                <a:rPr lang="es-ES" sz="1000" b="1" dirty="0" smtClean="0">
                  <a:latin typeface="Times New Roman" pitchFamily="18" charset="0"/>
                </a:rPr>
                <a:t>– Bolivia</a:t>
              </a:r>
            </a:p>
            <a:p>
              <a:r>
                <a:rPr lang="es-VE" sz="1000" b="1" dirty="0" smtClean="0">
                  <a:latin typeface="Times New Roman" pitchFamily="18" charset="0"/>
                </a:rPr>
                <a:t>Fondo Impulsor</a:t>
              </a:r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92" name="Line 29"/>
            <p:cNvSpPr>
              <a:spLocks noChangeShapeType="1"/>
            </p:cNvSpPr>
            <p:nvPr/>
          </p:nvSpPr>
          <p:spPr bwMode="auto">
            <a:xfrm>
              <a:off x="2736" y="3330"/>
              <a:ext cx="559" cy="27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3" name="Line 32"/>
            <p:cNvSpPr>
              <a:spLocks noChangeShapeType="1"/>
            </p:cNvSpPr>
            <p:nvPr/>
          </p:nvSpPr>
          <p:spPr bwMode="auto">
            <a:xfrm flipH="1">
              <a:off x="2109" y="3248"/>
              <a:ext cx="202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4" name="Rectangle 33"/>
            <p:cNvSpPr>
              <a:spLocks noChangeArrowheads="1"/>
            </p:cNvSpPr>
            <p:nvPr/>
          </p:nvSpPr>
          <p:spPr bwMode="auto">
            <a:xfrm>
              <a:off x="1146" y="2995"/>
              <a:ext cx="841" cy="2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s-ES" sz="1000" b="1" dirty="0">
                  <a:latin typeface="Times New Roman" pitchFamily="18" charset="0"/>
                </a:rPr>
                <a:t>Fondo Escala Capital </a:t>
              </a:r>
              <a:r>
                <a:rPr lang="es-ES" sz="1000" b="1" dirty="0" smtClean="0">
                  <a:latin typeface="Times New Roman" pitchFamily="18" charset="0"/>
                </a:rPr>
                <a:t>FCP</a:t>
              </a:r>
              <a:endParaRPr lang="es-VE" sz="1000" b="1" dirty="0" smtClean="0">
                <a:latin typeface="Times New Roman" pitchFamily="18" charset="0"/>
              </a:endParaRPr>
            </a:p>
            <a:p>
              <a:pPr algn="r"/>
              <a:r>
                <a:rPr lang="es-VE" sz="1000" b="1" dirty="0" smtClean="0">
                  <a:latin typeface="Times New Roman" pitchFamily="18" charset="0"/>
                </a:rPr>
                <a:t>Fondo Nacional de Garantías</a:t>
              </a:r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95" name="Line 34"/>
            <p:cNvSpPr>
              <a:spLocks noChangeShapeType="1"/>
            </p:cNvSpPr>
            <p:nvPr/>
          </p:nvSpPr>
          <p:spPr bwMode="auto">
            <a:xfrm flipH="1">
              <a:off x="2235" y="3022"/>
              <a:ext cx="327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6" name="Rectangle 35"/>
            <p:cNvSpPr>
              <a:spLocks noChangeArrowheads="1"/>
            </p:cNvSpPr>
            <p:nvPr/>
          </p:nvSpPr>
          <p:spPr bwMode="auto">
            <a:xfrm>
              <a:off x="1362" y="2785"/>
              <a:ext cx="416" cy="18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ES" sz="1000" b="1" dirty="0" smtClean="0">
                  <a:latin typeface="Times New Roman" pitchFamily="18" charset="0"/>
                </a:rPr>
                <a:t>Fideicomiso CIS</a:t>
              </a:r>
            </a:p>
          </p:txBody>
        </p:sp>
        <p:sp>
          <p:nvSpPr>
            <p:cNvPr id="97" name="Rectangle 39"/>
            <p:cNvSpPr>
              <a:spLocks noChangeArrowheads="1"/>
            </p:cNvSpPr>
            <p:nvPr/>
          </p:nvSpPr>
          <p:spPr bwMode="auto">
            <a:xfrm>
              <a:off x="862" y="2384"/>
              <a:ext cx="578" cy="32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s-VE" sz="1000" b="1" dirty="0" err="1" smtClean="0">
                  <a:latin typeface="Times New Roman" pitchFamily="18" charset="0"/>
                </a:rPr>
                <a:t>Latin</a:t>
              </a:r>
              <a:r>
                <a:rPr lang="es-VE" sz="1000" b="1" dirty="0" smtClean="0">
                  <a:latin typeface="Times New Roman" pitchFamily="18" charset="0"/>
                </a:rPr>
                <a:t> Idea </a:t>
              </a:r>
              <a:r>
                <a:rPr lang="es-VE" sz="1000" b="1" dirty="0" err="1" smtClean="0">
                  <a:latin typeface="Times New Roman" pitchFamily="18" charset="0"/>
                </a:rPr>
                <a:t>Fund</a:t>
              </a:r>
              <a:r>
                <a:rPr lang="es-VE" sz="1000" b="1" dirty="0" smtClean="0">
                  <a:latin typeface="Times New Roman" pitchFamily="18" charset="0"/>
                </a:rPr>
                <a:t> III</a:t>
              </a:r>
            </a:p>
            <a:p>
              <a:pPr algn="r"/>
              <a:r>
                <a:rPr lang="es-VE" sz="1000" b="1" dirty="0" smtClean="0">
                  <a:latin typeface="Times New Roman" pitchFamily="18" charset="0"/>
                </a:rPr>
                <a:t>Adobe Capital</a:t>
              </a:r>
              <a:endParaRPr lang="es-ES" sz="1000" b="1" dirty="0" smtClean="0">
                <a:latin typeface="Times New Roman" pitchFamily="18" charset="0"/>
              </a:endParaRPr>
            </a:p>
            <a:p>
              <a:pPr algn="r"/>
              <a:r>
                <a:rPr lang="es-ES" sz="1000" b="1" dirty="0" err="1" smtClean="0">
                  <a:latin typeface="Times New Roman" pitchFamily="18" charset="0"/>
                </a:rPr>
                <a:t>Ignia</a:t>
              </a:r>
              <a:r>
                <a:rPr lang="es-ES" sz="1000" b="1" dirty="0" smtClean="0">
                  <a:latin typeface="Times New Roman" pitchFamily="18" charset="0"/>
                </a:rPr>
                <a:t> </a:t>
              </a:r>
              <a:r>
                <a:rPr lang="es-ES" sz="1000" b="1" dirty="0">
                  <a:latin typeface="Times New Roman" pitchFamily="18" charset="0"/>
                </a:rPr>
                <a:t>Fund </a:t>
              </a:r>
            </a:p>
            <a:p>
              <a:pPr algn="r"/>
              <a:r>
                <a:rPr lang="es-ES" sz="1000" b="1" dirty="0" err="1">
                  <a:latin typeface="Times New Roman" pitchFamily="18" charset="0"/>
                </a:rPr>
                <a:t>Latin</a:t>
              </a:r>
              <a:r>
                <a:rPr lang="es-ES" sz="1000" b="1" dirty="0">
                  <a:latin typeface="Times New Roman" pitchFamily="18" charset="0"/>
                </a:rPr>
                <a:t> Idea Fund II</a:t>
              </a:r>
            </a:p>
            <a:p>
              <a:pPr algn="r"/>
              <a:r>
                <a:rPr lang="es-ES" sz="1000" b="1" dirty="0">
                  <a:latin typeface="Times New Roman" pitchFamily="18" charset="0"/>
                </a:rPr>
                <a:t>New </a:t>
              </a:r>
              <a:r>
                <a:rPr lang="es-ES" sz="1000" b="1" dirty="0" err="1">
                  <a:latin typeface="Times New Roman" pitchFamily="18" charset="0"/>
                </a:rPr>
                <a:t>Growth</a:t>
              </a:r>
              <a:r>
                <a:rPr lang="es-ES" sz="1000" b="1" dirty="0">
                  <a:latin typeface="Times New Roman" pitchFamily="18" charset="0"/>
                </a:rPr>
                <a:t> Fund </a:t>
              </a:r>
              <a:r>
                <a:rPr lang="es-ES" sz="1000" b="1" dirty="0" smtClean="0">
                  <a:latin typeface="Times New Roman" pitchFamily="18" charset="0"/>
                </a:rPr>
                <a:t>I</a:t>
              </a:r>
            </a:p>
            <a:p>
              <a:pPr algn="r"/>
              <a:r>
                <a:rPr lang="es-VE" sz="1000" b="1" dirty="0" err="1" smtClean="0">
                  <a:latin typeface="Times New Roman" pitchFamily="18" charset="0"/>
                </a:rPr>
                <a:t>Mexico</a:t>
              </a:r>
              <a:r>
                <a:rPr lang="es-VE" sz="1000" b="1" dirty="0" smtClean="0">
                  <a:latin typeface="Times New Roman" pitchFamily="18" charset="0"/>
                </a:rPr>
                <a:t> </a:t>
              </a:r>
              <a:r>
                <a:rPr lang="es-VE" sz="1000" b="1" dirty="0" err="1" smtClean="0">
                  <a:latin typeface="Times New Roman" pitchFamily="18" charset="0"/>
                </a:rPr>
                <a:t>Ventures</a:t>
              </a:r>
              <a:r>
                <a:rPr lang="es-VE" sz="1000" b="1" dirty="0" smtClean="0">
                  <a:latin typeface="Times New Roman" pitchFamily="18" charset="0"/>
                </a:rPr>
                <a:t> I Fund</a:t>
              </a:r>
            </a:p>
            <a:p>
              <a:pPr algn="r"/>
              <a:r>
                <a:rPr lang="es-VE" sz="1000" b="1" dirty="0" err="1" smtClean="0">
                  <a:latin typeface="Times New Roman" pitchFamily="18" charset="0"/>
                </a:rPr>
                <a:t>Indigo</a:t>
              </a:r>
              <a:r>
                <a:rPr lang="es-VE" sz="1000" b="1" dirty="0" smtClean="0">
                  <a:latin typeface="Times New Roman" pitchFamily="18" charset="0"/>
                </a:rPr>
                <a:t> </a:t>
              </a:r>
              <a:r>
                <a:rPr lang="es-VE" sz="1000" b="1" dirty="0" err="1" smtClean="0">
                  <a:latin typeface="Times New Roman" pitchFamily="18" charset="0"/>
                </a:rPr>
                <a:t>Fund</a:t>
              </a:r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98" name="Line 40"/>
            <p:cNvSpPr>
              <a:spLocks noChangeShapeType="1"/>
            </p:cNvSpPr>
            <p:nvPr/>
          </p:nvSpPr>
          <p:spPr bwMode="auto">
            <a:xfrm flipH="1" flipV="1">
              <a:off x="1717" y="2573"/>
              <a:ext cx="263" cy="10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pic>
          <p:nvPicPr>
            <p:cNvPr id="99" name="Picture 4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87" y="2492"/>
              <a:ext cx="175" cy="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0" name="Picture 4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9" y="2833"/>
              <a:ext cx="175" cy="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1" name="Picture 4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03" y="3032"/>
              <a:ext cx="175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4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869" y="3207"/>
              <a:ext cx="175" cy="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" name="Line 50"/>
            <p:cNvSpPr>
              <a:spLocks noChangeShapeType="1"/>
            </p:cNvSpPr>
            <p:nvPr/>
          </p:nvSpPr>
          <p:spPr bwMode="auto">
            <a:xfrm flipV="1">
              <a:off x="2315" y="3109"/>
              <a:ext cx="0" cy="1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4" name="Line 51"/>
            <p:cNvSpPr>
              <a:spLocks noChangeShapeType="1"/>
            </p:cNvSpPr>
            <p:nvPr/>
          </p:nvSpPr>
          <p:spPr bwMode="auto">
            <a:xfrm flipH="1">
              <a:off x="2315" y="3109"/>
              <a:ext cx="153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5" name="Rectangle 56"/>
            <p:cNvSpPr>
              <a:spLocks noChangeArrowheads="1"/>
            </p:cNvSpPr>
            <p:nvPr/>
          </p:nvSpPr>
          <p:spPr bwMode="auto">
            <a:xfrm>
              <a:off x="3557" y="3060"/>
              <a:ext cx="855" cy="4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VE" sz="1000" b="1" dirty="0">
                  <a:latin typeface="Times New Roman" pitchFamily="18" charset="0"/>
                </a:rPr>
                <a:t>Fondo </a:t>
              </a:r>
              <a:r>
                <a:rPr lang="es-VE" sz="1000" b="1" dirty="0" err="1">
                  <a:latin typeface="Times New Roman" pitchFamily="18" charset="0"/>
                </a:rPr>
                <a:t>Burril</a:t>
              </a:r>
              <a:r>
                <a:rPr lang="es-VE" sz="1000" b="1" dirty="0">
                  <a:latin typeface="Times New Roman" pitchFamily="18" charset="0"/>
                </a:rPr>
                <a:t> Brasil, FMIEE</a:t>
              </a:r>
            </a:p>
            <a:p>
              <a:r>
                <a:rPr lang="es-ES" sz="1000" b="1" dirty="0">
                  <a:latin typeface="Times New Roman" pitchFamily="18" charset="0"/>
                </a:rPr>
                <a:t>CRP VI </a:t>
              </a:r>
              <a:r>
                <a:rPr lang="es-ES" sz="1000" b="1" dirty="0" err="1">
                  <a:latin typeface="Times New Roman" pitchFamily="18" charset="0"/>
                </a:rPr>
                <a:t>Venture</a:t>
              </a:r>
              <a:r>
                <a:rPr lang="es-ES" sz="1000" b="1" dirty="0">
                  <a:latin typeface="Times New Roman" pitchFamily="18" charset="0"/>
                </a:rPr>
                <a:t> Fundo </a:t>
              </a:r>
              <a:r>
                <a:rPr lang="es-ES" sz="1000" b="1" dirty="0" smtClean="0">
                  <a:latin typeface="Times New Roman" pitchFamily="18" charset="0"/>
                </a:rPr>
                <a:t>Mutuo</a:t>
              </a:r>
            </a:p>
            <a:p>
              <a:r>
                <a:rPr lang="es-VE" sz="1000" b="1" dirty="0" smtClean="0">
                  <a:latin typeface="Times New Roman" pitchFamily="18" charset="0"/>
                </a:rPr>
                <a:t>Fondo CRP Emprendedor</a:t>
              </a:r>
            </a:p>
            <a:p>
              <a:r>
                <a:rPr lang="es-VE" sz="1000" b="1" dirty="0" smtClean="0">
                  <a:latin typeface="Times New Roman" pitchFamily="18" charset="0"/>
                </a:rPr>
                <a:t>Fondo </a:t>
              </a:r>
              <a:r>
                <a:rPr lang="es-VE" sz="1000" b="1" dirty="0" err="1" smtClean="0">
                  <a:latin typeface="Times New Roman" pitchFamily="18" charset="0"/>
                </a:rPr>
                <a:t>Stratus</a:t>
              </a:r>
              <a:r>
                <a:rPr lang="es-VE" sz="1000" b="1" dirty="0" smtClean="0">
                  <a:latin typeface="Times New Roman" pitchFamily="18" charset="0"/>
                </a:rPr>
                <a:t> Capital </a:t>
              </a:r>
              <a:r>
                <a:rPr lang="es-VE" sz="1000" b="1" dirty="0" err="1" smtClean="0">
                  <a:latin typeface="Times New Roman" pitchFamily="18" charset="0"/>
                </a:rPr>
                <a:t>Partners</a:t>
              </a:r>
              <a:endParaRPr lang="es-VE" sz="1000" b="1" dirty="0" smtClean="0">
                <a:latin typeface="Times New Roman" pitchFamily="18" charset="0"/>
              </a:endParaRPr>
            </a:p>
            <a:p>
              <a:r>
                <a:rPr lang="es-VE" sz="1000" b="1" dirty="0" smtClean="0">
                  <a:latin typeface="Times New Roman" pitchFamily="18" charset="0"/>
                </a:rPr>
                <a:t>FIP DLM Brasil IT</a:t>
              </a:r>
            </a:p>
            <a:p>
              <a:r>
                <a:rPr lang="es-VE" sz="1000" b="1" dirty="0" err="1" smtClean="0">
                  <a:latin typeface="Times New Roman" pitchFamily="18" charset="0"/>
                </a:rPr>
                <a:t>Invest</a:t>
              </a:r>
              <a:r>
                <a:rPr lang="es-VE" sz="1000" b="1" dirty="0" smtClean="0">
                  <a:latin typeface="Times New Roman" pitchFamily="18" charset="0"/>
                </a:rPr>
                <a:t> </a:t>
              </a:r>
              <a:r>
                <a:rPr lang="es-VE" sz="1000" b="1" dirty="0" err="1" smtClean="0">
                  <a:latin typeface="Times New Roman" pitchFamily="18" charset="0"/>
                </a:rPr>
                <a:t>Tech</a:t>
              </a:r>
              <a:r>
                <a:rPr lang="es-VE" sz="1000" b="1" dirty="0" smtClean="0">
                  <a:latin typeface="Times New Roman" pitchFamily="18" charset="0"/>
                </a:rPr>
                <a:t>-Capital </a:t>
              </a:r>
              <a:r>
                <a:rPr lang="es-VE" sz="1000" b="1" dirty="0" err="1" smtClean="0">
                  <a:latin typeface="Times New Roman" pitchFamily="18" charset="0"/>
                </a:rPr>
                <a:t>Tech</a:t>
              </a:r>
              <a:r>
                <a:rPr lang="es-VE" sz="1000" b="1" dirty="0" smtClean="0">
                  <a:latin typeface="Times New Roman" pitchFamily="18" charset="0"/>
                </a:rPr>
                <a:t> II</a:t>
              </a:r>
            </a:p>
            <a:p>
              <a:r>
                <a:rPr lang="es-VE" sz="1000" b="1" dirty="0" smtClean="0">
                  <a:latin typeface="Times New Roman" pitchFamily="18" charset="0"/>
                </a:rPr>
                <a:t>FIEE C </a:t>
              </a:r>
              <a:r>
                <a:rPr lang="es-VE" sz="1000" b="1" dirty="0" err="1" smtClean="0">
                  <a:latin typeface="Times New Roman" pitchFamily="18" charset="0"/>
                </a:rPr>
                <a:t>Venture</a:t>
              </a:r>
              <a:r>
                <a:rPr lang="es-VE" sz="1000" b="1" dirty="0" smtClean="0">
                  <a:latin typeface="Times New Roman" pitchFamily="18" charset="0"/>
                </a:rPr>
                <a:t> </a:t>
              </a:r>
              <a:r>
                <a:rPr lang="es-VE" sz="1000" b="1" dirty="0" err="1" smtClean="0">
                  <a:latin typeface="Times New Roman" pitchFamily="18" charset="0"/>
                </a:rPr>
                <a:t>Primus</a:t>
              </a:r>
              <a:endParaRPr lang="es-VE" sz="1000" b="1" dirty="0" smtClean="0">
                <a:latin typeface="Times New Roman" pitchFamily="18" charset="0"/>
              </a:endParaRPr>
            </a:p>
            <a:p>
              <a:r>
                <a:rPr lang="es-VE" sz="1000" b="1" dirty="0" smtClean="0">
                  <a:latin typeface="Times New Roman" pitchFamily="18" charset="0"/>
                </a:rPr>
                <a:t>Fondo </a:t>
              </a:r>
              <a:r>
                <a:rPr lang="es-VE" sz="1000" b="1" dirty="0" err="1" smtClean="0">
                  <a:latin typeface="Times New Roman" pitchFamily="18" charset="0"/>
                </a:rPr>
                <a:t>Nascenti</a:t>
              </a:r>
              <a:endParaRPr lang="es-VE" sz="1000" b="1" dirty="0" smtClean="0">
                <a:latin typeface="Times New Roman" pitchFamily="18" charset="0"/>
              </a:endParaRPr>
            </a:p>
          </p:txBody>
        </p:sp>
        <p:pic>
          <p:nvPicPr>
            <p:cNvPr id="106" name="Picture 5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07" y="3215"/>
              <a:ext cx="175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" name="Picture 58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782" y="3891"/>
              <a:ext cx="20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" name="Line 59"/>
            <p:cNvSpPr>
              <a:spLocks noChangeShapeType="1"/>
            </p:cNvSpPr>
            <p:nvPr/>
          </p:nvSpPr>
          <p:spPr bwMode="auto">
            <a:xfrm flipH="1">
              <a:off x="2440" y="3763"/>
              <a:ext cx="295" cy="10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9" name="Rectangle 60"/>
            <p:cNvSpPr>
              <a:spLocks noChangeArrowheads="1"/>
            </p:cNvSpPr>
            <p:nvPr/>
          </p:nvSpPr>
          <p:spPr bwMode="auto">
            <a:xfrm>
              <a:off x="2005" y="3844"/>
              <a:ext cx="533" cy="24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s-VE" sz="1000" b="1" dirty="0" err="1">
                  <a:latin typeface="Times New Roman" pitchFamily="18" charset="0"/>
                </a:rPr>
                <a:t>Cap</a:t>
              </a:r>
              <a:r>
                <a:rPr lang="es-VE" sz="1000" b="1" dirty="0">
                  <a:latin typeface="Times New Roman" pitchFamily="18" charset="0"/>
                </a:rPr>
                <a:t> </a:t>
              </a:r>
              <a:r>
                <a:rPr lang="es-VE" sz="1000" b="1" dirty="0" err="1">
                  <a:latin typeface="Times New Roman" pitchFamily="18" charset="0"/>
                </a:rPr>
                <a:t>Ventures</a:t>
              </a:r>
              <a:endParaRPr lang="es-ES" sz="1000" b="1" dirty="0">
                <a:latin typeface="Times New Roman" pitchFamily="18" charset="0"/>
              </a:endParaRPr>
            </a:p>
            <a:p>
              <a:r>
                <a:rPr lang="es-ES" sz="1000" b="1" dirty="0" smtClean="0">
                  <a:latin typeface="Times New Roman" pitchFamily="18" charset="0"/>
                </a:rPr>
                <a:t>Fondo </a:t>
              </a:r>
              <a:r>
                <a:rPr lang="es-ES" sz="1000" b="1" dirty="0" err="1" smtClean="0">
                  <a:latin typeface="Times New Roman" pitchFamily="18" charset="0"/>
                </a:rPr>
                <a:t>Pymar</a:t>
              </a:r>
              <a:endParaRPr lang="es-ES" sz="1000" b="1" dirty="0" smtClean="0">
                <a:latin typeface="Times New Roman" pitchFamily="18" charset="0"/>
              </a:endParaRPr>
            </a:p>
            <a:p>
              <a:r>
                <a:rPr lang="es-VE" sz="1000" b="1" dirty="0" smtClean="0">
                  <a:latin typeface="Times New Roman" pitchFamily="18" charset="0"/>
                </a:rPr>
                <a:t>Avales del Centro</a:t>
              </a:r>
              <a:endParaRPr lang="es-ES" sz="1000" b="1" dirty="0">
                <a:latin typeface="Times New Roman" pitchFamily="18" charset="0"/>
              </a:endParaRPr>
            </a:p>
          </p:txBody>
        </p:sp>
        <p:sp>
          <p:nvSpPr>
            <p:cNvPr id="110" name="Line 61"/>
            <p:cNvSpPr>
              <a:spLocks noChangeShapeType="1"/>
            </p:cNvSpPr>
            <p:nvPr/>
          </p:nvSpPr>
          <p:spPr bwMode="auto">
            <a:xfrm flipV="1">
              <a:off x="2999" y="3249"/>
              <a:ext cx="373" cy="5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"/>
            </a:p>
          </p:txBody>
        </p:sp>
        <p:pic>
          <p:nvPicPr>
            <p:cNvPr id="111" name="Picture 65" descr=" Bandera de Bolivia 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360" y="3575"/>
              <a:ext cx="193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" name="Rectangle 66"/>
            <p:cNvSpPr>
              <a:spLocks noChangeArrowheads="1"/>
            </p:cNvSpPr>
            <p:nvPr/>
          </p:nvSpPr>
          <p:spPr bwMode="auto">
            <a:xfrm>
              <a:off x="1144" y="3209"/>
              <a:ext cx="734" cy="10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s-ES" sz="1000" b="1" dirty="0">
                  <a:latin typeface="Times New Roman" pitchFamily="18" charset="0"/>
                </a:rPr>
                <a:t>Fideicomiso Inversiones Agropecuarias</a:t>
              </a:r>
            </a:p>
            <a:p>
              <a:pPr algn="r"/>
              <a:r>
                <a:rPr lang="es-ES" sz="1000" b="1" dirty="0">
                  <a:latin typeface="Times New Roman" pitchFamily="18" charset="0"/>
                </a:rPr>
                <a:t>Fondo País Ecuador</a:t>
              </a:r>
            </a:p>
          </p:txBody>
        </p:sp>
      </p:grpSp>
      <p:sp>
        <p:nvSpPr>
          <p:cNvPr id="113" name="Text Box 69" descr="Lienzo"/>
          <p:cNvSpPr txBox="1">
            <a:spLocks noChangeArrowheads="1"/>
          </p:cNvSpPr>
          <p:nvPr/>
        </p:nvSpPr>
        <p:spPr bwMode="auto">
          <a:xfrm>
            <a:off x="136525" y="4191000"/>
            <a:ext cx="2301875" cy="12772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>
              <a:spcBef>
                <a:spcPct val="50000"/>
              </a:spcBef>
              <a:defRPr/>
            </a:pPr>
            <a:r>
              <a:rPr lang="es-VE" sz="1100" b="1" u="sng" dirty="0">
                <a:solidFill>
                  <a:schemeClr val="tx2"/>
                </a:solidFill>
                <a:latin typeface="Times New Roman" pitchFamily="18" charset="0"/>
              </a:rPr>
              <a:t>Fondos </a:t>
            </a:r>
            <a:r>
              <a:rPr lang="es-VE" sz="1100" b="1" u="sng" dirty="0" smtClean="0">
                <a:solidFill>
                  <a:schemeClr val="tx2"/>
                </a:solidFill>
                <a:latin typeface="Times New Roman" pitchFamily="18" charset="0"/>
              </a:rPr>
              <a:t>Multinacionales: </a:t>
            </a:r>
            <a:endParaRPr lang="es-VE" sz="1100" b="1" u="sng" dirty="0">
              <a:solidFill>
                <a:schemeClr val="tx2"/>
              </a:solidFill>
              <a:latin typeface="Times New Roman" pitchFamily="18" charset="0"/>
            </a:endParaRP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Aureos</a:t>
            </a: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Latin</a:t>
            </a: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America</a:t>
            </a: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Fund</a:t>
            </a: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Cleantech </a:t>
            </a: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Fund</a:t>
            </a:r>
            <a:endParaRPr lang="es-VE" sz="1100" b="1" dirty="0">
              <a:solidFill>
                <a:schemeClr val="tx2"/>
              </a:solidFill>
              <a:latin typeface="Times New Roman" pitchFamily="18" charset="0"/>
            </a:endParaRP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CASEIF </a:t>
            </a:r>
            <a:r>
              <a:rPr lang="es-VE" sz="1100" b="1" dirty="0" err="1">
                <a:solidFill>
                  <a:schemeClr val="tx2"/>
                </a:solidFill>
                <a:latin typeface="Times New Roman" pitchFamily="18" charset="0"/>
              </a:rPr>
              <a:t>Corporation</a:t>
            </a: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s-VE" sz="1100" b="1" dirty="0" smtClean="0">
                <a:solidFill>
                  <a:schemeClr val="tx2"/>
                </a:solidFill>
                <a:latin typeface="Times New Roman" pitchFamily="18" charset="0"/>
              </a:rPr>
              <a:t>II</a:t>
            </a: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 smtClean="0">
                <a:solidFill>
                  <a:schemeClr val="tx2"/>
                </a:solidFill>
                <a:latin typeface="Times New Roman" pitchFamily="18" charset="0"/>
              </a:rPr>
              <a:t>AGF LATAM</a:t>
            </a:r>
            <a:endParaRPr lang="es-VE" sz="11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14" name="Line 34"/>
          <p:cNvSpPr>
            <a:spLocks noChangeShapeType="1"/>
          </p:cNvSpPr>
          <p:nvPr/>
        </p:nvSpPr>
        <p:spPr bwMode="auto">
          <a:xfrm flipH="1" flipV="1">
            <a:off x="3429000" y="2971800"/>
            <a:ext cx="914400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pic>
        <p:nvPicPr>
          <p:cNvPr id="115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10001" y="1974716"/>
            <a:ext cx="457199" cy="311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6" name="Line 42"/>
          <p:cNvSpPr>
            <a:spLocks noChangeShapeType="1"/>
          </p:cNvSpPr>
          <p:nvPr/>
        </p:nvSpPr>
        <p:spPr bwMode="auto">
          <a:xfrm flipV="1">
            <a:off x="4572000" y="2286000"/>
            <a:ext cx="76200" cy="45085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17" name="Rectangle 41"/>
          <p:cNvSpPr>
            <a:spLocks noChangeArrowheads="1"/>
          </p:cNvSpPr>
          <p:nvPr/>
        </p:nvSpPr>
        <p:spPr bwMode="auto">
          <a:xfrm>
            <a:off x="4343400" y="1976437"/>
            <a:ext cx="1676400" cy="3095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000" b="1" dirty="0">
                <a:latin typeface="Times New Roman" pitchFamily="18" charset="0"/>
              </a:rPr>
              <a:t>Fideicomiso Capital Semilla</a:t>
            </a:r>
          </a:p>
        </p:txBody>
      </p:sp>
      <p:sp>
        <p:nvSpPr>
          <p:cNvPr id="118" name="Line 40"/>
          <p:cNvSpPr>
            <a:spLocks noChangeShapeType="1"/>
          </p:cNvSpPr>
          <p:nvPr/>
        </p:nvSpPr>
        <p:spPr bwMode="auto">
          <a:xfrm flipV="1">
            <a:off x="5257800" y="2667000"/>
            <a:ext cx="15240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pic>
        <p:nvPicPr>
          <p:cNvPr id="119" name="Picture 47" descr="Trinidad and Tobago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629238" y="2482850"/>
            <a:ext cx="396666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" name="Rectangle 41"/>
          <p:cNvSpPr>
            <a:spLocks noChangeArrowheads="1"/>
          </p:cNvSpPr>
          <p:nvPr/>
        </p:nvSpPr>
        <p:spPr bwMode="auto">
          <a:xfrm>
            <a:off x="6076950" y="2425700"/>
            <a:ext cx="1162050" cy="3095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000" b="1" dirty="0">
                <a:latin typeface="Times New Roman" pitchFamily="18" charset="0"/>
              </a:rPr>
              <a:t>Dynamic Equity Venture Fund</a:t>
            </a:r>
            <a:endParaRPr lang="es-ES" sz="1000" b="1" dirty="0">
              <a:latin typeface="Times New Roman" pitchFamily="18" charset="0"/>
            </a:endParaRPr>
          </a:p>
        </p:txBody>
      </p:sp>
      <p:pic>
        <p:nvPicPr>
          <p:cNvPr id="121" name="Picture 54" descr="Uruguay">
            <a:hlinkClick r:id="rId11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943600" y="5638800"/>
            <a:ext cx="457200" cy="32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" name="Line 29"/>
          <p:cNvSpPr>
            <a:spLocks noChangeShapeType="1"/>
          </p:cNvSpPr>
          <p:nvPr/>
        </p:nvSpPr>
        <p:spPr bwMode="auto">
          <a:xfrm>
            <a:off x="5486400" y="5029200"/>
            <a:ext cx="381000" cy="457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23" name="Rectangle 28"/>
          <p:cNvSpPr>
            <a:spLocks noChangeArrowheads="1"/>
          </p:cNvSpPr>
          <p:nvPr/>
        </p:nvSpPr>
        <p:spPr bwMode="auto">
          <a:xfrm>
            <a:off x="6432550" y="5546725"/>
            <a:ext cx="2532063" cy="5715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sz="1000" b="1">
                <a:latin typeface="Times New Roman" pitchFamily="18" charset="0"/>
              </a:rPr>
              <a:t>Uruguay IVC Partners</a:t>
            </a:r>
          </a:p>
          <a:p>
            <a:r>
              <a:rPr lang="es-ES" sz="1000" b="1">
                <a:latin typeface="Times New Roman" pitchFamily="18" charset="0"/>
              </a:rPr>
              <a:t>Fondo Emprender (Uruguay)</a:t>
            </a:r>
          </a:p>
        </p:txBody>
      </p:sp>
      <p:pic>
        <p:nvPicPr>
          <p:cNvPr id="124" name="Picture 4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781800" y="2971800"/>
            <a:ext cx="43656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" name="Line 42"/>
          <p:cNvSpPr>
            <a:spLocks noChangeShapeType="1"/>
          </p:cNvSpPr>
          <p:nvPr/>
        </p:nvSpPr>
        <p:spPr bwMode="auto">
          <a:xfrm>
            <a:off x="5049838" y="3124200"/>
            <a:ext cx="1447800" cy="635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26" name="Rectangle 41"/>
          <p:cNvSpPr>
            <a:spLocks noChangeArrowheads="1"/>
          </p:cNvSpPr>
          <p:nvPr/>
        </p:nvSpPr>
        <p:spPr bwMode="auto">
          <a:xfrm>
            <a:off x="7240588" y="2971800"/>
            <a:ext cx="1219200" cy="3095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VE" sz="1000" b="1" dirty="0">
                <a:latin typeface="Times New Roman" pitchFamily="18" charset="0"/>
              </a:rPr>
              <a:t>Negocios Digitales</a:t>
            </a:r>
            <a:endParaRPr lang="es-ES" sz="1000" b="1" dirty="0">
              <a:latin typeface="Times New Roman" pitchFamily="18" charset="0"/>
            </a:endParaRPr>
          </a:p>
        </p:txBody>
      </p:sp>
      <p:sp>
        <p:nvSpPr>
          <p:cNvPr id="127" name="Text Box 69" descr="Lienzo"/>
          <p:cNvSpPr txBox="1">
            <a:spLocks noChangeArrowheads="1"/>
          </p:cNvSpPr>
          <p:nvPr/>
        </p:nvSpPr>
        <p:spPr bwMode="auto">
          <a:xfrm>
            <a:off x="152400" y="5517232"/>
            <a:ext cx="2087563" cy="12772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>
              <a:spcBef>
                <a:spcPct val="50000"/>
              </a:spcBef>
              <a:defRPr/>
            </a:pPr>
            <a:r>
              <a:rPr lang="es-VE" sz="1100" b="1" u="sng" dirty="0">
                <a:solidFill>
                  <a:schemeClr val="tx2"/>
                </a:solidFill>
                <a:latin typeface="Times New Roman" pitchFamily="18" charset="0"/>
              </a:rPr>
              <a:t>Producto:</a:t>
            </a: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	Capital de Riesgo</a:t>
            </a: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	Garantías</a:t>
            </a: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>
                <a:solidFill>
                  <a:schemeClr val="tx2"/>
                </a:solidFill>
                <a:latin typeface="Times New Roman" pitchFamily="18" charset="0"/>
              </a:rPr>
              <a:t>	Cadenas </a:t>
            </a:r>
            <a:r>
              <a:rPr lang="es-VE" sz="1100" b="1" dirty="0" smtClean="0">
                <a:solidFill>
                  <a:schemeClr val="tx2"/>
                </a:solidFill>
                <a:latin typeface="Times New Roman" pitchFamily="18" charset="0"/>
              </a:rPr>
              <a:t>Productivas</a:t>
            </a:r>
          </a:p>
          <a:p>
            <a:pPr marL="371475" indent="-371475">
              <a:spcBef>
                <a:spcPct val="50000"/>
              </a:spcBef>
              <a:defRPr/>
            </a:pPr>
            <a:r>
              <a:rPr lang="es-VE" sz="1100" b="1" dirty="0" smtClean="0">
                <a:solidFill>
                  <a:schemeClr val="tx2"/>
                </a:solidFill>
                <a:latin typeface="Times New Roman" pitchFamily="18" charset="0"/>
              </a:rPr>
              <a:t>	Créditos a la </a:t>
            </a:r>
            <a:r>
              <a:rPr lang="es-VE" sz="1100" b="1" dirty="0" err="1" smtClean="0">
                <a:solidFill>
                  <a:schemeClr val="tx2"/>
                </a:solidFill>
                <a:latin typeface="Times New Roman" pitchFamily="18" charset="0"/>
              </a:rPr>
              <a:t>MIPyME</a:t>
            </a:r>
            <a:endParaRPr lang="es-VE" sz="1100" b="1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28" name="Oval 36"/>
          <p:cNvSpPr>
            <a:spLocks noChangeArrowheads="1"/>
          </p:cNvSpPr>
          <p:nvPr/>
        </p:nvSpPr>
        <p:spPr bwMode="auto">
          <a:xfrm>
            <a:off x="381000" y="586740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9" name="Oval 65"/>
          <p:cNvSpPr>
            <a:spLocks noChangeArrowheads="1"/>
          </p:cNvSpPr>
          <p:nvPr/>
        </p:nvSpPr>
        <p:spPr bwMode="auto">
          <a:xfrm>
            <a:off x="379231" y="614045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0" name="Oval 118"/>
          <p:cNvSpPr>
            <a:spLocks noChangeArrowheads="1"/>
          </p:cNvSpPr>
          <p:nvPr/>
        </p:nvSpPr>
        <p:spPr bwMode="auto">
          <a:xfrm>
            <a:off x="381000" y="640080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1" name="Oval 118"/>
          <p:cNvSpPr>
            <a:spLocks noChangeArrowheads="1"/>
          </p:cNvSpPr>
          <p:nvPr/>
        </p:nvSpPr>
        <p:spPr bwMode="auto">
          <a:xfrm>
            <a:off x="8856663" y="480060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2" name="Oval 36"/>
          <p:cNvSpPr>
            <a:spLocks noChangeArrowheads="1"/>
          </p:cNvSpPr>
          <p:nvPr/>
        </p:nvSpPr>
        <p:spPr bwMode="auto">
          <a:xfrm>
            <a:off x="4246083" y="594360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" name="Oval 36"/>
          <p:cNvSpPr>
            <a:spLocks noChangeArrowheads="1"/>
          </p:cNvSpPr>
          <p:nvPr/>
        </p:nvSpPr>
        <p:spPr bwMode="auto">
          <a:xfrm>
            <a:off x="7848600" y="570865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4" name="Oval 36"/>
          <p:cNvSpPr>
            <a:spLocks noChangeArrowheads="1"/>
          </p:cNvSpPr>
          <p:nvPr/>
        </p:nvSpPr>
        <p:spPr bwMode="auto">
          <a:xfrm>
            <a:off x="8153400" y="5865813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5" name="Oval 36"/>
          <p:cNvSpPr>
            <a:spLocks noChangeArrowheads="1"/>
          </p:cNvSpPr>
          <p:nvPr/>
        </p:nvSpPr>
        <p:spPr bwMode="auto">
          <a:xfrm>
            <a:off x="8582025" y="495300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6" name="Oval 36"/>
          <p:cNvSpPr>
            <a:spLocks noChangeArrowheads="1"/>
          </p:cNvSpPr>
          <p:nvPr/>
        </p:nvSpPr>
        <p:spPr bwMode="auto">
          <a:xfrm>
            <a:off x="8731250" y="3657600"/>
            <a:ext cx="107950" cy="10953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7" name="Oval 36"/>
          <p:cNvSpPr>
            <a:spLocks noChangeArrowheads="1"/>
          </p:cNvSpPr>
          <p:nvPr/>
        </p:nvSpPr>
        <p:spPr bwMode="auto">
          <a:xfrm>
            <a:off x="7903534" y="2525233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8" name="Oval 36"/>
          <p:cNvSpPr>
            <a:spLocks noChangeArrowheads="1"/>
          </p:cNvSpPr>
          <p:nvPr/>
        </p:nvSpPr>
        <p:spPr bwMode="auto">
          <a:xfrm>
            <a:off x="8359775" y="309245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9" name="Oval 36"/>
          <p:cNvSpPr>
            <a:spLocks noChangeArrowheads="1"/>
          </p:cNvSpPr>
          <p:nvPr/>
        </p:nvSpPr>
        <p:spPr bwMode="auto">
          <a:xfrm>
            <a:off x="5967413" y="2085975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40" name="Oval 36"/>
          <p:cNvSpPr>
            <a:spLocks noChangeArrowheads="1"/>
          </p:cNvSpPr>
          <p:nvPr/>
        </p:nvSpPr>
        <p:spPr bwMode="auto">
          <a:xfrm>
            <a:off x="685800" y="149225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41" name="Oval 36"/>
          <p:cNvSpPr>
            <a:spLocks noChangeArrowheads="1"/>
          </p:cNvSpPr>
          <p:nvPr/>
        </p:nvSpPr>
        <p:spPr bwMode="auto">
          <a:xfrm>
            <a:off x="771525" y="1933575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42" name="Oval 36"/>
          <p:cNvSpPr>
            <a:spLocks noChangeArrowheads="1"/>
          </p:cNvSpPr>
          <p:nvPr/>
        </p:nvSpPr>
        <p:spPr bwMode="auto">
          <a:xfrm>
            <a:off x="682625" y="207645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43" name="Oval 36"/>
          <p:cNvSpPr>
            <a:spLocks noChangeArrowheads="1"/>
          </p:cNvSpPr>
          <p:nvPr/>
        </p:nvSpPr>
        <p:spPr bwMode="auto">
          <a:xfrm>
            <a:off x="1720850" y="2835275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44" name="Oval 36"/>
          <p:cNvSpPr>
            <a:spLocks noChangeArrowheads="1"/>
          </p:cNvSpPr>
          <p:nvPr/>
        </p:nvSpPr>
        <p:spPr bwMode="auto">
          <a:xfrm>
            <a:off x="1600200" y="3395662"/>
            <a:ext cx="107950" cy="10953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45" name="Oval 36"/>
          <p:cNvSpPr>
            <a:spLocks noChangeArrowheads="1"/>
          </p:cNvSpPr>
          <p:nvPr/>
        </p:nvSpPr>
        <p:spPr bwMode="auto">
          <a:xfrm>
            <a:off x="1684338" y="4041775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46" name="Line 31"/>
          <p:cNvSpPr>
            <a:spLocks noChangeShapeType="1"/>
          </p:cNvSpPr>
          <p:nvPr/>
        </p:nvSpPr>
        <p:spPr bwMode="auto">
          <a:xfrm flipH="1">
            <a:off x="4248000" y="4680099"/>
            <a:ext cx="324000" cy="281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pic>
        <p:nvPicPr>
          <p:cNvPr id="147" name="Picture 49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764065" y="4648200"/>
            <a:ext cx="405669" cy="284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8" name="Line 53"/>
          <p:cNvSpPr>
            <a:spLocks noChangeShapeType="1"/>
          </p:cNvSpPr>
          <p:nvPr/>
        </p:nvSpPr>
        <p:spPr bwMode="auto">
          <a:xfrm>
            <a:off x="4566894" y="4072137"/>
            <a:ext cx="0" cy="61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49" name="148 CuadroTexto"/>
          <p:cNvSpPr txBox="1"/>
          <p:nvPr/>
        </p:nvSpPr>
        <p:spPr>
          <a:xfrm>
            <a:off x="3113567" y="4593266"/>
            <a:ext cx="684000" cy="21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000" b="1" dirty="0" smtClean="0">
                <a:latin typeface="Times New Roman" pitchFamily="18" charset="0"/>
              </a:rPr>
              <a:t>FOGAPI</a:t>
            </a:r>
            <a:endParaRPr lang="es-ES" sz="1000" b="1" dirty="0" smtClean="0">
              <a:latin typeface="Times New Roman" pitchFamily="18" charset="0"/>
            </a:endParaRPr>
          </a:p>
          <a:p>
            <a:endParaRPr lang="es-ES" sz="1000" dirty="0"/>
          </a:p>
        </p:txBody>
      </p:sp>
      <p:sp>
        <p:nvSpPr>
          <p:cNvPr id="150" name="Oval 65"/>
          <p:cNvSpPr>
            <a:spLocks noChangeArrowheads="1"/>
          </p:cNvSpPr>
          <p:nvPr/>
        </p:nvSpPr>
        <p:spPr bwMode="auto">
          <a:xfrm>
            <a:off x="3028503" y="464820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1" name="Oval 36"/>
          <p:cNvSpPr>
            <a:spLocks noChangeArrowheads="1"/>
          </p:cNvSpPr>
          <p:nvPr/>
        </p:nvSpPr>
        <p:spPr bwMode="auto">
          <a:xfrm>
            <a:off x="1149350" y="1781175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2" name="Oval 36"/>
          <p:cNvSpPr>
            <a:spLocks noChangeArrowheads="1"/>
          </p:cNvSpPr>
          <p:nvPr/>
        </p:nvSpPr>
        <p:spPr bwMode="auto">
          <a:xfrm>
            <a:off x="1143000" y="240665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" name="Oval 36"/>
          <p:cNvSpPr>
            <a:spLocks noChangeArrowheads="1"/>
          </p:cNvSpPr>
          <p:nvPr/>
        </p:nvSpPr>
        <p:spPr bwMode="auto">
          <a:xfrm>
            <a:off x="4235450" y="579120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4" name="Oval 36"/>
          <p:cNvSpPr>
            <a:spLocks noChangeArrowheads="1"/>
          </p:cNvSpPr>
          <p:nvPr/>
        </p:nvSpPr>
        <p:spPr bwMode="auto">
          <a:xfrm>
            <a:off x="8502650" y="3776663"/>
            <a:ext cx="107950" cy="10953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5" name="Oval 36"/>
          <p:cNvSpPr>
            <a:spLocks noChangeArrowheads="1"/>
          </p:cNvSpPr>
          <p:nvPr/>
        </p:nvSpPr>
        <p:spPr bwMode="auto">
          <a:xfrm>
            <a:off x="421575" y="222885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6" name="Oval 36"/>
          <p:cNvSpPr>
            <a:spLocks noChangeArrowheads="1"/>
          </p:cNvSpPr>
          <p:nvPr/>
        </p:nvSpPr>
        <p:spPr bwMode="auto">
          <a:xfrm>
            <a:off x="1006475" y="1628775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7" name="Oval 36"/>
          <p:cNvSpPr>
            <a:spLocks noChangeArrowheads="1"/>
          </p:cNvSpPr>
          <p:nvPr/>
        </p:nvSpPr>
        <p:spPr bwMode="auto">
          <a:xfrm>
            <a:off x="7969250" y="510540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8" name="Oval 36"/>
          <p:cNvSpPr>
            <a:spLocks noChangeArrowheads="1"/>
          </p:cNvSpPr>
          <p:nvPr/>
        </p:nvSpPr>
        <p:spPr bwMode="auto">
          <a:xfrm>
            <a:off x="8121650" y="4038600"/>
            <a:ext cx="107950" cy="10953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9" name="Oval 65"/>
          <p:cNvSpPr>
            <a:spLocks noChangeArrowheads="1"/>
          </p:cNvSpPr>
          <p:nvPr/>
        </p:nvSpPr>
        <p:spPr bwMode="auto">
          <a:xfrm>
            <a:off x="1427625" y="355825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0" name="Oval 36"/>
          <p:cNvSpPr>
            <a:spLocks noChangeArrowheads="1"/>
          </p:cNvSpPr>
          <p:nvPr/>
        </p:nvSpPr>
        <p:spPr bwMode="auto">
          <a:xfrm>
            <a:off x="8578850" y="4191000"/>
            <a:ext cx="107950" cy="10953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1" name="Oval 36"/>
          <p:cNvSpPr>
            <a:spLocks noChangeArrowheads="1"/>
          </p:cNvSpPr>
          <p:nvPr/>
        </p:nvSpPr>
        <p:spPr bwMode="auto">
          <a:xfrm>
            <a:off x="8763000" y="3962400"/>
            <a:ext cx="107950" cy="10953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2" name="Oval 36"/>
          <p:cNvSpPr>
            <a:spLocks noChangeArrowheads="1"/>
          </p:cNvSpPr>
          <p:nvPr/>
        </p:nvSpPr>
        <p:spPr bwMode="auto">
          <a:xfrm>
            <a:off x="8610600" y="3429000"/>
            <a:ext cx="107950" cy="10953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3" name="Oval 36"/>
          <p:cNvSpPr>
            <a:spLocks noChangeArrowheads="1"/>
          </p:cNvSpPr>
          <p:nvPr/>
        </p:nvSpPr>
        <p:spPr bwMode="auto">
          <a:xfrm>
            <a:off x="8382000" y="4419600"/>
            <a:ext cx="107950" cy="10953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4" name="Oval 36"/>
          <p:cNvSpPr>
            <a:spLocks noChangeArrowheads="1"/>
          </p:cNvSpPr>
          <p:nvPr/>
        </p:nvSpPr>
        <p:spPr bwMode="auto">
          <a:xfrm>
            <a:off x="7924800" y="4538663"/>
            <a:ext cx="107950" cy="10953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5" name="Oval 36"/>
          <p:cNvSpPr>
            <a:spLocks noChangeArrowheads="1"/>
          </p:cNvSpPr>
          <p:nvPr/>
        </p:nvSpPr>
        <p:spPr bwMode="auto">
          <a:xfrm>
            <a:off x="4464050" y="609600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166" name="Picture 2"/>
          <p:cNvPicPr>
            <a:picLocks noChangeAspect="1" noChangeArrowheads="1"/>
          </p:cNvPicPr>
          <p:nvPr/>
        </p:nvPicPr>
        <p:blipFill>
          <a:blip r:embed="rId16" cstate="print"/>
          <a:srcRect l="24445" t="20444" r="24444" b="25333"/>
          <a:stretch>
            <a:fillRect/>
          </a:stretch>
        </p:blipFill>
        <p:spPr bwMode="auto">
          <a:xfrm>
            <a:off x="6248400" y="1676400"/>
            <a:ext cx="457200" cy="35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7" name="166 CuadroTexto"/>
          <p:cNvSpPr txBox="1">
            <a:spLocks noChangeArrowheads="1"/>
          </p:cNvSpPr>
          <p:nvPr/>
        </p:nvSpPr>
        <p:spPr bwMode="auto">
          <a:xfrm>
            <a:off x="6705600" y="1752600"/>
            <a:ext cx="1981200" cy="4000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s-VE" sz="1000" b="1" dirty="0" smtClean="0">
                <a:latin typeface="Times New Roman" pitchFamily="18" charset="0"/>
              </a:rPr>
              <a:t>ICO (Instituto de Crédito Oficial) </a:t>
            </a:r>
            <a:endParaRPr lang="es-ES" sz="1000" b="1" dirty="0">
              <a:latin typeface="Times New Roman" pitchFamily="18" charset="0"/>
            </a:endParaRPr>
          </a:p>
          <a:p>
            <a:endParaRPr lang="es-ES" sz="1000" b="1" dirty="0">
              <a:latin typeface="Times New Roman" pitchFamily="18" charset="0"/>
            </a:endParaRPr>
          </a:p>
        </p:txBody>
      </p:sp>
      <p:sp>
        <p:nvSpPr>
          <p:cNvPr id="168" name="Line 40"/>
          <p:cNvSpPr>
            <a:spLocks noChangeShapeType="1"/>
          </p:cNvSpPr>
          <p:nvPr/>
        </p:nvSpPr>
        <p:spPr bwMode="auto">
          <a:xfrm flipV="1">
            <a:off x="8153400" y="1371600"/>
            <a:ext cx="533400" cy="3810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69" name="Oval 36"/>
          <p:cNvSpPr>
            <a:spLocks noChangeArrowheads="1"/>
          </p:cNvSpPr>
          <p:nvPr/>
        </p:nvSpPr>
        <p:spPr bwMode="auto">
          <a:xfrm>
            <a:off x="381000" y="6629400"/>
            <a:ext cx="107950" cy="107950"/>
          </a:xfrm>
          <a:prstGeom prst="ellipse">
            <a:avLst/>
          </a:prstGeom>
          <a:solidFill>
            <a:srgbClr val="FFFF00"/>
          </a:solidFill>
          <a:ln w="9525" algn="ctr">
            <a:noFill/>
            <a:round/>
            <a:headEnd/>
            <a:tailEnd/>
          </a:ln>
          <a:effectLst>
            <a:innerShdw blurRad="114300">
              <a:schemeClr val="accent6">
                <a:lumMod val="40000"/>
                <a:lumOff val="60000"/>
              </a:schemeClr>
            </a:innerShdw>
          </a:effectLst>
        </p:spPr>
        <p:txBody>
          <a:bodyPr wrap="none" anchor="ctr"/>
          <a:lstStyle/>
          <a:p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0" name="Oval 36"/>
          <p:cNvSpPr>
            <a:spLocks noChangeArrowheads="1"/>
          </p:cNvSpPr>
          <p:nvPr/>
        </p:nvSpPr>
        <p:spPr bwMode="auto">
          <a:xfrm>
            <a:off x="8686800" y="1828800"/>
            <a:ext cx="107950" cy="107950"/>
          </a:xfrm>
          <a:prstGeom prst="ellipse">
            <a:avLst/>
          </a:prstGeom>
          <a:solidFill>
            <a:srgbClr val="FFFF00"/>
          </a:solidFill>
          <a:ln w="9525" algn="ctr">
            <a:noFill/>
            <a:round/>
            <a:headEnd/>
            <a:tailEnd/>
          </a:ln>
          <a:effectLst>
            <a:innerShdw blurRad="114300">
              <a:schemeClr val="accent6">
                <a:lumMod val="40000"/>
                <a:lumOff val="60000"/>
              </a:schemeClr>
            </a:innerShdw>
          </a:effectLst>
        </p:spPr>
        <p:txBody>
          <a:bodyPr wrap="none" anchor="ctr"/>
          <a:lstStyle/>
          <a:p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1" name="Oval 118"/>
          <p:cNvSpPr>
            <a:spLocks noChangeArrowheads="1"/>
          </p:cNvSpPr>
          <p:nvPr/>
        </p:nvSpPr>
        <p:spPr bwMode="auto">
          <a:xfrm>
            <a:off x="685800" y="3854450"/>
            <a:ext cx="107950" cy="1079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48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25 Conector recto"/>
          <p:cNvCxnSpPr/>
          <p:nvPr/>
        </p:nvCxnSpPr>
        <p:spPr>
          <a:xfrm>
            <a:off x="1043608" y="1196752"/>
            <a:ext cx="0" cy="446449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/>
          <p:cNvSpPr/>
          <p:nvPr/>
        </p:nvSpPr>
        <p:spPr>
          <a:xfrm>
            <a:off x="1475656" y="1268760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Objetivos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1475656" y="2289572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Tipos de Fondos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1475656" y="3331592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Impacto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1475656" y="5373216"/>
            <a:ext cx="6624736" cy="57606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Recomendaciones</a:t>
            </a:r>
          </a:p>
        </p:txBody>
      </p:sp>
      <p:sp>
        <p:nvSpPr>
          <p:cNvPr id="18" name="17 Elipse"/>
          <p:cNvSpPr/>
          <p:nvPr/>
        </p:nvSpPr>
        <p:spPr>
          <a:xfrm>
            <a:off x="826764" y="1301701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826764" y="233691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Elipse"/>
          <p:cNvSpPr/>
          <p:nvPr/>
        </p:nvSpPr>
        <p:spPr>
          <a:xfrm>
            <a:off x="826764" y="337893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826764" y="443784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1466334" y="4341129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Acción de CAF en el acceso al financiamiento</a:t>
            </a:r>
            <a:endParaRPr lang="es-ES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797195" y="549256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5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CuadroTexto"/>
          <p:cNvSpPr txBox="1"/>
          <p:nvPr/>
        </p:nvSpPr>
        <p:spPr>
          <a:xfrm>
            <a:off x="611560" y="192832"/>
            <a:ext cx="72728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ALGUNAS RECOMENDACIONES</a:t>
            </a:r>
            <a:endParaRPr lang="es-ES" sz="2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251520" y="948784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s-VE" sz="2000" dirty="0" smtClean="0">
                <a:solidFill>
                  <a:schemeClr val="tx2"/>
                </a:solidFill>
              </a:rPr>
              <a:t>Formar una industria que incluya y sirva a los sectores más necesitados. </a:t>
            </a:r>
          </a:p>
          <a:p>
            <a:pPr>
              <a:buFontTx/>
              <a:buChar char="-"/>
            </a:pPr>
            <a:endParaRPr lang="es-VE" sz="20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s-VE" sz="2000" dirty="0" smtClean="0">
                <a:solidFill>
                  <a:schemeClr val="tx2"/>
                </a:solidFill>
              </a:rPr>
              <a:t>Incorporar </a:t>
            </a:r>
            <a:r>
              <a:rPr lang="es-VE" sz="2000" dirty="0">
                <a:solidFill>
                  <a:schemeClr val="tx2"/>
                </a:solidFill>
              </a:rPr>
              <a:t>a la </a:t>
            </a:r>
            <a:r>
              <a:rPr lang="es-VE" sz="2000" dirty="0" err="1" smtClean="0">
                <a:solidFill>
                  <a:schemeClr val="tx2"/>
                </a:solidFill>
              </a:rPr>
              <a:t>MiPyMe</a:t>
            </a:r>
            <a:r>
              <a:rPr lang="es-VE" sz="2000" dirty="0" smtClean="0">
                <a:solidFill>
                  <a:schemeClr val="tx2"/>
                </a:solidFill>
              </a:rPr>
              <a:t> </a:t>
            </a:r>
            <a:r>
              <a:rPr lang="es-VE" sz="2000" dirty="0">
                <a:solidFill>
                  <a:schemeClr val="tx2"/>
                </a:solidFill>
              </a:rPr>
              <a:t>al proceso de </a:t>
            </a:r>
            <a:r>
              <a:rPr lang="es-VE" sz="2000" dirty="0" smtClean="0">
                <a:solidFill>
                  <a:schemeClr val="tx2"/>
                </a:solidFill>
              </a:rPr>
              <a:t>encadenamiento y transformación </a:t>
            </a:r>
            <a:r>
              <a:rPr lang="es-VE" sz="2000" dirty="0">
                <a:solidFill>
                  <a:schemeClr val="tx2"/>
                </a:solidFill>
              </a:rPr>
              <a:t>productiva</a:t>
            </a:r>
            <a:r>
              <a:rPr lang="es-VE" sz="2000" dirty="0" smtClean="0">
                <a:solidFill>
                  <a:schemeClr val="tx2"/>
                </a:solidFill>
              </a:rPr>
              <a:t>.</a:t>
            </a:r>
          </a:p>
          <a:p>
            <a:pPr>
              <a:buFontTx/>
              <a:buChar char="-"/>
            </a:pPr>
            <a:endParaRPr lang="es-VE" sz="20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s-VE" sz="2000" dirty="0" smtClean="0">
                <a:solidFill>
                  <a:schemeClr val="tx2"/>
                </a:solidFill>
              </a:rPr>
              <a:t> Promover la capacitación (a Gob. locales, empresa privada, redes) </a:t>
            </a:r>
            <a:endParaRPr lang="es-VE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s-VE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s-VE" sz="2000" dirty="0">
                <a:solidFill>
                  <a:schemeClr val="tx2"/>
                </a:solidFill>
              </a:rPr>
              <a:t> </a:t>
            </a:r>
            <a:r>
              <a:rPr lang="es-ES" sz="2000" dirty="0">
                <a:solidFill>
                  <a:schemeClr val="tx2"/>
                </a:solidFill>
              </a:rPr>
              <a:t>Construir una agenda de mayor sofisticación empresarial, orientada a agregar mayor valor a la oferta exportadora, actualmente poco diversificada y de bajo valor tecnológico.</a:t>
            </a:r>
          </a:p>
          <a:p>
            <a:endParaRPr lang="es-E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s-ES" sz="2000" dirty="0">
                <a:solidFill>
                  <a:schemeClr val="tx2"/>
                </a:solidFill>
              </a:rPr>
              <a:t> Fomentar el ecosistema de capital de riesgo para impulsar la inversión innovadora</a:t>
            </a:r>
            <a:r>
              <a:rPr lang="es-ES" sz="2000" dirty="0" smtClean="0">
                <a:solidFill>
                  <a:schemeClr val="tx2"/>
                </a:solidFill>
              </a:rPr>
              <a:t>.</a:t>
            </a:r>
          </a:p>
          <a:p>
            <a:pPr>
              <a:buFontTx/>
              <a:buChar char="-"/>
            </a:pPr>
            <a:endParaRPr lang="es-E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s-VE" sz="2000" dirty="0" smtClean="0">
                <a:solidFill>
                  <a:schemeClr val="tx2"/>
                </a:solidFill>
              </a:rPr>
              <a:t> Fomentar </a:t>
            </a:r>
            <a:r>
              <a:rPr lang="es-VE" sz="2000" dirty="0">
                <a:solidFill>
                  <a:schemeClr val="tx2"/>
                </a:solidFill>
              </a:rPr>
              <a:t>el desarrollo tecnológico </a:t>
            </a:r>
            <a:r>
              <a:rPr lang="es-VE" sz="2000" dirty="0">
                <a:solidFill>
                  <a:schemeClr val="tx2"/>
                </a:solidFill>
                <a:sym typeface="Wingdings" pitchFamily="2" charset="2"/>
              </a:rPr>
              <a:t> mayor productividad, eficiencia, </a:t>
            </a:r>
            <a:r>
              <a:rPr lang="es-VE" sz="2000" dirty="0" smtClean="0">
                <a:solidFill>
                  <a:schemeClr val="tx2"/>
                </a:solidFill>
                <a:sym typeface="Wingdings" pitchFamily="2" charset="2"/>
              </a:rPr>
              <a:t>innovación, reducción de costos, mejora de canales de distribución, etc.</a:t>
            </a:r>
            <a:endParaRPr lang="es-VE" sz="2000" dirty="0">
              <a:solidFill>
                <a:schemeClr val="tx2"/>
              </a:solidFill>
            </a:endParaRPr>
          </a:p>
          <a:p>
            <a:endParaRPr lang="es-VE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CuadroTexto"/>
          <p:cNvSpPr txBox="1"/>
          <p:nvPr/>
        </p:nvSpPr>
        <p:spPr>
          <a:xfrm>
            <a:off x="611560" y="192832"/>
            <a:ext cx="72728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ALGUNAS RECOMENDACIONES</a:t>
            </a:r>
            <a:endParaRPr lang="es-ES" sz="2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251520" y="948784"/>
            <a:ext cx="87849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s-VE" sz="2000" dirty="0" smtClean="0">
                <a:solidFill>
                  <a:schemeClr val="tx2"/>
                </a:solidFill>
              </a:rPr>
              <a:t> Fomentar el emprendimiento de calidad y la formalización</a:t>
            </a:r>
          </a:p>
          <a:p>
            <a:pPr>
              <a:buFontTx/>
              <a:buChar char="-"/>
            </a:pPr>
            <a:endParaRPr lang="es-VE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s-VE" sz="2000" dirty="0" smtClean="0">
                <a:solidFill>
                  <a:schemeClr val="tx2"/>
                </a:solidFill>
              </a:rPr>
              <a:t> Promover buenas prácticas de Gobierno Corporativo</a:t>
            </a:r>
          </a:p>
          <a:p>
            <a:pPr>
              <a:buFontTx/>
              <a:buChar char="-"/>
            </a:pPr>
            <a:endParaRPr lang="es-VE" sz="2000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s-VE" sz="2000" dirty="0" smtClean="0">
                <a:solidFill>
                  <a:schemeClr val="tx2"/>
                </a:solidFill>
              </a:rPr>
              <a:t> Incentivar alianzas estratégicas entre universidades, redes/asociaciones, gobiernos, sectores productivos.</a:t>
            </a:r>
          </a:p>
          <a:p>
            <a:endParaRPr lang="es-VE" sz="2000" dirty="0" smtClean="0">
              <a:solidFill>
                <a:schemeClr val="tx2"/>
              </a:solidFill>
            </a:endParaRPr>
          </a:p>
          <a:p>
            <a:r>
              <a:rPr lang="es-VE" sz="2000" dirty="0" smtClean="0">
                <a:solidFill>
                  <a:schemeClr val="tx2"/>
                </a:solidFill>
              </a:rPr>
              <a:t>- Apoyar la creación y/o mejora de marcos regulatorios prudenciales.</a:t>
            </a:r>
          </a:p>
          <a:p>
            <a:pPr>
              <a:buFontTx/>
              <a:buChar char="-"/>
            </a:pPr>
            <a:endParaRPr lang="es-VE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s-ES" sz="2000" dirty="0">
                <a:solidFill>
                  <a:schemeClr val="tx2"/>
                </a:solidFill>
              </a:rPr>
              <a:t> </a:t>
            </a:r>
            <a:r>
              <a:rPr lang="es-VE" sz="2000" dirty="0">
                <a:solidFill>
                  <a:schemeClr val="tx2"/>
                </a:solidFill>
              </a:rPr>
              <a:t>Construir una </a:t>
            </a:r>
            <a:r>
              <a:rPr lang="es-VE" sz="2000" dirty="0" smtClean="0">
                <a:solidFill>
                  <a:schemeClr val="tx2"/>
                </a:solidFill>
              </a:rPr>
              <a:t>agenda común </a:t>
            </a:r>
            <a:r>
              <a:rPr lang="es-VE" sz="2000" dirty="0">
                <a:solidFill>
                  <a:schemeClr val="tx2"/>
                </a:solidFill>
              </a:rPr>
              <a:t>con visión de </a:t>
            </a:r>
            <a:r>
              <a:rPr lang="es-VE" sz="2000" dirty="0" smtClean="0">
                <a:solidFill>
                  <a:schemeClr val="tx2"/>
                </a:solidFill>
              </a:rPr>
              <a:t>progreso, que incluya </a:t>
            </a:r>
            <a:r>
              <a:rPr lang="es-VE" sz="2000" dirty="0">
                <a:solidFill>
                  <a:schemeClr val="tx2"/>
                </a:solidFill>
              </a:rPr>
              <a:t>tareas y responsabilidades compartidas: gobiernos – empresa privada – sistemas financieros – universidades – Cámaras (comercio, </a:t>
            </a:r>
            <a:r>
              <a:rPr lang="es-VE" sz="2000" dirty="0" smtClean="0">
                <a:solidFill>
                  <a:schemeClr val="tx2"/>
                </a:solidFill>
              </a:rPr>
              <a:t>industria, </a:t>
            </a:r>
            <a:r>
              <a:rPr lang="es-VE" sz="2000" dirty="0">
                <a:solidFill>
                  <a:schemeClr val="tx2"/>
                </a:solidFill>
              </a:rPr>
              <a:t>construcción, ciencia, tecnología, etc</a:t>
            </a:r>
            <a:r>
              <a:rPr lang="es-VE" sz="2000" dirty="0" smtClean="0">
                <a:solidFill>
                  <a:schemeClr val="tx2"/>
                </a:solidFill>
              </a:rPr>
              <a:t>.) - multilaterales, </a:t>
            </a:r>
            <a:r>
              <a:rPr lang="es-VE" sz="2000" dirty="0">
                <a:solidFill>
                  <a:schemeClr val="tx2"/>
                </a:solidFill>
              </a:rPr>
              <a:t>entre otros</a:t>
            </a:r>
            <a:r>
              <a:rPr lang="es-VE" sz="2000" dirty="0" smtClean="0">
                <a:solidFill>
                  <a:schemeClr val="tx2"/>
                </a:solidFill>
              </a:rPr>
              <a:t>.</a:t>
            </a:r>
          </a:p>
          <a:p>
            <a:pPr>
              <a:buFontTx/>
              <a:buChar char="-"/>
            </a:pPr>
            <a:endParaRPr lang="es-VE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s-VE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s-VE" dirty="0" smtClean="0">
              <a:solidFill>
                <a:schemeClr val="tx2"/>
              </a:solidFill>
            </a:endParaRPr>
          </a:p>
          <a:p>
            <a:endParaRPr lang="es-VE" dirty="0">
              <a:solidFill>
                <a:schemeClr val="tx2"/>
              </a:solidFill>
            </a:endParaRPr>
          </a:p>
          <a:p>
            <a:endParaRPr lang="es-VE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uadroTexto"/>
          <p:cNvSpPr txBox="1"/>
          <p:nvPr/>
        </p:nvSpPr>
        <p:spPr>
          <a:xfrm>
            <a:off x="71439" y="-27384"/>
            <a:ext cx="7972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S" sz="2400" b="1" kern="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CAF: de institución andina a </a:t>
            </a:r>
            <a:br>
              <a:rPr lang="es-ES" sz="2400" b="1" kern="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ES" sz="2400" b="1" kern="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Banco de Desarrollo de América </a:t>
            </a:r>
            <a:r>
              <a:rPr lang="es-ES" sz="2400" b="1" kern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Latina</a:t>
            </a:r>
            <a:endParaRPr lang="es-ES" sz="2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0" name="467 Grupo"/>
          <p:cNvGrpSpPr>
            <a:grpSpLocks/>
          </p:cNvGrpSpPr>
          <p:nvPr/>
        </p:nvGrpSpPr>
        <p:grpSpPr bwMode="auto">
          <a:xfrm>
            <a:off x="71438" y="1279525"/>
            <a:ext cx="2879725" cy="4860925"/>
            <a:chOff x="1484313" y="2888931"/>
            <a:chExt cx="2283469" cy="3343594"/>
          </a:xfrm>
        </p:grpSpPr>
        <p:sp>
          <p:nvSpPr>
            <p:cNvPr id="181" name="Freeform 405"/>
            <p:cNvSpPr>
              <a:spLocks/>
            </p:cNvSpPr>
            <p:nvPr/>
          </p:nvSpPr>
          <p:spPr bwMode="auto">
            <a:xfrm>
              <a:off x="2520000" y="4608000"/>
              <a:ext cx="195262" cy="139700"/>
            </a:xfrm>
            <a:custGeom>
              <a:avLst/>
              <a:gdLst>
                <a:gd name="T0" fmla="*/ 0 w 10000"/>
                <a:gd name="T1" fmla="*/ 2147483647 h 10000"/>
                <a:gd name="T2" fmla="*/ 0 w 10000"/>
                <a:gd name="T3" fmla="*/ 2147483647 h 10000"/>
                <a:gd name="T4" fmla="*/ 2147483647 w 10000"/>
                <a:gd name="T5" fmla="*/ 2147483647 h 10000"/>
                <a:gd name="T6" fmla="*/ 2147483647 w 10000"/>
                <a:gd name="T7" fmla="*/ 2147483647 h 10000"/>
                <a:gd name="T8" fmla="*/ 2147483647 w 10000"/>
                <a:gd name="T9" fmla="*/ 2147483647 h 10000"/>
                <a:gd name="T10" fmla="*/ 2147483647 w 10000"/>
                <a:gd name="T11" fmla="*/ 2147483647 h 10000"/>
                <a:gd name="T12" fmla="*/ 2147483647 w 10000"/>
                <a:gd name="T13" fmla="*/ 2147483647 h 10000"/>
                <a:gd name="T14" fmla="*/ 2147483647 w 10000"/>
                <a:gd name="T15" fmla="*/ 2147483647 h 10000"/>
                <a:gd name="T16" fmla="*/ 2147483647 w 10000"/>
                <a:gd name="T17" fmla="*/ 2147483647 h 10000"/>
                <a:gd name="T18" fmla="*/ 2147483647 w 10000"/>
                <a:gd name="T19" fmla="*/ 2147483647 h 10000"/>
                <a:gd name="T20" fmla="*/ 2147483647 w 10000"/>
                <a:gd name="T21" fmla="*/ 2147483647 h 10000"/>
                <a:gd name="T22" fmla="*/ 2147483647 w 10000"/>
                <a:gd name="T23" fmla="*/ 0 h 100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00"/>
                <a:gd name="T37" fmla="*/ 0 h 10000"/>
                <a:gd name="T38" fmla="*/ 10000 w 10000"/>
                <a:gd name="T39" fmla="*/ 10000 h 1000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00" h="10000">
                  <a:moveTo>
                    <a:pt x="0" y="3889"/>
                  </a:moveTo>
                  <a:lnTo>
                    <a:pt x="0" y="3889"/>
                  </a:lnTo>
                  <a:lnTo>
                    <a:pt x="2000" y="5556"/>
                  </a:lnTo>
                  <a:lnTo>
                    <a:pt x="3200" y="7222"/>
                  </a:lnTo>
                  <a:lnTo>
                    <a:pt x="4800" y="7222"/>
                  </a:lnTo>
                  <a:lnTo>
                    <a:pt x="5600" y="8889"/>
                  </a:lnTo>
                  <a:lnTo>
                    <a:pt x="5268" y="8163"/>
                  </a:lnTo>
                  <a:lnTo>
                    <a:pt x="5600" y="8889"/>
                  </a:lnTo>
                  <a:lnTo>
                    <a:pt x="6400" y="10000"/>
                  </a:lnTo>
                  <a:lnTo>
                    <a:pt x="7200" y="3889"/>
                  </a:lnTo>
                  <a:cubicBezTo>
                    <a:pt x="7067" y="2963"/>
                    <a:pt x="6933" y="2037"/>
                    <a:pt x="6800" y="1111"/>
                  </a:cubicBezTo>
                  <a:lnTo>
                    <a:pt x="10000" y="0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82" name="Freeform 277"/>
            <p:cNvSpPr>
              <a:spLocks/>
            </p:cNvSpPr>
            <p:nvPr/>
          </p:nvSpPr>
          <p:spPr bwMode="auto">
            <a:xfrm>
              <a:off x="2276100" y="4084632"/>
              <a:ext cx="276937" cy="77529"/>
            </a:xfrm>
            <a:custGeom>
              <a:avLst/>
              <a:gdLst>
                <a:gd name="T0" fmla="*/ 2147483647 w 35"/>
                <a:gd name="T1" fmla="*/ 2147483647 h 10"/>
                <a:gd name="T2" fmla="*/ 2147483647 w 35"/>
                <a:gd name="T3" fmla="*/ 0 h 10"/>
                <a:gd name="T4" fmla="*/ 2147483647 w 35"/>
                <a:gd name="T5" fmla="*/ 0 h 10"/>
                <a:gd name="T6" fmla="*/ 2147483647 w 35"/>
                <a:gd name="T7" fmla="*/ 2147483647 h 10"/>
                <a:gd name="T8" fmla="*/ 2147483647 w 35"/>
                <a:gd name="T9" fmla="*/ 2147483647 h 10"/>
                <a:gd name="T10" fmla="*/ 2147483647 w 35"/>
                <a:gd name="T11" fmla="*/ 2147483647 h 10"/>
                <a:gd name="T12" fmla="*/ 2147483647 w 35"/>
                <a:gd name="T13" fmla="*/ 2147483647 h 10"/>
                <a:gd name="T14" fmla="*/ 2147483647 w 35"/>
                <a:gd name="T15" fmla="*/ 2147483647 h 10"/>
                <a:gd name="T16" fmla="*/ 2147483647 w 35"/>
                <a:gd name="T17" fmla="*/ 2147483647 h 10"/>
                <a:gd name="T18" fmla="*/ 2147483647 w 35"/>
                <a:gd name="T19" fmla="*/ 2147483647 h 10"/>
                <a:gd name="T20" fmla="*/ 2147483647 w 35"/>
                <a:gd name="T21" fmla="*/ 2147483647 h 10"/>
                <a:gd name="T22" fmla="*/ 2147483647 w 35"/>
                <a:gd name="T23" fmla="*/ 2147483647 h 10"/>
                <a:gd name="T24" fmla="*/ 2147483647 w 35"/>
                <a:gd name="T25" fmla="*/ 2147483647 h 10"/>
                <a:gd name="T26" fmla="*/ 2147483647 w 35"/>
                <a:gd name="T27" fmla="*/ 2147483647 h 10"/>
                <a:gd name="T28" fmla="*/ 0 w 35"/>
                <a:gd name="T29" fmla="*/ 2147483647 h 10"/>
                <a:gd name="T30" fmla="*/ 2147483647 w 35"/>
                <a:gd name="T31" fmla="*/ 2147483647 h 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5" h="10">
                  <a:moveTo>
                    <a:pt x="2" y="1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7" y="5"/>
                    <a:pt x="28" y="6"/>
                  </a:cubicBezTo>
                  <a:cubicBezTo>
                    <a:pt x="30" y="7"/>
                    <a:pt x="33" y="7"/>
                    <a:pt x="33" y="7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5" y="9"/>
                    <a:pt x="35" y="10"/>
                    <a:pt x="33" y="10"/>
                  </a:cubicBezTo>
                  <a:cubicBezTo>
                    <a:pt x="31" y="10"/>
                    <a:pt x="25" y="10"/>
                    <a:pt x="25" y="10"/>
                  </a:cubicBezTo>
                  <a:cubicBezTo>
                    <a:pt x="23" y="8"/>
                    <a:pt x="23" y="8"/>
                    <a:pt x="23" y="8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2" y="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3" name="Freeform 278"/>
            <p:cNvSpPr>
              <a:spLocks/>
            </p:cNvSpPr>
            <p:nvPr/>
          </p:nvSpPr>
          <p:spPr bwMode="auto">
            <a:xfrm>
              <a:off x="2553037" y="4170897"/>
              <a:ext cx="171197" cy="46955"/>
            </a:xfrm>
            <a:custGeom>
              <a:avLst/>
              <a:gdLst>
                <a:gd name="T0" fmla="*/ 2147483647 w 132"/>
                <a:gd name="T1" fmla="*/ 0 h 36"/>
                <a:gd name="T2" fmla="*/ 2147483647 w 132"/>
                <a:gd name="T3" fmla="*/ 2147483647 h 36"/>
                <a:gd name="T4" fmla="*/ 0 w 132"/>
                <a:gd name="T5" fmla="*/ 2147483647 h 36"/>
                <a:gd name="T6" fmla="*/ 2147483647 w 132"/>
                <a:gd name="T7" fmla="*/ 2147483647 h 36"/>
                <a:gd name="T8" fmla="*/ 2147483647 w 132"/>
                <a:gd name="T9" fmla="*/ 2147483647 h 36"/>
                <a:gd name="T10" fmla="*/ 2147483647 w 132"/>
                <a:gd name="T11" fmla="*/ 2147483647 h 36"/>
                <a:gd name="T12" fmla="*/ 2147483647 w 132"/>
                <a:gd name="T13" fmla="*/ 2147483647 h 36"/>
                <a:gd name="T14" fmla="*/ 2147483647 w 132"/>
                <a:gd name="T15" fmla="*/ 2147483647 h 36"/>
                <a:gd name="T16" fmla="*/ 2147483647 w 132"/>
                <a:gd name="T17" fmla="*/ 2147483647 h 36"/>
                <a:gd name="T18" fmla="*/ 2147483647 w 132"/>
                <a:gd name="T19" fmla="*/ 0 h 36"/>
                <a:gd name="T20" fmla="*/ 2147483647 w 132"/>
                <a:gd name="T21" fmla="*/ 0 h 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" h="36">
                  <a:moveTo>
                    <a:pt x="24" y="0"/>
                  </a:moveTo>
                  <a:lnTo>
                    <a:pt x="24" y="12"/>
                  </a:lnTo>
                  <a:lnTo>
                    <a:pt x="0" y="18"/>
                  </a:lnTo>
                  <a:lnTo>
                    <a:pt x="30" y="30"/>
                  </a:lnTo>
                  <a:lnTo>
                    <a:pt x="42" y="36"/>
                  </a:lnTo>
                  <a:lnTo>
                    <a:pt x="66" y="36"/>
                  </a:lnTo>
                  <a:lnTo>
                    <a:pt x="84" y="24"/>
                  </a:lnTo>
                  <a:lnTo>
                    <a:pt x="132" y="30"/>
                  </a:lnTo>
                  <a:lnTo>
                    <a:pt x="108" y="18"/>
                  </a:lnTo>
                  <a:lnTo>
                    <a:pt x="72" y="0"/>
                  </a:lnTo>
                  <a:lnTo>
                    <a:pt x="2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4" name="Freeform 400"/>
            <p:cNvSpPr>
              <a:spLocks/>
            </p:cNvSpPr>
            <p:nvPr/>
          </p:nvSpPr>
          <p:spPr bwMode="auto">
            <a:xfrm>
              <a:off x="2213160" y="4286645"/>
              <a:ext cx="110775" cy="112473"/>
            </a:xfrm>
            <a:custGeom>
              <a:avLst/>
              <a:gdLst>
                <a:gd name="T0" fmla="*/ 2147483647 w 14"/>
                <a:gd name="T1" fmla="*/ 2147483647 h 14"/>
                <a:gd name="T2" fmla="*/ 2147483647 w 14"/>
                <a:gd name="T3" fmla="*/ 2147483647 h 14"/>
                <a:gd name="T4" fmla="*/ 2147483647 w 14"/>
                <a:gd name="T5" fmla="*/ 0 h 14"/>
                <a:gd name="T6" fmla="*/ 2147483647 w 14"/>
                <a:gd name="T7" fmla="*/ 2147483647 h 14"/>
                <a:gd name="T8" fmla="*/ 0 w 14"/>
                <a:gd name="T9" fmla="*/ 2147483647 h 14"/>
                <a:gd name="T10" fmla="*/ 2147483647 w 14"/>
                <a:gd name="T11" fmla="*/ 2147483647 h 14"/>
                <a:gd name="T12" fmla="*/ 2147483647 w 14"/>
                <a:gd name="T13" fmla="*/ 2147483647 h 14"/>
                <a:gd name="T14" fmla="*/ 2147483647 w 14"/>
                <a:gd name="T15" fmla="*/ 2147483647 h 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" h="14">
                  <a:moveTo>
                    <a:pt x="14" y="14"/>
                  </a:moveTo>
                  <a:cubicBezTo>
                    <a:pt x="14" y="12"/>
                    <a:pt x="13" y="11"/>
                    <a:pt x="13" y="11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9" y="13"/>
                    <a:pt x="9" y="13"/>
                    <a:pt x="9" y="13"/>
                  </a:cubicBezTo>
                  <a:lnTo>
                    <a:pt x="14" y="1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5" name="Freeform 401"/>
            <p:cNvSpPr>
              <a:spLocks/>
            </p:cNvSpPr>
            <p:nvPr/>
          </p:nvSpPr>
          <p:spPr bwMode="auto">
            <a:xfrm>
              <a:off x="2252183" y="4389290"/>
              <a:ext cx="95669" cy="69886"/>
            </a:xfrm>
            <a:custGeom>
              <a:avLst/>
              <a:gdLst>
                <a:gd name="T0" fmla="*/ 2147483647 w 12"/>
                <a:gd name="T1" fmla="*/ 2147483647 h 9"/>
                <a:gd name="T2" fmla="*/ 2147483647 w 12"/>
                <a:gd name="T3" fmla="*/ 0 h 9"/>
                <a:gd name="T4" fmla="*/ 0 w 12"/>
                <a:gd name="T5" fmla="*/ 2147483647 h 9"/>
                <a:gd name="T6" fmla="*/ 2147483647 w 12"/>
                <a:gd name="T7" fmla="*/ 2147483647 h 9"/>
                <a:gd name="T8" fmla="*/ 2147483647 w 12"/>
                <a:gd name="T9" fmla="*/ 2147483647 h 9"/>
                <a:gd name="T10" fmla="*/ 2147483647 w 12"/>
                <a:gd name="T11" fmla="*/ 2147483647 h 9"/>
                <a:gd name="T12" fmla="*/ 2147483647 w 12"/>
                <a:gd name="T13" fmla="*/ 2147483647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" h="9">
                  <a:moveTo>
                    <a:pt x="9" y="1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1" y="4"/>
                    <a:pt x="10" y="2"/>
                    <a:pt x="9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6" name="Freeform 402"/>
            <p:cNvSpPr>
              <a:spLocks/>
            </p:cNvSpPr>
            <p:nvPr/>
          </p:nvSpPr>
          <p:spPr bwMode="auto">
            <a:xfrm>
              <a:off x="2340299" y="4428600"/>
              <a:ext cx="140986" cy="61150"/>
            </a:xfrm>
            <a:custGeom>
              <a:avLst/>
              <a:gdLst>
                <a:gd name="T0" fmla="*/ 2147483647 w 18"/>
                <a:gd name="T1" fmla="*/ 2147483647 h 8"/>
                <a:gd name="T2" fmla="*/ 2147483647 w 18"/>
                <a:gd name="T3" fmla="*/ 2147483647 h 8"/>
                <a:gd name="T4" fmla="*/ 2147483647 w 18"/>
                <a:gd name="T5" fmla="*/ 2147483647 h 8"/>
                <a:gd name="T6" fmla="*/ 2147483647 w 18"/>
                <a:gd name="T7" fmla="*/ 0 h 8"/>
                <a:gd name="T8" fmla="*/ 0 w 18"/>
                <a:gd name="T9" fmla="*/ 2147483647 h 8"/>
                <a:gd name="T10" fmla="*/ 2147483647 w 18"/>
                <a:gd name="T11" fmla="*/ 2147483647 h 8"/>
                <a:gd name="T12" fmla="*/ 2147483647 w 18"/>
                <a:gd name="T13" fmla="*/ 2147483647 h 8"/>
                <a:gd name="T14" fmla="*/ 2147483647 w 18"/>
                <a:gd name="T15" fmla="*/ 2147483647 h 8"/>
                <a:gd name="T16" fmla="*/ 2147483647 w 18"/>
                <a:gd name="T17" fmla="*/ 2147483647 h 8"/>
                <a:gd name="T18" fmla="*/ 2147483647 w 18"/>
                <a:gd name="T19" fmla="*/ 2147483647 h 8"/>
                <a:gd name="T20" fmla="*/ 2147483647 w 18"/>
                <a:gd name="T21" fmla="*/ 2147483647 h 8"/>
                <a:gd name="T22" fmla="*/ 2147483647 w 18"/>
                <a:gd name="T23" fmla="*/ 2147483647 h 8"/>
                <a:gd name="T24" fmla="*/ 2147483647 w 18"/>
                <a:gd name="T25" fmla="*/ 2147483647 h 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8" h="8">
                  <a:moveTo>
                    <a:pt x="14" y="1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1"/>
                    <a:pt x="3" y="2"/>
                    <a:pt x="2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3" y="7"/>
                    <a:pt x="4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8" y="4"/>
                    <a:pt x="18" y="4"/>
                    <a:pt x="18" y="4"/>
                  </a:cubicBezTo>
                  <a:lnTo>
                    <a:pt x="14" y="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7" name="Freeform 403"/>
            <p:cNvSpPr>
              <a:spLocks/>
            </p:cNvSpPr>
            <p:nvPr/>
          </p:nvSpPr>
          <p:spPr bwMode="auto">
            <a:xfrm>
              <a:off x="2433638" y="4359275"/>
              <a:ext cx="290512" cy="319088"/>
            </a:xfrm>
            <a:custGeom>
              <a:avLst/>
              <a:gdLst>
                <a:gd name="T0" fmla="*/ 2147483647 w 37"/>
                <a:gd name="T1" fmla="*/ 2147483647 h 41"/>
                <a:gd name="T2" fmla="*/ 2147483647 w 37"/>
                <a:gd name="T3" fmla="*/ 2147483647 h 41"/>
                <a:gd name="T4" fmla="*/ 2147483647 w 37"/>
                <a:gd name="T5" fmla="*/ 2147483647 h 41"/>
                <a:gd name="T6" fmla="*/ 2147483647 w 37"/>
                <a:gd name="T7" fmla="*/ 2147483647 h 41"/>
                <a:gd name="T8" fmla="*/ 2147483647 w 37"/>
                <a:gd name="T9" fmla="*/ 2147483647 h 41"/>
                <a:gd name="T10" fmla="*/ 2147483647 w 37"/>
                <a:gd name="T11" fmla="*/ 2147483647 h 41"/>
                <a:gd name="T12" fmla="*/ 2147483647 w 37"/>
                <a:gd name="T13" fmla="*/ 2147483647 h 41"/>
                <a:gd name="T14" fmla="*/ 2147483647 w 37"/>
                <a:gd name="T15" fmla="*/ 2147483647 h 41"/>
                <a:gd name="T16" fmla="*/ 2147483647 w 37"/>
                <a:gd name="T17" fmla="*/ 2147483647 h 41"/>
                <a:gd name="T18" fmla="*/ 2147483647 w 37"/>
                <a:gd name="T19" fmla="*/ 2147483647 h 41"/>
                <a:gd name="T20" fmla="*/ 2147483647 w 37"/>
                <a:gd name="T21" fmla="*/ 0 h 41"/>
                <a:gd name="T22" fmla="*/ 2147483647 w 37"/>
                <a:gd name="T23" fmla="*/ 2147483647 h 41"/>
                <a:gd name="T24" fmla="*/ 2147483647 w 37"/>
                <a:gd name="T25" fmla="*/ 2147483647 h 41"/>
                <a:gd name="T26" fmla="*/ 2147483647 w 37"/>
                <a:gd name="T27" fmla="*/ 2147483647 h 41"/>
                <a:gd name="T28" fmla="*/ 2147483647 w 37"/>
                <a:gd name="T29" fmla="*/ 2147483647 h 41"/>
                <a:gd name="T30" fmla="*/ 2147483647 w 37"/>
                <a:gd name="T31" fmla="*/ 2147483647 h 41"/>
                <a:gd name="T32" fmla="*/ 2147483647 w 37"/>
                <a:gd name="T33" fmla="*/ 2147483647 h 41"/>
                <a:gd name="T34" fmla="*/ 2147483647 w 37"/>
                <a:gd name="T35" fmla="*/ 2147483647 h 41"/>
                <a:gd name="T36" fmla="*/ 2147483647 w 37"/>
                <a:gd name="T37" fmla="*/ 2147483647 h 41"/>
                <a:gd name="T38" fmla="*/ 2147483647 w 37"/>
                <a:gd name="T39" fmla="*/ 2147483647 h 41"/>
                <a:gd name="T40" fmla="*/ 2147483647 w 37"/>
                <a:gd name="T41" fmla="*/ 2147483647 h 41"/>
                <a:gd name="T42" fmla="*/ 2147483647 w 37"/>
                <a:gd name="T43" fmla="*/ 2147483647 h 41"/>
                <a:gd name="T44" fmla="*/ 0 w 37"/>
                <a:gd name="T45" fmla="*/ 2147483647 h 41"/>
                <a:gd name="T46" fmla="*/ 2147483647 w 37"/>
                <a:gd name="T47" fmla="*/ 2147483647 h 41"/>
                <a:gd name="T48" fmla="*/ 2147483647 w 37"/>
                <a:gd name="T49" fmla="*/ 2147483647 h 4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7"/>
                <a:gd name="T76" fmla="*/ 0 h 41"/>
                <a:gd name="T77" fmla="*/ 37 w 37"/>
                <a:gd name="T78" fmla="*/ 41 h 4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7" h="41">
                  <a:moveTo>
                    <a:pt x="37" y="34"/>
                  </a:moveTo>
                  <a:cubicBezTo>
                    <a:pt x="37" y="34"/>
                    <a:pt x="37" y="34"/>
                    <a:pt x="37" y="34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6" y="21"/>
                    <a:pt x="36" y="21"/>
                    <a:pt x="36" y="21"/>
                  </a:cubicBezTo>
                  <a:cubicBezTo>
                    <a:pt x="31" y="20"/>
                    <a:pt x="31" y="20"/>
                    <a:pt x="31" y="20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6"/>
                    <a:pt x="5" y="26"/>
                    <a:pt x="5" y="2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12" y="41"/>
                    <a:pt x="12" y="41"/>
                    <a:pt x="12" y="41"/>
                  </a:cubicBez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88" name="Freeform 422"/>
            <p:cNvSpPr>
              <a:spLocks/>
            </p:cNvSpPr>
            <p:nvPr/>
          </p:nvSpPr>
          <p:spPr bwMode="auto">
            <a:xfrm>
              <a:off x="2172878" y="4263714"/>
              <a:ext cx="151056" cy="69886"/>
            </a:xfrm>
            <a:custGeom>
              <a:avLst/>
              <a:gdLst>
                <a:gd name="T0" fmla="*/ 2147483647 w 19"/>
                <a:gd name="T1" fmla="*/ 2147483647 h 9"/>
                <a:gd name="T2" fmla="*/ 2147483647 w 19"/>
                <a:gd name="T3" fmla="*/ 2147483647 h 9"/>
                <a:gd name="T4" fmla="*/ 2147483647 w 19"/>
                <a:gd name="T5" fmla="*/ 0 h 9"/>
                <a:gd name="T6" fmla="*/ 2147483647 w 19"/>
                <a:gd name="T7" fmla="*/ 2147483647 h 9"/>
                <a:gd name="T8" fmla="*/ 0 w 19"/>
                <a:gd name="T9" fmla="*/ 2147483647 h 9"/>
                <a:gd name="T10" fmla="*/ 0 w 19"/>
                <a:gd name="T11" fmla="*/ 2147483647 h 9"/>
                <a:gd name="T12" fmla="*/ 2147483647 w 19"/>
                <a:gd name="T13" fmla="*/ 2147483647 h 9"/>
                <a:gd name="T14" fmla="*/ 2147483647 w 19"/>
                <a:gd name="T15" fmla="*/ 2147483647 h 9"/>
                <a:gd name="T16" fmla="*/ 2147483647 w 19"/>
                <a:gd name="T17" fmla="*/ 2147483647 h 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" h="9">
                  <a:moveTo>
                    <a:pt x="19" y="3"/>
                  </a:moveTo>
                  <a:cubicBezTo>
                    <a:pt x="19" y="3"/>
                    <a:pt x="10" y="1"/>
                    <a:pt x="8" y="1"/>
                  </a:cubicBezTo>
                  <a:cubicBezTo>
                    <a:pt x="7" y="1"/>
                    <a:pt x="6" y="0"/>
                    <a:pt x="5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12" y="6"/>
                    <a:pt x="12" y="6"/>
                    <a:pt x="12" y="6"/>
                  </a:cubicBezTo>
                  <a:lnTo>
                    <a:pt x="19" y="3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9" name="Freeform 423"/>
            <p:cNvSpPr>
              <a:spLocks/>
            </p:cNvSpPr>
            <p:nvPr/>
          </p:nvSpPr>
          <p:spPr bwMode="auto">
            <a:xfrm>
              <a:off x="2093574" y="4222219"/>
              <a:ext cx="119586" cy="99368"/>
            </a:xfrm>
            <a:custGeom>
              <a:avLst/>
              <a:gdLst>
                <a:gd name="T0" fmla="*/ 2147483647 w 15"/>
                <a:gd name="T1" fmla="*/ 2147483647 h 12"/>
                <a:gd name="T2" fmla="*/ 2147483647 w 15"/>
                <a:gd name="T3" fmla="*/ 2147483647 h 12"/>
                <a:gd name="T4" fmla="*/ 2147483647 w 15"/>
                <a:gd name="T5" fmla="*/ 0 h 12"/>
                <a:gd name="T6" fmla="*/ 2147483647 w 15"/>
                <a:gd name="T7" fmla="*/ 0 h 12"/>
                <a:gd name="T8" fmla="*/ 2147483647 w 15"/>
                <a:gd name="T9" fmla="*/ 2147483647 h 12"/>
                <a:gd name="T10" fmla="*/ 2147483647 w 15"/>
                <a:gd name="T11" fmla="*/ 2147483647 h 12"/>
                <a:gd name="T12" fmla="*/ 2147483647 w 15"/>
                <a:gd name="T13" fmla="*/ 2147483647 h 12"/>
                <a:gd name="T14" fmla="*/ 2147483647 w 15"/>
                <a:gd name="T15" fmla="*/ 2147483647 h 12"/>
                <a:gd name="T16" fmla="*/ 0 w 15"/>
                <a:gd name="T17" fmla="*/ 2147483647 h 12"/>
                <a:gd name="T18" fmla="*/ 2147483647 w 15"/>
                <a:gd name="T19" fmla="*/ 2147483647 h 12"/>
                <a:gd name="T20" fmla="*/ 2147483647 w 15"/>
                <a:gd name="T21" fmla="*/ 2147483647 h 12"/>
                <a:gd name="T22" fmla="*/ 2147483647 w 15"/>
                <a:gd name="T23" fmla="*/ 2147483647 h 12"/>
                <a:gd name="T24" fmla="*/ 2147483647 w 15"/>
                <a:gd name="T25" fmla="*/ 2147483647 h 12"/>
                <a:gd name="T26" fmla="*/ 2147483647 w 15"/>
                <a:gd name="T27" fmla="*/ 2147483647 h 1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" h="12">
                  <a:moveTo>
                    <a:pt x="15" y="5"/>
                  </a:moveTo>
                  <a:cubicBezTo>
                    <a:pt x="13" y="5"/>
                    <a:pt x="11" y="4"/>
                    <a:pt x="11" y="4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8"/>
                    <a:pt x="11" y="8"/>
                    <a:pt x="11" y="8"/>
                  </a:cubicBezTo>
                  <a:lnTo>
                    <a:pt x="15" y="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0" name="Freeform 424"/>
            <p:cNvSpPr>
              <a:spLocks/>
            </p:cNvSpPr>
            <p:nvPr/>
          </p:nvSpPr>
          <p:spPr bwMode="auto">
            <a:xfrm>
              <a:off x="1484313" y="3809457"/>
              <a:ext cx="754023" cy="494659"/>
            </a:xfrm>
            <a:custGeom>
              <a:avLst/>
              <a:gdLst>
                <a:gd name="T0" fmla="*/ 2147483647 w 576"/>
                <a:gd name="T1" fmla="*/ 2147483647 h 379"/>
                <a:gd name="T2" fmla="*/ 2147483647 w 576"/>
                <a:gd name="T3" fmla="*/ 2147483647 h 379"/>
                <a:gd name="T4" fmla="*/ 2147483647 w 576"/>
                <a:gd name="T5" fmla="*/ 2147483647 h 379"/>
                <a:gd name="T6" fmla="*/ 2147483647 w 576"/>
                <a:gd name="T7" fmla="*/ 2147483647 h 379"/>
                <a:gd name="T8" fmla="*/ 2147483647 w 576"/>
                <a:gd name="T9" fmla="*/ 2147483647 h 379"/>
                <a:gd name="T10" fmla="*/ 2147483647 w 576"/>
                <a:gd name="T11" fmla="*/ 2147483647 h 379"/>
                <a:gd name="T12" fmla="*/ 2147483647 w 576"/>
                <a:gd name="T13" fmla="*/ 2147483647 h 379"/>
                <a:gd name="T14" fmla="*/ 2147483647 w 576"/>
                <a:gd name="T15" fmla="*/ 2147483647 h 379"/>
                <a:gd name="T16" fmla="*/ 2147483647 w 576"/>
                <a:gd name="T17" fmla="*/ 2147483647 h 379"/>
                <a:gd name="T18" fmla="*/ 2147483647 w 576"/>
                <a:gd name="T19" fmla="*/ 2147483647 h 379"/>
                <a:gd name="T20" fmla="*/ 2147483647 w 576"/>
                <a:gd name="T21" fmla="*/ 2147483647 h 379"/>
                <a:gd name="T22" fmla="*/ 2147483647 w 576"/>
                <a:gd name="T23" fmla="*/ 2147483647 h 379"/>
                <a:gd name="T24" fmla="*/ 2147483647 w 576"/>
                <a:gd name="T25" fmla="*/ 2147483647 h 379"/>
                <a:gd name="T26" fmla="*/ 2147483647 w 576"/>
                <a:gd name="T27" fmla="*/ 2147483647 h 379"/>
                <a:gd name="T28" fmla="*/ 2147483647 w 576"/>
                <a:gd name="T29" fmla="*/ 2147483647 h 379"/>
                <a:gd name="T30" fmla="*/ 2147483647 w 576"/>
                <a:gd name="T31" fmla="*/ 2147483647 h 379"/>
                <a:gd name="T32" fmla="*/ 2147483647 w 576"/>
                <a:gd name="T33" fmla="*/ 2147483647 h 379"/>
                <a:gd name="T34" fmla="*/ 2147483647 w 576"/>
                <a:gd name="T35" fmla="*/ 2147483647 h 379"/>
                <a:gd name="T36" fmla="*/ 2147483647 w 576"/>
                <a:gd name="T37" fmla="*/ 2147483647 h 379"/>
                <a:gd name="T38" fmla="*/ 2147483647 w 576"/>
                <a:gd name="T39" fmla="*/ 2147483647 h 379"/>
                <a:gd name="T40" fmla="*/ 2147483647 w 576"/>
                <a:gd name="T41" fmla="*/ 2147483647 h 379"/>
                <a:gd name="T42" fmla="*/ 2147483647 w 576"/>
                <a:gd name="T43" fmla="*/ 2147483647 h 379"/>
                <a:gd name="T44" fmla="*/ 2147483647 w 576"/>
                <a:gd name="T45" fmla="*/ 2147483647 h 379"/>
                <a:gd name="T46" fmla="*/ 2147483647 w 576"/>
                <a:gd name="T47" fmla="*/ 2147483647 h 379"/>
                <a:gd name="T48" fmla="*/ 2147483647 w 576"/>
                <a:gd name="T49" fmla="*/ 0 h 379"/>
                <a:gd name="T50" fmla="*/ 0 w 576"/>
                <a:gd name="T51" fmla="*/ 2147483647 h 379"/>
                <a:gd name="T52" fmla="*/ 2147483647 w 576"/>
                <a:gd name="T53" fmla="*/ 2147483647 h 379"/>
                <a:gd name="T54" fmla="*/ 2147483647 w 576"/>
                <a:gd name="T55" fmla="*/ 2147483647 h 379"/>
                <a:gd name="T56" fmla="*/ 2147483647 w 576"/>
                <a:gd name="T57" fmla="*/ 2147483647 h 379"/>
                <a:gd name="T58" fmla="*/ 2147483647 w 576"/>
                <a:gd name="T59" fmla="*/ 2147483647 h 379"/>
                <a:gd name="T60" fmla="*/ 2147483647 w 576"/>
                <a:gd name="T61" fmla="*/ 2147483647 h 379"/>
                <a:gd name="T62" fmla="*/ 2147483647 w 576"/>
                <a:gd name="T63" fmla="*/ 2147483647 h 379"/>
                <a:gd name="T64" fmla="*/ 2147483647 w 576"/>
                <a:gd name="T65" fmla="*/ 2147483647 h 379"/>
                <a:gd name="T66" fmla="*/ 2147483647 w 576"/>
                <a:gd name="T67" fmla="*/ 2147483647 h 379"/>
                <a:gd name="T68" fmla="*/ 2147483647 w 576"/>
                <a:gd name="T69" fmla="*/ 2147483647 h 379"/>
                <a:gd name="T70" fmla="*/ 2147483647 w 576"/>
                <a:gd name="T71" fmla="*/ 2147483647 h 379"/>
                <a:gd name="T72" fmla="*/ 2147483647 w 576"/>
                <a:gd name="T73" fmla="*/ 2147483647 h 379"/>
                <a:gd name="T74" fmla="*/ 2147483647 w 576"/>
                <a:gd name="T75" fmla="*/ 2147483647 h 379"/>
                <a:gd name="T76" fmla="*/ 2147483647 w 576"/>
                <a:gd name="T77" fmla="*/ 2147483647 h 379"/>
                <a:gd name="T78" fmla="*/ 2147483647 w 576"/>
                <a:gd name="T79" fmla="*/ 2147483647 h 379"/>
                <a:gd name="T80" fmla="*/ 2147483647 w 576"/>
                <a:gd name="T81" fmla="*/ 2147483647 h 379"/>
                <a:gd name="T82" fmla="*/ 2147483647 w 576"/>
                <a:gd name="T83" fmla="*/ 2147483647 h 379"/>
                <a:gd name="T84" fmla="*/ 2147483647 w 576"/>
                <a:gd name="T85" fmla="*/ 2147483647 h 379"/>
                <a:gd name="T86" fmla="*/ 2147483647 w 576"/>
                <a:gd name="T87" fmla="*/ 2147483647 h 379"/>
                <a:gd name="T88" fmla="*/ 2147483647 w 576"/>
                <a:gd name="T89" fmla="*/ 2147483647 h 379"/>
                <a:gd name="T90" fmla="*/ 2147483647 w 576"/>
                <a:gd name="T91" fmla="*/ 2147483647 h 379"/>
                <a:gd name="T92" fmla="*/ 2147483647 w 576"/>
                <a:gd name="T93" fmla="*/ 2147483647 h 379"/>
                <a:gd name="T94" fmla="*/ 2147483647 w 576"/>
                <a:gd name="T95" fmla="*/ 2147483647 h 379"/>
                <a:gd name="T96" fmla="*/ 2147483647 w 576"/>
                <a:gd name="T97" fmla="*/ 2147483647 h 379"/>
                <a:gd name="T98" fmla="*/ 2147483647 w 576"/>
                <a:gd name="T99" fmla="*/ 2147483647 h 379"/>
                <a:gd name="T100" fmla="*/ 2147483647 w 576"/>
                <a:gd name="T101" fmla="*/ 2147483647 h 379"/>
                <a:gd name="T102" fmla="*/ 2147483647 w 576"/>
                <a:gd name="T103" fmla="*/ 2147483647 h 379"/>
                <a:gd name="T104" fmla="*/ 2147483647 w 576"/>
                <a:gd name="T105" fmla="*/ 2147483647 h 379"/>
                <a:gd name="T106" fmla="*/ 2147483647 w 576"/>
                <a:gd name="T107" fmla="*/ 2147483647 h 379"/>
                <a:gd name="T108" fmla="*/ 2147483647 w 576"/>
                <a:gd name="T109" fmla="*/ 2147483647 h 379"/>
                <a:gd name="T110" fmla="*/ 2147483647 w 576"/>
                <a:gd name="T111" fmla="*/ 2147483647 h 3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576" h="379">
                  <a:moveTo>
                    <a:pt x="486" y="348"/>
                  </a:moveTo>
                  <a:lnTo>
                    <a:pt x="504" y="348"/>
                  </a:lnTo>
                  <a:lnTo>
                    <a:pt x="492" y="324"/>
                  </a:lnTo>
                  <a:lnTo>
                    <a:pt x="504" y="318"/>
                  </a:lnTo>
                  <a:lnTo>
                    <a:pt x="534" y="318"/>
                  </a:lnTo>
                  <a:lnTo>
                    <a:pt x="528" y="312"/>
                  </a:lnTo>
                  <a:lnTo>
                    <a:pt x="546" y="300"/>
                  </a:lnTo>
                  <a:lnTo>
                    <a:pt x="564" y="288"/>
                  </a:lnTo>
                  <a:lnTo>
                    <a:pt x="576" y="240"/>
                  </a:lnTo>
                  <a:lnTo>
                    <a:pt x="504" y="252"/>
                  </a:lnTo>
                  <a:lnTo>
                    <a:pt x="474" y="294"/>
                  </a:lnTo>
                  <a:lnTo>
                    <a:pt x="426" y="300"/>
                  </a:lnTo>
                  <a:lnTo>
                    <a:pt x="378" y="240"/>
                  </a:lnTo>
                  <a:lnTo>
                    <a:pt x="372" y="162"/>
                  </a:lnTo>
                  <a:lnTo>
                    <a:pt x="384" y="144"/>
                  </a:lnTo>
                  <a:lnTo>
                    <a:pt x="354" y="138"/>
                  </a:lnTo>
                  <a:lnTo>
                    <a:pt x="330" y="114"/>
                  </a:lnTo>
                  <a:lnTo>
                    <a:pt x="312" y="84"/>
                  </a:lnTo>
                  <a:lnTo>
                    <a:pt x="288" y="66"/>
                  </a:lnTo>
                  <a:lnTo>
                    <a:pt x="252" y="78"/>
                  </a:lnTo>
                  <a:lnTo>
                    <a:pt x="204" y="24"/>
                  </a:lnTo>
                  <a:lnTo>
                    <a:pt x="174" y="18"/>
                  </a:lnTo>
                  <a:lnTo>
                    <a:pt x="156" y="30"/>
                  </a:lnTo>
                  <a:lnTo>
                    <a:pt x="108" y="30"/>
                  </a:lnTo>
                  <a:lnTo>
                    <a:pt x="48" y="0"/>
                  </a:lnTo>
                  <a:lnTo>
                    <a:pt x="0" y="6"/>
                  </a:lnTo>
                  <a:lnTo>
                    <a:pt x="36" y="72"/>
                  </a:lnTo>
                  <a:lnTo>
                    <a:pt x="60" y="108"/>
                  </a:lnTo>
                  <a:lnTo>
                    <a:pt x="54" y="120"/>
                  </a:lnTo>
                  <a:lnTo>
                    <a:pt x="96" y="150"/>
                  </a:lnTo>
                  <a:lnTo>
                    <a:pt x="102" y="180"/>
                  </a:lnTo>
                  <a:lnTo>
                    <a:pt x="120" y="192"/>
                  </a:lnTo>
                  <a:lnTo>
                    <a:pt x="144" y="216"/>
                  </a:lnTo>
                  <a:lnTo>
                    <a:pt x="150" y="198"/>
                  </a:lnTo>
                  <a:lnTo>
                    <a:pt x="126" y="180"/>
                  </a:lnTo>
                  <a:lnTo>
                    <a:pt x="102" y="126"/>
                  </a:lnTo>
                  <a:lnTo>
                    <a:pt x="60" y="66"/>
                  </a:lnTo>
                  <a:lnTo>
                    <a:pt x="48" y="30"/>
                  </a:lnTo>
                  <a:lnTo>
                    <a:pt x="78" y="42"/>
                  </a:lnTo>
                  <a:lnTo>
                    <a:pt x="108" y="102"/>
                  </a:lnTo>
                  <a:lnTo>
                    <a:pt x="120" y="120"/>
                  </a:lnTo>
                  <a:lnTo>
                    <a:pt x="150" y="138"/>
                  </a:lnTo>
                  <a:lnTo>
                    <a:pt x="150" y="156"/>
                  </a:lnTo>
                  <a:lnTo>
                    <a:pt x="174" y="168"/>
                  </a:lnTo>
                  <a:lnTo>
                    <a:pt x="186" y="186"/>
                  </a:lnTo>
                  <a:lnTo>
                    <a:pt x="216" y="216"/>
                  </a:lnTo>
                  <a:lnTo>
                    <a:pt x="222" y="258"/>
                  </a:lnTo>
                  <a:lnTo>
                    <a:pt x="222" y="276"/>
                  </a:lnTo>
                  <a:lnTo>
                    <a:pt x="300" y="324"/>
                  </a:lnTo>
                  <a:lnTo>
                    <a:pt x="336" y="342"/>
                  </a:lnTo>
                  <a:lnTo>
                    <a:pt x="402" y="360"/>
                  </a:lnTo>
                  <a:lnTo>
                    <a:pt x="420" y="354"/>
                  </a:lnTo>
                  <a:lnTo>
                    <a:pt x="438" y="354"/>
                  </a:lnTo>
                  <a:lnTo>
                    <a:pt x="468" y="379"/>
                  </a:lnTo>
                  <a:lnTo>
                    <a:pt x="474" y="366"/>
                  </a:lnTo>
                  <a:lnTo>
                    <a:pt x="486" y="3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1" name="Freeform 445"/>
            <p:cNvSpPr>
              <a:spLocks/>
            </p:cNvSpPr>
            <p:nvPr/>
          </p:nvSpPr>
          <p:spPr bwMode="auto">
            <a:xfrm>
              <a:off x="2777103" y="4245150"/>
              <a:ext cx="36506" cy="18564"/>
            </a:xfrm>
            <a:custGeom>
              <a:avLst/>
              <a:gdLst>
                <a:gd name="T0" fmla="*/ 2147483647 w 23"/>
                <a:gd name="T1" fmla="*/ 0 h 18"/>
                <a:gd name="T2" fmla="*/ 2147483647 w 23"/>
                <a:gd name="T3" fmla="*/ 2147483647 h 18"/>
                <a:gd name="T4" fmla="*/ 2147483647 w 23"/>
                <a:gd name="T5" fmla="*/ 2147483647 h 18"/>
                <a:gd name="T6" fmla="*/ 0 w 23"/>
                <a:gd name="T7" fmla="*/ 2147483647 h 18"/>
                <a:gd name="T8" fmla="*/ 2147483647 w 23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" h="18">
                  <a:moveTo>
                    <a:pt x="2" y="0"/>
                  </a:moveTo>
                  <a:lnTo>
                    <a:pt x="23" y="1"/>
                  </a:lnTo>
                  <a:lnTo>
                    <a:pt x="21" y="18"/>
                  </a:lnTo>
                  <a:lnTo>
                    <a:pt x="0" y="13"/>
                  </a:lnTo>
                  <a:lnTo>
                    <a:pt x="2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2" name="Freeform 411"/>
            <p:cNvSpPr>
              <a:spLocks/>
            </p:cNvSpPr>
            <p:nvPr/>
          </p:nvSpPr>
          <p:spPr bwMode="auto">
            <a:xfrm>
              <a:off x="2919349" y="5365506"/>
              <a:ext cx="127139" cy="167071"/>
            </a:xfrm>
            <a:custGeom>
              <a:avLst/>
              <a:gdLst>
                <a:gd name="T0" fmla="*/ 2147483647 w 102"/>
                <a:gd name="T1" fmla="*/ 2147483647 h 114"/>
                <a:gd name="T2" fmla="*/ 2147483647 w 102"/>
                <a:gd name="T3" fmla="*/ 2147483647 h 114"/>
                <a:gd name="T4" fmla="*/ 2147483647 w 102"/>
                <a:gd name="T5" fmla="*/ 0 h 114"/>
                <a:gd name="T6" fmla="*/ 2147483647 w 102"/>
                <a:gd name="T7" fmla="*/ 2147483647 h 114"/>
                <a:gd name="T8" fmla="*/ 0 w 102"/>
                <a:gd name="T9" fmla="*/ 2147483647 h 114"/>
                <a:gd name="T10" fmla="*/ 0 w 102"/>
                <a:gd name="T11" fmla="*/ 2147483647 h 114"/>
                <a:gd name="T12" fmla="*/ 2147483647 w 102"/>
                <a:gd name="T13" fmla="*/ 2147483647 h 114"/>
                <a:gd name="T14" fmla="*/ 2147483647 w 102"/>
                <a:gd name="T15" fmla="*/ 2147483647 h 114"/>
                <a:gd name="T16" fmla="*/ 2147483647 w 102"/>
                <a:gd name="T17" fmla="*/ 2147483647 h 114"/>
                <a:gd name="T18" fmla="*/ 2147483647 w 102"/>
                <a:gd name="T19" fmla="*/ 2147483647 h 114"/>
                <a:gd name="T20" fmla="*/ 2147483647 w 102"/>
                <a:gd name="T21" fmla="*/ 2147483647 h 114"/>
                <a:gd name="T22" fmla="*/ 2147483647 w 102"/>
                <a:gd name="T23" fmla="*/ 2147483647 h 114"/>
                <a:gd name="T24" fmla="*/ 2147483647 w 102"/>
                <a:gd name="T25" fmla="*/ 2147483647 h 1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2" h="114">
                  <a:moveTo>
                    <a:pt x="66" y="24"/>
                  </a:moveTo>
                  <a:lnTo>
                    <a:pt x="36" y="6"/>
                  </a:lnTo>
                  <a:lnTo>
                    <a:pt x="18" y="0"/>
                  </a:lnTo>
                  <a:lnTo>
                    <a:pt x="6" y="18"/>
                  </a:lnTo>
                  <a:lnTo>
                    <a:pt x="0" y="48"/>
                  </a:lnTo>
                  <a:lnTo>
                    <a:pt x="0" y="78"/>
                  </a:lnTo>
                  <a:lnTo>
                    <a:pt x="24" y="96"/>
                  </a:lnTo>
                  <a:lnTo>
                    <a:pt x="36" y="108"/>
                  </a:lnTo>
                  <a:lnTo>
                    <a:pt x="66" y="114"/>
                  </a:lnTo>
                  <a:lnTo>
                    <a:pt x="96" y="90"/>
                  </a:lnTo>
                  <a:lnTo>
                    <a:pt x="102" y="78"/>
                  </a:lnTo>
                  <a:lnTo>
                    <a:pt x="84" y="42"/>
                  </a:lnTo>
                  <a:lnTo>
                    <a:pt x="66" y="2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3" name="Freeform 420"/>
            <p:cNvSpPr>
              <a:spLocks/>
            </p:cNvSpPr>
            <p:nvPr/>
          </p:nvSpPr>
          <p:spPr bwMode="auto">
            <a:xfrm>
              <a:off x="2371725" y="4675188"/>
              <a:ext cx="320675" cy="392112"/>
            </a:xfrm>
            <a:custGeom>
              <a:avLst/>
              <a:gdLst>
                <a:gd name="T0" fmla="*/ 2147483647 w 240"/>
                <a:gd name="T1" fmla="*/ 2147483647 h 337"/>
                <a:gd name="T2" fmla="*/ 2147483647 w 240"/>
                <a:gd name="T3" fmla="*/ 2147483647 h 337"/>
                <a:gd name="T4" fmla="*/ 2147483647 w 240"/>
                <a:gd name="T5" fmla="*/ 2147483647 h 337"/>
                <a:gd name="T6" fmla="*/ 2147483647 w 240"/>
                <a:gd name="T7" fmla="*/ 2147483647 h 337"/>
                <a:gd name="T8" fmla="*/ 2147483647 w 240"/>
                <a:gd name="T9" fmla="*/ 2147483647 h 337"/>
                <a:gd name="T10" fmla="*/ 2147483647 w 240"/>
                <a:gd name="T11" fmla="*/ 2147483647 h 337"/>
                <a:gd name="T12" fmla="*/ 2147483647 w 240"/>
                <a:gd name="T13" fmla="*/ 2147483647 h 337"/>
                <a:gd name="T14" fmla="*/ 2147483647 w 240"/>
                <a:gd name="T15" fmla="*/ 2147483647 h 337"/>
                <a:gd name="T16" fmla="*/ 2147483647 w 240"/>
                <a:gd name="T17" fmla="*/ 2147483647 h 337"/>
                <a:gd name="T18" fmla="*/ 2147483647 w 240"/>
                <a:gd name="T19" fmla="*/ 2147483647 h 337"/>
                <a:gd name="T20" fmla="*/ 2147483647 w 240"/>
                <a:gd name="T21" fmla="*/ 2147483647 h 337"/>
                <a:gd name="T22" fmla="*/ 2147483647 w 240"/>
                <a:gd name="T23" fmla="*/ 2147483647 h 337"/>
                <a:gd name="T24" fmla="*/ 2147483647 w 240"/>
                <a:gd name="T25" fmla="*/ 2147483647 h 337"/>
                <a:gd name="T26" fmla="*/ 2147483647 w 240"/>
                <a:gd name="T27" fmla="*/ 0 h 337"/>
                <a:gd name="T28" fmla="*/ 2147483647 w 240"/>
                <a:gd name="T29" fmla="*/ 0 h 337"/>
                <a:gd name="T30" fmla="*/ 2147483647 w 240"/>
                <a:gd name="T31" fmla="*/ 2147483647 h 337"/>
                <a:gd name="T32" fmla="*/ 2147483647 w 240"/>
                <a:gd name="T33" fmla="*/ 2147483647 h 337"/>
                <a:gd name="T34" fmla="*/ 2147483647 w 240"/>
                <a:gd name="T35" fmla="*/ 2147483647 h 337"/>
                <a:gd name="T36" fmla="*/ 2147483647 w 240"/>
                <a:gd name="T37" fmla="*/ 2147483647 h 337"/>
                <a:gd name="T38" fmla="*/ 2147483647 w 240"/>
                <a:gd name="T39" fmla="*/ 2147483647 h 337"/>
                <a:gd name="T40" fmla="*/ 2147483647 w 240"/>
                <a:gd name="T41" fmla="*/ 2147483647 h 337"/>
                <a:gd name="T42" fmla="*/ 0 w 240"/>
                <a:gd name="T43" fmla="*/ 2147483647 h 337"/>
                <a:gd name="T44" fmla="*/ 2147483647 w 240"/>
                <a:gd name="T45" fmla="*/ 2147483647 h 337"/>
                <a:gd name="T46" fmla="*/ 2147483647 w 240"/>
                <a:gd name="T47" fmla="*/ 2147483647 h 337"/>
                <a:gd name="T48" fmla="*/ 2147483647 w 240"/>
                <a:gd name="T49" fmla="*/ 2147483647 h 337"/>
                <a:gd name="T50" fmla="*/ 2147483647 w 240"/>
                <a:gd name="T51" fmla="*/ 2147483647 h 337"/>
                <a:gd name="T52" fmla="*/ 2147483647 w 240"/>
                <a:gd name="T53" fmla="*/ 2147483647 h 337"/>
                <a:gd name="T54" fmla="*/ 2147483647 w 240"/>
                <a:gd name="T55" fmla="*/ 2147483647 h 337"/>
                <a:gd name="T56" fmla="*/ 2147483647 w 240"/>
                <a:gd name="T57" fmla="*/ 2147483647 h 337"/>
                <a:gd name="T58" fmla="*/ 2147483647 w 240"/>
                <a:gd name="T59" fmla="*/ 2147483647 h 337"/>
                <a:gd name="T60" fmla="*/ 2147483647 w 240"/>
                <a:gd name="T61" fmla="*/ 2147483647 h 337"/>
                <a:gd name="T62" fmla="*/ 2147483647 w 240"/>
                <a:gd name="T63" fmla="*/ 2147483647 h 33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0"/>
                <a:gd name="T97" fmla="*/ 0 h 337"/>
                <a:gd name="T98" fmla="*/ 240 w 240"/>
                <a:gd name="T99" fmla="*/ 337 h 33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0" h="337">
                  <a:moveTo>
                    <a:pt x="228" y="204"/>
                  </a:moveTo>
                  <a:lnTo>
                    <a:pt x="228" y="198"/>
                  </a:lnTo>
                  <a:lnTo>
                    <a:pt x="216" y="198"/>
                  </a:lnTo>
                  <a:lnTo>
                    <a:pt x="210" y="162"/>
                  </a:lnTo>
                  <a:lnTo>
                    <a:pt x="180" y="174"/>
                  </a:lnTo>
                  <a:lnTo>
                    <a:pt x="156" y="156"/>
                  </a:lnTo>
                  <a:lnTo>
                    <a:pt x="156" y="120"/>
                  </a:lnTo>
                  <a:lnTo>
                    <a:pt x="180" y="84"/>
                  </a:lnTo>
                  <a:lnTo>
                    <a:pt x="198" y="72"/>
                  </a:lnTo>
                  <a:lnTo>
                    <a:pt x="204" y="54"/>
                  </a:lnTo>
                  <a:lnTo>
                    <a:pt x="192" y="36"/>
                  </a:lnTo>
                  <a:lnTo>
                    <a:pt x="168" y="36"/>
                  </a:lnTo>
                  <a:lnTo>
                    <a:pt x="150" y="18"/>
                  </a:lnTo>
                  <a:lnTo>
                    <a:pt x="120" y="0"/>
                  </a:lnTo>
                  <a:lnTo>
                    <a:pt x="108" y="24"/>
                  </a:lnTo>
                  <a:lnTo>
                    <a:pt x="84" y="48"/>
                  </a:lnTo>
                  <a:lnTo>
                    <a:pt x="66" y="54"/>
                  </a:lnTo>
                  <a:lnTo>
                    <a:pt x="42" y="78"/>
                  </a:lnTo>
                  <a:lnTo>
                    <a:pt x="24" y="72"/>
                  </a:lnTo>
                  <a:lnTo>
                    <a:pt x="18" y="60"/>
                  </a:lnTo>
                  <a:lnTo>
                    <a:pt x="0" y="72"/>
                  </a:lnTo>
                  <a:lnTo>
                    <a:pt x="18" y="114"/>
                  </a:lnTo>
                  <a:lnTo>
                    <a:pt x="54" y="174"/>
                  </a:lnTo>
                  <a:lnTo>
                    <a:pt x="90" y="252"/>
                  </a:lnTo>
                  <a:lnTo>
                    <a:pt x="90" y="264"/>
                  </a:lnTo>
                  <a:lnTo>
                    <a:pt x="216" y="337"/>
                  </a:lnTo>
                  <a:lnTo>
                    <a:pt x="222" y="337"/>
                  </a:lnTo>
                  <a:lnTo>
                    <a:pt x="228" y="307"/>
                  </a:lnTo>
                  <a:lnTo>
                    <a:pt x="234" y="270"/>
                  </a:lnTo>
                  <a:lnTo>
                    <a:pt x="240" y="222"/>
                  </a:lnTo>
                  <a:lnTo>
                    <a:pt x="228" y="204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94" name="Freeform 413"/>
            <p:cNvSpPr>
              <a:spLocks/>
            </p:cNvSpPr>
            <p:nvPr/>
          </p:nvSpPr>
          <p:spPr bwMode="auto">
            <a:xfrm>
              <a:off x="2576954" y="4550900"/>
              <a:ext cx="883680" cy="911790"/>
            </a:xfrm>
            <a:custGeom>
              <a:avLst/>
              <a:gdLst>
                <a:gd name="T0" fmla="*/ 449369 w 10000"/>
                <a:gd name="T1" fmla="*/ 714947 h 10000"/>
                <a:gd name="T2" fmla="*/ 413116 w 10000"/>
                <a:gd name="T3" fmla="*/ 771079 h 10000"/>
                <a:gd name="T4" fmla="*/ 369611 w 10000"/>
                <a:gd name="T5" fmla="*/ 820103 h 10000"/>
                <a:gd name="T6" fmla="*/ 384113 w 10000"/>
                <a:gd name="T7" fmla="*/ 827119 h 10000"/>
                <a:gd name="T8" fmla="*/ 442119 w 10000"/>
                <a:gd name="T9" fmla="*/ 869126 h 10000"/>
                <a:gd name="T10" fmla="*/ 471121 w 10000"/>
                <a:gd name="T11" fmla="*/ 890176 h 10000"/>
                <a:gd name="T12" fmla="*/ 536378 w 10000"/>
                <a:gd name="T13" fmla="*/ 827119 h 10000"/>
                <a:gd name="T14" fmla="*/ 587045 w 10000"/>
                <a:gd name="T15" fmla="*/ 693898 h 10000"/>
                <a:gd name="T16" fmla="*/ 717558 w 10000"/>
                <a:gd name="T17" fmla="*/ 637858 h 10000"/>
                <a:gd name="T18" fmla="*/ 746561 w 10000"/>
                <a:gd name="T19" fmla="*/ 602775 h 10000"/>
                <a:gd name="T20" fmla="*/ 775476 w 10000"/>
                <a:gd name="T21" fmla="*/ 539719 h 10000"/>
                <a:gd name="T22" fmla="*/ 789977 w 10000"/>
                <a:gd name="T23" fmla="*/ 406589 h 10000"/>
                <a:gd name="T24" fmla="*/ 884237 w 10000"/>
                <a:gd name="T25" fmla="*/ 308450 h 10000"/>
                <a:gd name="T26" fmla="*/ 869736 w 10000"/>
                <a:gd name="T27" fmla="*/ 238285 h 10000"/>
                <a:gd name="T28" fmla="*/ 761063 w 10000"/>
                <a:gd name="T29" fmla="*/ 189261 h 10000"/>
                <a:gd name="T30" fmla="*/ 666803 w 10000"/>
                <a:gd name="T31" fmla="*/ 175229 h 10000"/>
                <a:gd name="T32" fmla="*/ 594296 w 10000"/>
                <a:gd name="T33" fmla="*/ 133221 h 10000"/>
                <a:gd name="T34" fmla="*/ 536378 w 10000"/>
                <a:gd name="T35" fmla="*/ 77090 h 10000"/>
                <a:gd name="T36" fmla="*/ 507375 w 10000"/>
                <a:gd name="T37" fmla="*/ 21049 h 10000"/>
                <a:gd name="T38" fmla="*/ 449369 w 10000"/>
                <a:gd name="T39" fmla="*/ 77090 h 10000"/>
                <a:gd name="T40" fmla="*/ 405865 w 10000"/>
                <a:gd name="T41" fmla="*/ 70073 h 10000"/>
                <a:gd name="T42" fmla="*/ 384113 w 10000"/>
                <a:gd name="T43" fmla="*/ 77090 h 10000"/>
                <a:gd name="T44" fmla="*/ 326195 w 10000"/>
                <a:gd name="T45" fmla="*/ 91123 h 10000"/>
                <a:gd name="T46" fmla="*/ 311694 w 10000"/>
                <a:gd name="T47" fmla="*/ 28066 h 10000"/>
                <a:gd name="T48" fmla="*/ 282691 w 10000"/>
                <a:gd name="T49" fmla="*/ 0 h 10000"/>
                <a:gd name="T50" fmla="*/ 253688 w 10000"/>
                <a:gd name="T51" fmla="*/ 28066 h 10000"/>
                <a:gd name="T52" fmla="*/ 217434 w 10000"/>
                <a:gd name="T53" fmla="*/ 63057 h 10000"/>
                <a:gd name="T54" fmla="*/ 159428 w 10000"/>
                <a:gd name="T55" fmla="*/ 105155 h 10000"/>
                <a:gd name="T56" fmla="*/ 79758 w 10000"/>
                <a:gd name="T57" fmla="*/ 98139 h 10000"/>
                <a:gd name="T58" fmla="*/ 72507 w 10000"/>
                <a:gd name="T59" fmla="*/ 210311 h 10000"/>
                <a:gd name="T60" fmla="*/ 50755 w 10000"/>
                <a:gd name="T61" fmla="*/ 217327 h 10000"/>
                <a:gd name="T62" fmla="*/ 0 w 10000"/>
                <a:gd name="T63" fmla="*/ 273368 h 10000"/>
                <a:gd name="T64" fmla="*/ 29003 w 10000"/>
                <a:gd name="T65" fmla="*/ 336424 h 10000"/>
                <a:gd name="T66" fmla="*/ 72507 w 10000"/>
                <a:gd name="T67" fmla="*/ 364490 h 10000"/>
                <a:gd name="T68" fmla="*/ 87009 w 10000"/>
                <a:gd name="T69" fmla="*/ 371506 h 10000"/>
                <a:gd name="T70" fmla="*/ 124766 w 10000"/>
                <a:gd name="T71" fmla="*/ 375516 h 10000"/>
                <a:gd name="T72" fmla="*/ 165264 w 10000"/>
                <a:gd name="T73" fmla="*/ 354102 h 10000"/>
                <a:gd name="T74" fmla="*/ 195682 w 10000"/>
                <a:gd name="T75" fmla="*/ 392556 h 10000"/>
                <a:gd name="T76" fmla="*/ 289941 w 10000"/>
                <a:gd name="T77" fmla="*/ 434563 h 10000"/>
                <a:gd name="T78" fmla="*/ 304443 w 10000"/>
                <a:gd name="T79" fmla="*/ 483678 h 10000"/>
                <a:gd name="T80" fmla="*/ 347859 w 10000"/>
                <a:gd name="T81" fmla="*/ 518669 h 1000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000" h="10000">
                  <a:moveTo>
                    <a:pt x="5000" y="7769"/>
                  </a:moveTo>
                  <a:cubicBezTo>
                    <a:pt x="5027" y="7795"/>
                    <a:pt x="5055" y="7820"/>
                    <a:pt x="5082" y="7846"/>
                  </a:cubicBezTo>
                  <a:cubicBezTo>
                    <a:pt x="5027" y="8000"/>
                    <a:pt x="4973" y="8154"/>
                    <a:pt x="4918" y="8308"/>
                  </a:cubicBezTo>
                  <a:lnTo>
                    <a:pt x="4672" y="8462"/>
                  </a:lnTo>
                  <a:lnTo>
                    <a:pt x="4098" y="9000"/>
                  </a:lnTo>
                  <a:lnTo>
                    <a:pt x="4180" y="9000"/>
                  </a:lnTo>
                  <a:lnTo>
                    <a:pt x="4098" y="9000"/>
                  </a:lnTo>
                  <a:lnTo>
                    <a:pt x="4344" y="9077"/>
                  </a:lnTo>
                  <a:lnTo>
                    <a:pt x="4754" y="9308"/>
                  </a:lnTo>
                  <a:lnTo>
                    <a:pt x="5000" y="9538"/>
                  </a:lnTo>
                  <a:lnTo>
                    <a:pt x="5246" y="10000"/>
                  </a:lnTo>
                  <a:cubicBezTo>
                    <a:pt x="5273" y="9923"/>
                    <a:pt x="5301" y="9846"/>
                    <a:pt x="5328" y="9769"/>
                  </a:cubicBezTo>
                  <a:lnTo>
                    <a:pt x="5656" y="9462"/>
                  </a:lnTo>
                  <a:lnTo>
                    <a:pt x="6066" y="9077"/>
                  </a:lnTo>
                  <a:lnTo>
                    <a:pt x="6393" y="8077"/>
                  </a:lnTo>
                  <a:lnTo>
                    <a:pt x="6639" y="7615"/>
                  </a:lnTo>
                  <a:lnTo>
                    <a:pt x="7541" y="7077"/>
                  </a:lnTo>
                  <a:lnTo>
                    <a:pt x="8115" y="7000"/>
                  </a:lnTo>
                  <a:lnTo>
                    <a:pt x="8279" y="6923"/>
                  </a:lnTo>
                  <a:lnTo>
                    <a:pt x="8443" y="6615"/>
                  </a:lnTo>
                  <a:cubicBezTo>
                    <a:pt x="8470" y="6513"/>
                    <a:pt x="8498" y="6410"/>
                    <a:pt x="8525" y="6308"/>
                  </a:cubicBezTo>
                  <a:cubicBezTo>
                    <a:pt x="8607" y="6180"/>
                    <a:pt x="8688" y="6051"/>
                    <a:pt x="8770" y="5923"/>
                  </a:cubicBezTo>
                  <a:cubicBezTo>
                    <a:pt x="8797" y="5872"/>
                    <a:pt x="8825" y="5820"/>
                    <a:pt x="8852" y="5769"/>
                  </a:cubicBezTo>
                  <a:cubicBezTo>
                    <a:pt x="8879" y="5333"/>
                    <a:pt x="8907" y="4898"/>
                    <a:pt x="8934" y="4462"/>
                  </a:cubicBezTo>
                  <a:lnTo>
                    <a:pt x="9180" y="4385"/>
                  </a:lnTo>
                  <a:lnTo>
                    <a:pt x="10000" y="3385"/>
                  </a:lnTo>
                  <a:lnTo>
                    <a:pt x="10000" y="3154"/>
                  </a:lnTo>
                  <a:cubicBezTo>
                    <a:pt x="9945" y="2974"/>
                    <a:pt x="9891" y="2795"/>
                    <a:pt x="9836" y="2615"/>
                  </a:cubicBezTo>
                  <a:lnTo>
                    <a:pt x="9344" y="2462"/>
                  </a:lnTo>
                  <a:lnTo>
                    <a:pt x="8607" y="2077"/>
                  </a:lnTo>
                  <a:lnTo>
                    <a:pt x="7787" y="2000"/>
                  </a:lnTo>
                  <a:lnTo>
                    <a:pt x="7541" y="1923"/>
                  </a:lnTo>
                  <a:lnTo>
                    <a:pt x="7377" y="1692"/>
                  </a:lnTo>
                  <a:lnTo>
                    <a:pt x="6721" y="1462"/>
                  </a:lnTo>
                  <a:lnTo>
                    <a:pt x="6148" y="1154"/>
                  </a:lnTo>
                  <a:cubicBezTo>
                    <a:pt x="6121" y="1051"/>
                    <a:pt x="6093" y="949"/>
                    <a:pt x="6066" y="846"/>
                  </a:cubicBezTo>
                  <a:lnTo>
                    <a:pt x="5820" y="231"/>
                  </a:lnTo>
                  <a:lnTo>
                    <a:pt x="5738" y="231"/>
                  </a:lnTo>
                  <a:lnTo>
                    <a:pt x="5410" y="692"/>
                  </a:lnTo>
                  <a:lnTo>
                    <a:pt x="5082" y="846"/>
                  </a:lnTo>
                  <a:cubicBezTo>
                    <a:pt x="5055" y="820"/>
                    <a:pt x="5027" y="795"/>
                    <a:pt x="5000" y="769"/>
                  </a:cubicBezTo>
                  <a:lnTo>
                    <a:pt x="4590" y="769"/>
                  </a:lnTo>
                  <a:lnTo>
                    <a:pt x="4426" y="846"/>
                  </a:lnTo>
                  <a:lnTo>
                    <a:pt x="4344" y="846"/>
                  </a:lnTo>
                  <a:lnTo>
                    <a:pt x="3934" y="923"/>
                  </a:lnTo>
                  <a:lnTo>
                    <a:pt x="3689" y="1000"/>
                  </a:lnTo>
                  <a:lnTo>
                    <a:pt x="3443" y="769"/>
                  </a:lnTo>
                  <a:cubicBezTo>
                    <a:pt x="3470" y="615"/>
                    <a:pt x="3498" y="462"/>
                    <a:pt x="3525" y="308"/>
                  </a:cubicBezTo>
                  <a:lnTo>
                    <a:pt x="3361" y="77"/>
                  </a:lnTo>
                  <a:lnTo>
                    <a:pt x="3197" y="0"/>
                  </a:lnTo>
                  <a:cubicBezTo>
                    <a:pt x="3224" y="51"/>
                    <a:pt x="3252" y="103"/>
                    <a:pt x="3279" y="154"/>
                  </a:cubicBezTo>
                  <a:lnTo>
                    <a:pt x="2869" y="308"/>
                  </a:lnTo>
                  <a:lnTo>
                    <a:pt x="2213" y="308"/>
                  </a:lnTo>
                  <a:lnTo>
                    <a:pt x="2459" y="692"/>
                  </a:lnTo>
                  <a:cubicBezTo>
                    <a:pt x="2486" y="769"/>
                    <a:pt x="2514" y="846"/>
                    <a:pt x="2541" y="923"/>
                  </a:cubicBezTo>
                  <a:lnTo>
                    <a:pt x="1803" y="1154"/>
                  </a:lnTo>
                  <a:lnTo>
                    <a:pt x="1557" y="923"/>
                  </a:lnTo>
                  <a:lnTo>
                    <a:pt x="902" y="1077"/>
                  </a:lnTo>
                  <a:cubicBezTo>
                    <a:pt x="929" y="1205"/>
                    <a:pt x="957" y="1334"/>
                    <a:pt x="984" y="1462"/>
                  </a:cubicBezTo>
                  <a:cubicBezTo>
                    <a:pt x="929" y="1744"/>
                    <a:pt x="875" y="2026"/>
                    <a:pt x="820" y="2308"/>
                  </a:cubicBezTo>
                  <a:cubicBezTo>
                    <a:pt x="765" y="2257"/>
                    <a:pt x="711" y="2205"/>
                    <a:pt x="656" y="2154"/>
                  </a:cubicBezTo>
                  <a:cubicBezTo>
                    <a:pt x="629" y="2231"/>
                    <a:pt x="601" y="2308"/>
                    <a:pt x="574" y="2385"/>
                  </a:cubicBezTo>
                  <a:lnTo>
                    <a:pt x="328" y="2538"/>
                  </a:lnTo>
                  <a:lnTo>
                    <a:pt x="0" y="3000"/>
                  </a:lnTo>
                  <a:lnTo>
                    <a:pt x="0" y="3462"/>
                  </a:lnTo>
                  <a:lnTo>
                    <a:pt x="328" y="3692"/>
                  </a:lnTo>
                  <a:lnTo>
                    <a:pt x="738" y="3538"/>
                  </a:lnTo>
                  <a:cubicBezTo>
                    <a:pt x="765" y="3692"/>
                    <a:pt x="793" y="3846"/>
                    <a:pt x="820" y="4000"/>
                  </a:cubicBezTo>
                  <a:lnTo>
                    <a:pt x="984" y="4000"/>
                  </a:lnTo>
                  <a:lnTo>
                    <a:pt x="984" y="4077"/>
                  </a:lnTo>
                  <a:cubicBezTo>
                    <a:pt x="1311" y="4000"/>
                    <a:pt x="1240" y="3993"/>
                    <a:pt x="1311" y="4000"/>
                  </a:cubicBezTo>
                  <a:cubicBezTo>
                    <a:pt x="1382" y="4007"/>
                    <a:pt x="1378" y="4124"/>
                    <a:pt x="1411" y="4121"/>
                  </a:cubicBezTo>
                  <a:cubicBezTo>
                    <a:pt x="1487" y="4047"/>
                    <a:pt x="1644" y="3939"/>
                    <a:pt x="1720" y="3900"/>
                  </a:cubicBezTo>
                  <a:cubicBezTo>
                    <a:pt x="1796" y="3861"/>
                    <a:pt x="1787" y="3873"/>
                    <a:pt x="1869" y="3886"/>
                  </a:cubicBezTo>
                  <a:cubicBezTo>
                    <a:pt x="1951" y="3899"/>
                    <a:pt x="2074" y="3776"/>
                    <a:pt x="2131" y="3846"/>
                  </a:cubicBezTo>
                  <a:cubicBezTo>
                    <a:pt x="2188" y="3916"/>
                    <a:pt x="2186" y="4154"/>
                    <a:pt x="2213" y="4308"/>
                  </a:cubicBezTo>
                  <a:lnTo>
                    <a:pt x="2705" y="4538"/>
                  </a:lnTo>
                  <a:lnTo>
                    <a:pt x="3279" y="4769"/>
                  </a:lnTo>
                  <a:lnTo>
                    <a:pt x="3279" y="5077"/>
                  </a:lnTo>
                  <a:lnTo>
                    <a:pt x="3443" y="5308"/>
                  </a:lnTo>
                  <a:cubicBezTo>
                    <a:pt x="3525" y="5308"/>
                    <a:pt x="3934" y="5385"/>
                    <a:pt x="3934" y="5385"/>
                  </a:cubicBezTo>
                  <a:lnTo>
                    <a:pt x="3934" y="5692"/>
                  </a:lnTo>
                  <a:lnTo>
                    <a:pt x="3934" y="6231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5" name="Freeform 409"/>
            <p:cNvSpPr>
              <a:spLocks/>
            </p:cNvSpPr>
            <p:nvPr/>
          </p:nvSpPr>
          <p:spPr bwMode="auto">
            <a:xfrm>
              <a:off x="2564366" y="5152573"/>
              <a:ext cx="472051" cy="947825"/>
            </a:xfrm>
            <a:custGeom>
              <a:avLst/>
              <a:gdLst>
                <a:gd name="T0" fmla="*/ 16966267 w 10000"/>
                <a:gd name="T1" fmla="*/ 26491840 h 10001"/>
                <a:gd name="T2" fmla="*/ 17326608 w 10000"/>
                <a:gd name="T3" fmla="*/ 22917709 h 10001"/>
                <a:gd name="T4" fmla="*/ 18049467 w 10000"/>
                <a:gd name="T5" fmla="*/ 20762389 h 10001"/>
                <a:gd name="T6" fmla="*/ 20576161 w 10000"/>
                <a:gd name="T7" fmla="*/ 15751442 h 10001"/>
                <a:gd name="T8" fmla="*/ 21657137 w 10000"/>
                <a:gd name="T9" fmla="*/ 14323533 h 10001"/>
                <a:gd name="T10" fmla="*/ 22379996 w 10000"/>
                <a:gd name="T11" fmla="*/ 10021991 h 10001"/>
                <a:gd name="T12" fmla="*/ 22019654 w 10000"/>
                <a:gd name="T13" fmla="*/ 9312585 h 10001"/>
                <a:gd name="T14" fmla="*/ 20936502 w 10000"/>
                <a:gd name="T15" fmla="*/ 10749402 h 10001"/>
                <a:gd name="T16" fmla="*/ 18770102 w 10000"/>
                <a:gd name="T17" fmla="*/ 12886716 h 10001"/>
                <a:gd name="T18" fmla="*/ 16966267 w 10000"/>
                <a:gd name="T19" fmla="*/ 12177216 h 10001"/>
                <a:gd name="T20" fmla="*/ 17326608 w 10000"/>
                <a:gd name="T21" fmla="*/ 7157265 h 10001"/>
                <a:gd name="T22" fmla="*/ 16243409 w 10000"/>
                <a:gd name="T23" fmla="*/ 5729451 h 10001"/>
                <a:gd name="T24" fmla="*/ 14077009 w 10000"/>
                <a:gd name="T25" fmla="*/ 4301542 h 10001"/>
                <a:gd name="T26" fmla="*/ 12993809 w 10000"/>
                <a:gd name="T27" fmla="*/ 2864726 h 10001"/>
                <a:gd name="T28" fmla="*/ 11912880 w 10000"/>
                <a:gd name="T29" fmla="*/ 0 h 10001"/>
                <a:gd name="T30" fmla="*/ 10467116 w 10000"/>
                <a:gd name="T31" fmla="*/ 727411 h 10001"/>
                <a:gd name="T32" fmla="*/ 10106822 w 10000"/>
                <a:gd name="T33" fmla="*/ 1427909 h 10001"/>
                <a:gd name="T34" fmla="*/ 8302987 w 10000"/>
                <a:gd name="T35" fmla="*/ 727411 h 10001"/>
                <a:gd name="T36" fmla="*/ 7580128 w 10000"/>
                <a:gd name="T37" fmla="*/ 727411 h 10001"/>
                <a:gd name="T38" fmla="*/ 7112351 w 10000"/>
                <a:gd name="T39" fmla="*/ 1176404 h 10001"/>
                <a:gd name="T40" fmla="*/ 7219787 w 10000"/>
                <a:gd name="T41" fmla="*/ 2155225 h 10001"/>
                <a:gd name="T42" fmla="*/ 6859446 w 10000"/>
                <a:gd name="T43" fmla="*/ 5010948 h 10001"/>
                <a:gd name="T44" fmla="*/ 5776293 w 10000"/>
                <a:gd name="T45" fmla="*/ 7157265 h 10001"/>
                <a:gd name="T46" fmla="*/ 5776293 w 10000"/>
                <a:gd name="T47" fmla="*/ 11449899 h 10001"/>
                <a:gd name="T48" fmla="*/ 5053387 w 10000"/>
                <a:gd name="T49" fmla="*/ 14323533 h 10001"/>
                <a:gd name="T50" fmla="*/ 3970235 w 10000"/>
                <a:gd name="T51" fmla="*/ 23627115 h 10001"/>
                <a:gd name="T52" fmla="*/ 4330529 w 10000"/>
                <a:gd name="T53" fmla="*/ 30784380 h 10001"/>
                <a:gd name="T54" fmla="*/ 2166400 w 10000"/>
                <a:gd name="T55" fmla="*/ 40105873 h 10001"/>
                <a:gd name="T56" fmla="*/ 1803835 w 10000"/>
                <a:gd name="T57" fmla="*/ 50127863 h 10001"/>
                <a:gd name="T58" fmla="*/ 1803835 w 10000"/>
                <a:gd name="T59" fmla="*/ 55147909 h 10001"/>
                <a:gd name="T60" fmla="*/ 1443494 w 10000"/>
                <a:gd name="T61" fmla="*/ 60158856 h 10001"/>
                <a:gd name="T62" fmla="*/ 2166400 w 10000"/>
                <a:gd name="T63" fmla="*/ 63032585 h 10001"/>
                <a:gd name="T64" fmla="*/ 1083200 w 10000"/>
                <a:gd name="T65" fmla="*/ 74482389 h 10001"/>
                <a:gd name="T66" fmla="*/ 0 w 10000"/>
                <a:gd name="T67" fmla="*/ 79493432 h 10001"/>
                <a:gd name="T68" fmla="*/ 360341 w 10000"/>
                <a:gd name="T69" fmla="*/ 83076566 h 10001"/>
                <a:gd name="T70" fmla="*/ 1533047 w 10000"/>
                <a:gd name="T71" fmla="*/ 88437763 h 10001"/>
                <a:gd name="T72" fmla="*/ 5315234 w 10000"/>
                <a:gd name="T73" fmla="*/ 89802748 h 10001"/>
                <a:gd name="T74" fmla="*/ 4883317 w 10000"/>
                <a:gd name="T75" fmla="*/ 87854014 h 10001"/>
                <a:gd name="T76" fmla="*/ 5053387 w 10000"/>
                <a:gd name="T77" fmla="*/ 84504380 h 10001"/>
                <a:gd name="T78" fmla="*/ 6044858 w 10000"/>
                <a:gd name="T79" fmla="*/ 81558915 h 10001"/>
                <a:gd name="T80" fmla="*/ 7083257 w 10000"/>
                <a:gd name="T81" fmla="*/ 77086702 h 10001"/>
                <a:gd name="T82" fmla="*/ 8208987 w 10000"/>
                <a:gd name="T83" fmla="*/ 74931477 h 10001"/>
                <a:gd name="T84" fmla="*/ 8663281 w 10000"/>
                <a:gd name="T85" fmla="*/ 70899255 h 10001"/>
                <a:gd name="T86" fmla="*/ 7580128 w 10000"/>
                <a:gd name="T87" fmla="*/ 69471441 h 10001"/>
                <a:gd name="T88" fmla="*/ 6859446 w 10000"/>
                <a:gd name="T89" fmla="*/ 66597713 h 10001"/>
                <a:gd name="T90" fmla="*/ 8457398 w 10000"/>
                <a:gd name="T91" fmla="*/ 65196812 h 10001"/>
                <a:gd name="T92" fmla="*/ 8887092 w 10000"/>
                <a:gd name="T93" fmla="*/ 62574589 h 10001"/>
                <a:gd name="T94" fmla="*/ 9746480 w 10000"/>
                <a:gd name="T95" fmla="*/ 59449451 h 10001"/>
                <a:gd name="T96" fmla="*/ 10697645 w 10000"/>
                <a:gd name="T97" fmla="*/ 58281954 h 10001"/>
                <a:gd name="T98" fmla="*/ 10829680 w 10000"/>
                <a:gd name="T99" fmla="*/ 55147909 h 10001"/>
                <a:gd name="T100" fmla="*/ 12168009 w 10000"/>
                <a:gd name="T101" fmla="*/ 53172262 h 10001"/>
                <a:gd name="T102" fmla="*/ 12031480 w 10000"/>
                <a:gd name="T103" fmla="*/ 51744353 h 10001"/>
                <a:gd name="T104" fmla="*/ 12273174 w 10000"/>
                <a:gd name="T105" fmla="*/ 50127863 h 10001"/>
                <a:gd name="T106" fmla="*/ 12993809 w 10000"/>
                <a:gd name="T107" fmla="*/ 47272140 h 10001"/>
                <a:gd name="T108" fmla="*/ 14743950 w 10000"/>
                <a:gd name="T109" fmla="*/ 47173396 h 10001"/>
                <a:gd name="T110" fmla="*/ 17324338 w 10000"/>
                <a:gd name="T111" fmla="*/ 45305496 h 10001"/>
                <a:gd name="T112" fmla="*/ 18409761 w 10000"/>
                <a:gd name="T113" fmla="*/ 40105873 h 10001"/>
                <a:gd name="T114" fmla="*/ 19130443 w 10000"/>
                <a:gd name="T115" fmla="*/ 36513831 h 10001"/>
                <a:gd name="T116" fmla="*/ 18409761 w 10000"/>
                <a:gd name="T117" fmla="*/ 33658108 h 10001"/>
                <a:gd name="T118" fmla="*/ 17326608 w 10000"/>
                <a:gd name="T119" fmla="*/ 31511791 h 10001"/>
                <a:gd name="T120" fmla="*/ 17290797 w 10000"/>
                <a:gd name="T121" fmla="*/ 31053795 h 10001"/>
                <a:gd name="T122" fmla="*/ 16966267 w 10000"/>
                <a:gd name="T123" fmla="*/ 30083882 h 10001"/>
                <a:gd name="T124" fmla="*/ 16966267 w 10000"/>
                <a:gd name="T125" fmla="*/ 26491840 h 1000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000" h="10001">
                  <a:moveTo>
                    <a:pt x="7581" y="2950"/>
                  </a:moveTo>
                  <a:cubicBezTo>
                    <a:pt x="7635" y="2818"/>
                    <a:pt x="7688" y="2685"/>
                    <a:pt x="7742" y="2552"/>
                  </a:cubicBezTo>
                  <a:lnTo>
                    <a:pt x="8065" y="2312"/>
                  </a:lnTo>
                  <a:lnTo>
                    <a:pt x="9194" y="1754"/>
                  </a:lnTo>
                  <a:lnTo>
                    <a:pt x="9677" y="1595"/>
                  </a:lnTo>
                  <a:lnTo>
                    <a:pt x="10000" y="1116"/>
                  </a:lnTo>
                  <a:lnTo>
                    <a:pt x="9839" y="1037"/>
                  </a:lnTo>
                  <a:lnTo>
                    <a:pt x="9355" y="1197"/>
                  </a:lnTo>
                  <a:lnTo>
                    <a:pt x="8387" y="1435"/>
                  </a:lnTo>
                  <a:lnTo>
                    <a:pt x="7581" y="1356"/>
                  </a:lnTo>
                  <a:cubicBezTo>
                    <a:pt x="7635" y="1170"/>
                    <a:pt x="7688" y="983"/>
                    <a:pt x="7742" y="797"/>
                  </a:cubicBezTo>
                  <a:lnTo>
                    <a:pt x="7258" y="638"/>
                  </a:lnTo>
                  <a:lnTo>
                    <a:pt x="6290" y="479"/>
                  </a:lnTo>
                  <a:lnTo>
                    <a:pt x="5806" y="319"/>
                  </a:lnTo>
                  <a:lnTo>
                    <a:pt x="5323" y="0"/>
                  </a:lnTo>
                  <a:lnTo>
                    <a:pt x="4677" y="81"/>
                  </a:lnTo>
                  <a:lnTo>
                    <a:pt x="4516" y="159"/>
                  </a:lnTo>
                  <a:lnTo>
                    <a:pt x="3710" y="81"/>
                  </a:lnTo>
                  <a:cubicBezTo>
                    <a:pt x="3387" y="81"/>
                    <a:pt x="3476" y="72"/>
                    <a:pt x="3387" y="81"/>
                  </a:cubicBezTo>
                  <a:cubicBezTo>
                    <a:pt x="3298" y="89"/>
                    <a:pt x="3178" y="131"/>
                    <a:pt x="3178" y="131"/>
                  </a:cubicBezTo>
                  <a:cubicBezTo>
                    <a:pt x="3339" y="211"/>
                    <a:pt x="3245" y="168"/>
                    <a:pt x="3226" y="240"/>
                  </a:cubicBezTo>
                  <a:cubicBezTo>
                    <a:pt x="3207" y="310"/>
                    <a:pt x="3065" y="558"/>
                    <a:pt x="3065" y="558"/>
                  </a:cubicBezTo>
                  <a:lnTo>
                    <a:pt x="2581" y="797"/>
                  </a:lnTo>
                  <a:lnTo>
                    <a:pt x="2581" y="1275"/>
                  </a:lnTo>
                  <a:lnTo>
                    <a:pt x="2258" y="1595"/>
                  </a:lnTo>
                  <a:lnTo>
                    <a:pt x="1774" y="2631"/>
                  </a:lnTo>
                  <a:cubicBezTo>
                    <a:pt x="1828" y="2896"/>
                    <a:pt x="1881" y="3163"/>
                    <a:pt x="1935" y="3428"/>
                  </a:cubicBezTo>
                  <a:lnTo>
                    <a:pt x="968" y="4466"/>
                  </a:lnTo>
                  <a:lnTo>
                    <a:pt x="806" y="5582"/>
                  </a:lnTo>
                  <a:lnTo>
                    <a:pt x="806" y="6141"/>
                  </a:lnTo>
                  <a:cubicBezTo>
                    <a:pt x="752" y="6327"/>
                    <a:pt x="699" y="6514"/>
                    <a:pt x="645" y="6699"/>
                  </a:cubicBezTo>
                  <a:lnTo>
                    <a:pt x="968" y="7019"/>
                  </a:lnTo>
                  <a:lnTo>
                    <a:pt x="484" y="8294"/>
                  </a:lnTo>
                  <a:lnTo>
                    <a:pt x="0" y="8852"/>
                  </a:lnTo>
                  <a:cubicBezTo>
                    <a:pt x="54" y="8985"/>
                    <a:pt x="47" y="9085"/>
                    <a:pt x="161" y="9251"/>
                  </a:cubicBezTo>
                  <a:cubicBezTo>
                    <a:pt x="275" y="9417"/>
                    <a:pt x="316" y="9724"/>
                    <a:pt x="685" y="9848"/>
                  </a:cubicBezTo>
                  <a:cubicBezTo>
                    <a:pt x="1054" y="9973"/>
                    <a:pt x="2126" y="10011"/>
                    <a:pt x="2375" y="10000"/>
                  </a:cubicBezTo>
                  <a:cubicBezTo>
                    <a:pt x="2624" y="9989"/>
                    <a:pt x="2202" y="9881"/>
                    <a:pt x="2182" y="9783"/>
                  </a:cubicBezTo>
                  <a:cubicBezTo>
                    <a:pt x="2163" y="9685"/>
                    <a:pt x="2172" y="9527"/>
                    <a:pt x="2258" y="9410"/>
                  </a:cubicBezTo>
                  <a:cubicBezTo>
                    <a:pt x="2345" y="9293"/>
                    <a:pt x="2550" y="9220"/>
                    <a:pt x="2701" y="9082"/>
                  </a:cubicBezTo>
                  <a:cubicBezTo>
                    <a:pt x="2852" y="8944"/>
                    <a:pt x="3004" y="8707"/>
                    <a:pt x="3165" y="8584"/>
                  </a:cubicBezTo>
                  <a:cubicBezTo>
                    <a:pt x="3326" y="8461"/>
                    <a:pt x="3550" y="8459"/>
                    <a:pt x="3668" y="8344"/>
                  </a:cubicBezTo>
                  <a:cubicBezTo>
                    <a:pt x="3786" y="8229"/>
                    <a:pt x="3918" y="7996"/>
                    <a:pt x="3871" y="7895"/>
                  </a:cubicBezTo>
                  <a:cubicBezTo>
                    <a:pt x="3824" y="7794"/>
                    <a:pt x="3548" y="7789"/>
                    <a:pt x="3387" y="7736"/>
                  </a:cubicBezTo>
                  <a:cubicBezTo>
                    <a:pt x="3280" y="7629"/>
                    <a:pt x="3000" y="7495"/>
                    <a:pt x="3065" y="7416"/>
                  </a:cubicBezTo>
                  <a:cubicBezTo>
                    <a:pt x="3130" y="7337"/>
                    <a:pt x="3541" y="7312"/>
                    <a:pt x="3779" y="7260"/>
                  </a:cubicBezTo>
                  <a:cubicBezTo>
                    <a:pt x="3810" y="7153"/>
                    <a:pt x="3875" y="7075"/>
                    <a:pt x="3971" y="6968"/>
                  </a:cubicBezTo>
                  <a:cubicBezTo>
                    <a:pt x="4067" y="6861"/>
                    <a:pt x="4220" y="6700"/>
                    <a:pt x="4355" y="6620"/>
                  </a:cubicBezTo>
                  <a:cubicBezTo>
                    <a:pt x="4490" y="6540"/>
                    <a:pt x="4699" y="6570"/>
                    <a:pt x="4780" y="6490"/>
                  </a:cubicBezTo>
                  <a:cubicBezTo>
                    <a:pt x="4861" y="6410"/>
                    <a:pt x="4853" y="6226"/>
                    <a:pt x="4839" y="6141"/>
                  </a:cubicBezTo>
                  <a:cubicBezTo>
                    <a:pt x="5323" y="5822"/>
                    <a:pt x="5348" y="5984"/>
                    <a:pt x="5437" y="5921"/>
                  </a:cubicBezTo>
                  <a:cubicBezTo>
                    <a:pt x="5526" y="5858"/>
                    <a:pt x="5368" y="5818"/>
                    <a:pt x="5376" y="5762"/>
                  </a:cubicBezTo>
                  <a:cubicBezTo>
                    <a:pt x="5384" y="5706"/>
                    <a:pt x="5412" y="5665"/>
                    <a:pt x="5484" y="5582"/>
                  </a:cubicBezTo>
                  <a:cubicBezTo>
                    <a:pt x="5556" y="5499"/>
                    <a:pt x="5622" y="5319"/>
                    <a:pt x="5806" y="5264"/>
                  </a:cubicBezTo>
                  <a:cubicBezTo>
                    <a:pt x="5990" y="5209"/>
                    <a:pt x="6266" y="5289"/>
                    <a:pt x="6588" y="5253"/>
                  </a:cubicBezTo>
                  <a:cubicBezTo>
                    <a:pt x="6910" y="5217"/>
                    <a:pt x="7468" y="5176"/>
                    <a:pt x="7741" y="5045"/>
                  </a:cubicBezTo>
                  <a:cubicBezTo>
                    <a:pt x="8014" y="4914"/>
                    <a:pt x="8092" y="4629"/>
                    <a:pt x="8226" y="4466"/>
                  </a:cubicBezTo>
                  <a:cubicBezTo>
                    <a:pt x="8361" y="4303"/>
                    <a:pt x="8441" y="4199"/>
                    <a:pt x="8548" y="4066"/>
                  </a:cubicBezTo>
                  <a:lnTo>
                    <a:pt x="8226" y="3748"/>
                  </a:lnTo>
                  <a:cubicBezTo>
                    <a:pt x="8065" y="3668"/>
                    <a:pt x="7825" y="3557"/>
                    <a:pt x="7742" y="3509"/>
                  </a:cubicBezTo>
                  <a:cubicBezTo>
                    <a:pt x="7659" y="3461"/>
                    <a:pt x="7731" y="3475"/>
                    <a:pt x="7726" y="3458"/>
                  </a:cubicBezTo>
                  <a:lnTo>
                    <a:pt x="7581" y="3350"/>
                  </a:lnTo>
                  <a:lnTo>
                    <a:pt x="7581" y="2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6" name="Freeform 444"/>
            <p:cNvSpPr>
              <a:spLocks/>
            </p:cNvSpPr>
            <p:nvPr/>
          </p:nvSpPr>
          <p:spPr bwMode="auto">
            <a:xfrm>
              <a:off x="2500167" y="5053204"/>
              <a:ext cx="242949" cy="1179321"/>
            </a:xfrm>
            <a:custGeom>
              <a:avLst/>
              <a:gdLst>
                <a:gd name="T0" fmla="*/ 2147483647 w 14463"/>
                <a:gd name="T1" fmla="*/ 2147483647 h 11339"/>
                <a:gd name="T2" fmla="*/ 2147483647 w 14463"/>
                <a:gd name="T3" fmla="*/ 0 h 11339"/>
                <a:gd name="T4" fmla="*/ 2147483647 w 14463"/>
                <a:gd name="T5" fmla="*/ 2147483647 h 11339"/>
                <a:gd name="T6" fmla="*/ 2147483647 w 14463"/>
                <a:gd name="T7" fmla="*/ 2147483647 h 11339"/>
                <a:gd name="T8" fmla="*/ 2147483647 w 14463"/>
                <a:gd name="T9" fmla="*/ 2147483647 h 11339"/>
                <a:gd name="T10" fmla="*/ 2147483647 w 14463"/>
                <a:gd name="T11" fmla="*/ 2147483647 h 11339"/>
                <a:gd name="T12" fmla="*/ 2147483647 w 14463"/>
                <a:gd name="T13" fmla="*/ 2147483647 h 11339"/>
                <a:gd name="T14" fmla="*/ 2147483647 w 14463"/>
                <a:gd name="T15" fmla="*/ 2147483647 h 11339"/>
                <a:gd name="T16" fmla="*/ 2147483647 w 14463"/>
                <a:gd name="T17" fmla="*/ 2147483647 h 11339"/>
                <a:gd name="T18" fmla="*/ 2147483647 w 14463"/>
                <a:gd name="T19" fmla="*/ 2147483647 h 11339"/>
                <a:gd name="T20" fmla="*/ 2147483647 w 14463"/>
                <a:gd name="T21" fmla="*/ 2147483647 h 11339"/>
                <a:gd name="T22" fmla="*/ 2147483647 w 14463"/>
                <a:gd name="T23" fmla="*/ 2147483647 h 11339"/>
                <a:gd name="T24" fmla="*/ 2147483647 w 14463"/>
                <a:gd name="T25" fmla="*/ 2147483647 h 11339"/>
                <a:gd name="T26" fmla="*/ 2147483647 w 14463"/>
                <a:gd name="T27" fmla="*/ 2147483647 h 11339"/>
                <a:gd name="T28" fmla="*/ 2147483647 w 14463"/>
                <a:gd name="T29" fmla="*/ 2147483647 h 11339"/>
                <a:gd name="T30" fmla="*/ 2147483647 w 14463"/>
                <a:gd name="T31" fmla="*/ 2147483647 h 11339"/>
                <a:gd name="T32" fmla="*/ 2147483647 w 14463"/>
                <a:gd name="T33" fmla="*/ 2147483647 h 11339"/>
                <a:gd name="T34" fmla="*/ 2147483647 w 14463"/>
                <a:gd name="T35" fmla="*/ 2147483647 h 11339"/>
                <a:gd name="T36" fmla="*/ 2147483647 w 14463"/>
                <a:gd name="T37" fmla="*/ 2147483647 h 11339"/>
                <a:gd name="T38" fmla="*/ 2147483647 w 14463"/>
                <a:gd name="T39" fmla="*/ 2147483647 h 11339"/>
                <a:gd name="T40" fmla="*/ 2147483647 w 14463"/>
                <a:gd name="T41" fmla="*/ 2147483647 h 11339"/>
                <a:gd name="T42" fmla="*/ 2147483647 w 14463"/>
                <a:gd name="T43" fmla="*/ 2147483647 h 11339"/>
                <a:gd name="T44" fmla="*/ 2147483647 w 14463"/>
                <a:gd name="T45" fmla="*/ 2147483647 h 11339"/>
                <a:gd name="T46" fmla="*/ 1981509999 w 14463"/>
                <a:gd name="T47" fmla="*/ 2147483647 h 11339"/>
                <a:gd name="T48" fmla="*/ 2004313902 w 14463"/>
                <a:gd name="T49" fmla="*/ 2147483647 h 11339"/>
                <a:gd name="T50" fmla="*/ 2084943939 w 14463"/>
                <a:gd name="T51" fmla="*/ 2147483647 h 11339"/>
                <a:gd name="T52" fmla="*/ 2039060011 w 14463"/>
                <a:gd name="T53" fmla="*/ 2147483647 h 11339"/>
                <a:gd name="T54" fmla="*/ 1901151566 w 14463"/>
                <a:gd name="T55" fmla="*/ 2147483647 h 11339"/>
                <a:gd name="T56" fmla="*/ 2147483647 w 14463"/>
                <a:gd name="T57" fmla="*/ 2147483647 h 11339"/>
                <a:gd name="T58" fmla="*/ 2147483647 w 14463"/>
                <a:gd name="T59" fmla="*/ 2147483647 h 11339"/>
                <a:gd name="T60" fmla="*/ 2147483647 w 14463"/>
                <a:gd name="T61" fmla="*/ 2147483647 h 11339"/>
                <a:gd name="T62" fmla="*/ 1000663624 w 14463"/>
                <a:gd name="T63" fmla="*/ 2147483647 h 11339"/>
                <a:gd name="T64" fmla="*/ 0 w 14463"/>
                <a:gd name="T65" fmla="*/ 2147483647 h 11339"/>
                <a:gd name="T66" fmla="*/ 405041421 w 14463"/>
                <a:gd name="T67" fmla="*/ 2147483647 h 11339"/>
                <a:gd name="T68" fmla="*/ 564400887 w 14463"/>
                <a:gd name="T69" fmla="*/ 2147483647 h 11339"/>
                <a:gd name="T70" fmla="*/ 1260736588 w 14463"/>
                <a:gd name="T71" fmla="*/ 2147483647 h 11339"/>
                <a:gd name="T72" fmla="*/ 719682527 w 14463"/>
                <a:gd name="T73" fmla="*/ 2147483647 h 11339"/>
                <a:gd name="T74" fmla="*/ 1112781475 w 14463"/>
                <a:gd name="T75" fmla="*/ 2147483647 h 11339"/>
                <a:gd name="T76" fmla="*/ 1563706825 w 14463"/>
                <a:gd name="T77" fmla="*/ 2147483647 h 11339"/>
                <a:gd name="T78" fmla="*/ 1651120182 w 14463"/>
                <a:gd name="T79" fmla="*/ 2147483647 h 11339"/>
                <a:gd name="T80" fmla="*/ 2142222347 w 14463"/>
                <a:gd name="T81" fmla="*/ 2147483647 h 11339"/>
                <a:gd name="T82" fmla="*/ 2147483647 w 14463"/>
                <a:gd name="T83" fmla="*/ 2147483647 h 11339"/>
                <a:gd name="T84" fmla="*/ 2147483647 w 14463"/>
                <a:gd name="T85" fmla="*/ 2147483647 h 113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4463" h="11339">
                  <a:moveTo>
                    <a:pt x="8188" y="209"/>
                  </a:moveTo>
                  <a:lnTo>
                    <a:pt x="8780" y="0"/>
                  </a:lnTo>
                  <a:lnTo>
                    <a:pt x="10217" y="207"/>
                  </a:lnTo>
                  <a:cubicBezTo>
                    <a:pt x="10556" y="264"/>
                    <a:pt x="10640" y="126"/>
                    <a:pt x="10761" y="229"/>
                  </a:cubicBezTo>
                  <a:cubicBezTo>
                    <a:pt x="10936" y="271"/>
                    <a:pt x="11461" y="322"/>
                    <a:pt x="11696" y="417"/>
                  </a:cubicBezTo>
                  <a:cubicBezTo>
                    <a:pt x="11902" y="494"/>
                    <a:pt x="11642" y="593"/>
                    <a:pt x="11730" y="676"/>
                  </a:cubicBezTo>
                  <a:cubicBezTo>
                    <a:pt x="11818" y="759"/>
                    <a:pt x="12063" y="841"/>
                    <a:pt x="12227" y="913"/>
                  </a:cubicBezTo>
                  <a:lnTo>
                    <a:pt x="12983" y="1126"/>
                  </a:lnTo>
                  <a:lnTo>
                    <a:pt x="12748" y="1307"/>
                  </a:lnTo>
                  <a:cubicBezTo>
                    <a:pt x="12663" y="1515"/>
                    <a:pt x="11910" y="1697"/>
                    <a:pt x="11825" y="1905"/>
                  </a:cubicBezTo>
                  <a:lnTo>
                    <a:pt x="10725" y="2530"/>
                  </a:lnTo>
                  <a:lnTo>
                    <a:pt x="10429" y="2947"/>
                  </a:lnTo>
                  <a:cubicBezTo>
                    <a:pt x="10471" y="3165"/>
                    <a:pt x="10514" y="3383"/>
                    <a:pt x="10556" y="3601"/>
                  </a:cubicBezTo>
                  <a:lnTo>
                    <a:pt x="10852" y="3839"/>
                  </a:lnTo>
                  <a:lnTo>
                    <a:pt x="10345" y="3839"/>
                  </a:lnTo>
                  <a:lnTo>
                    <a:pt x="11191" y="4197"/>
                  </a:lnTo>
                  <a:cubicBezTo>
                    <a:pt x="11149" y="4405"/>
                    <a:pt x="11106" y="4613"/>
                    <a:pt x="11064" y="4821"/>
                  </a:cubicBezTo>
                  <a:lnTo>
                    <a:pt x="10599" y="5030"/>
                  </a:lnTo>
                  <a:lnTo>
                    <a:pt x="9456" y="5298"/>
                  </a:lnTo>
                  <a:lnTo>
                    <a:pt x="8822" y="6012"/>
                  </a:lnTo>
                  <a:lnTo>
                    <a:pt x="8272" y="6161"/>
                  </a:lnTo>
                  <a:lnTo>
                    <a:pt x="8526" y="6429"/>
                  </a:lnTo>
                  <a:lnTo>
                    <a:pt x="8145" y="7084"/>
                  </a:lnTo>
                  <a:lnTo>
                    <a:pt x="7299" y="7768"/>
                  </a:lnTo>
                  <a:lnTo>
                    <a:pt x="7383" y="8155"/>
                  </a:lnTo>
                  <a:lnTo>
                    <a:pt x="7680" y="8393"/>
                  </a:lnTo>
                  <a:cubicBezTo>
                    <a:pt x="7624" y="8571"/>
                    <a:pt x="7567" y="8750"/>
                    <a:pt x="7511" y="8928"/>
                  </a:cubicBezTo>
                  <a:lnTo>
                    <a:pt x="7003" y="9465"/>
                  </a:lnTo>
                  <a:lnTo>
                    <a:pt x="10190" y="10380"/>
                  </a:lnTo>
                  <a:cubicBezTo>
                    <a:pt x="10685" y="10621"/>
                    <a:pt x="15360" y="10855"/>
                    <a:pt x="14311" y="11050"/>
                  </a:cubicBezTo>
                  <a:cubicBezTo>
                    <a:pt x="11744" y="11422"/>
                    <a:pt x="9928" y="11345"/>
                    <a:pt x="8880" y="11304"/>
                  </a:cubicBezTo>
                  <a:lnTo>
                    <a:pt x="3686" y="10662"/>
                  </a:lnTo>
                  <a:lnTo>
                    <a:pt x="0" y="9499"/>
                  </a:lnTo>
                  <a:lnTo>
                    <a:pt x="1492" y="8492"/>
                  </a:lnTo>
                  <a:lnTo>
                    <a:pt x="2079" y="7943"/>
                  </a:lnTo>
                  <a:lnTo>
                    <a:pt x="4644" y="6748"/>
                  </a:lnTo>
                  <a:cubicBezTo>
                    <a:pt x="4630" y="6430"/>
                    <a:pt x="2665" y="7030"/>
                    <a:pt x="2651" y="6712"/>
                  </a:cubicBezTo>
                  <a:lnTo>
                    <a:pt x="4099" y="5323"/>
                  </a:lnTo>
                  <a:lnTo>
                    <a:pt x="5760" y="4554"/>
                  </a:lnTo>
                  <a:cubicBezTo>
                    <a:pt x="5651" y="3371"/>
                    <a:pt x="6192" y="4301"/>
                    <a:pt x="6082" y="3119"/>
                  </a:cubicBezTo>
                  <a:lnTo>
                    <a:pt x="7891" y="1548"/>
                  </a:lnTo>
                  <a:lnTo>
                    <a:pt x="8314" y="982"/>
                  </a:lnTo>
                  <a:lnTo>
                    <a:pt x="8188" y="20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7" name="Freeform 410"/>
            <p:cNvSpPr>
              <a:spLocks/>
            </p:cNvSpPr>
            <p:nvPr/>
          </p:nvSpPr>
          <p:spPr bwMode="auto">
            <a:xfrm>
              <a:off x="2821162" y="5105618"/>
              <a:ext cx="200149" cy="186726"/>
            </a:xfrm>
            <a:custGeom>
              <a:avLst/>
              <a:gdLst>
                <a:gd name="T0" fmla="*/ 2147483647 w 168"/>
                <a:gd name="T1" fmla="*/ 0 h 156"/>
                <a:gd name="T2" fmla="*/ 0 w 168"/>
                <a:gd name="T3" fmla="*/ 2147483647 h 156"/>
                <a:gd name="T4" fmla="*/ 0 w 168"/>
                <a:gd name="T5" fmla="*/ 2147483647 h 156"/>
                <a:gd name="T6" fmla="*/ 2147483647 w 168"/>
                <a:gd name="T7" fmla="*/ 2147483647 h 156"/>
                <a:gd name="T8" fmla="*/ 2147483647 w 168"/>
                <a:gd name="T9" fmla="*/ 2147483647 h 156"/>
                <a:gd name="T10" fmla="*/ 2147483647 w 168"/>
                <a:gd name="T11" fmla="*/ 2147483647 h 156"/>
                <a:gd name="T12" fmla="*/ 2147483647 w 168"/>
                <a:gd name="T13" fmla="*/ 2147483647 h 156"/>
                <a:gd name="T14" fmla="*/ 2147483647 w 168"/>
                <a:gd name="T15" fmla="*/ 2147483647 h 156"/>
                <a:gd name="T16" fmla="*/ 2147483647 w 168"/>
                <a:gd name="T17" fmla="*/ 2147483647 h 156"/>
                <a:gd name="T18" fmla="*/ 2147483647 w 168"/>
                <a:gd name="T19" fmla="*/ 2147483647 h 156"/>
                <a:gd name="T20" fmla="*/ 2147483647 w 168"/>
                <a:gd name="T21" fmla="*/ 2147483647 h 156"/>
                <a:gd name="T22" fmla="*/ 2147483647 w 168"/>
                <a:gd name="T23" fmla="*/ 2147483647 h 156"/>
                <a:gd name="T24" fmla="*/ 2147483647 w 168"/>
                <a:gd name="T25" fmla="*/ 2147483647 h 156"/>
                <a:gd name="T26" fmla="*/ 2147483647 w 168"/>
                <a:gd name="T27" fmla="*/ 2147483647 h 156"/>
                <a:gd name="T28" fmla="*/ 2147483647 w 168"/>
                <a:gd name="T29" fmla="*/ 2147483647 h 156"/>
                <a:gd name="T30" fmla="*/ 2147483647 w 168"/>
                <a:gd name="T31" fmla="*/ 2147483647 h 156"/>
                <a:gd name="T32" fmla="*/ 2147483647 w 168"/>
                <a:gd name="T33" fmla="*/ 2147483647 h 156"/>
                <a:gd name="T34" fmla="*/ 2147483647 w 168"/>
                <a:gd name="T35" fmla="*/ 2147483647 h 156"/>
                <a:gd name="T36" fmla="*/ 2147483647 w 168"/>
                <a:gd name="T37" fmla="*/ 0 h 156"/>
                <a:gd name="T38" fmla="*/ 2147483647 w 168"/>
                <a:gd name="T39" fmla="*/ 0 h 15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68" h="156">
                  <a:moveTo>
                    <a:pt x="48" y="0"/>
                  </a:moveTo>
                  <a:lnTo>
                    <a:pt x="0" y="36"/>
                  </a:lnTo>
                  <a:lnTo>
                    <a:pt x="0" y="48"/>
                  </a:lnTo>
                  <a:lnTo>
                    <a:pt x="18" y="72"/>
                  </a:lnTo>
                  <a:lnTo>
                    <a:pt x="36" y="84"/>
                  </a:lnTo>
                  <a:lnTo>
                    <a:pt x="72" y="96"/>
                  </a:lnTo>
                  <a:lnTo>
                    <a:pt x="90" y="108"/>
                  </a:lnTo>
                  <a:lnTo>
                    <a:pt x="84" y="150"/>
                  </a:lnTo>
                  <a:lnTo>
                    <a:pt x="114" y="156"/>
                  </a:lnTo>
                  <a:lnTo>
                    <a:pt x="150" y="138"/>
                  </a:lnTo>
                  <a:lnTo>
                    <a:pt x="168" y="126"/>
                  </a:lnTo>
                  <a:lnTo>
                    <a:pt x="162" y="114"/>
                  </a:lnTo>
                  <a:lnTo>
                    <a:pt x="162" y="90"/>
                  </a:lnTo>
                  <a:lnTo>
                    <a:pt x="144" y="84"/>
                  </a:lnTo>
                  <a:lnTo>
                    <a:pt x="120" y="54"/>
                  </a:lnTo>
                  <a:lnTo>
                    <a:pt x="108" y="42"/>
                  </a:lnTo>
                  <a:lnTo>
                    <a:pt x="90" y="12"/>
                  </a:lnTo>
                  <a:lnTo>
                    <a:pt x="90" y="6"/>
                  </a:lnTo>
                  <a:lnTo>
                    <a:pt x="78" y="0"/>
                  </a:lnTo>
                  <a:lnTo>
                    <a:pt x="4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8" name="Freeform 412"/>
            <p:cNvSpPr>
              <a:spLocks/>
            </p:cNvSpPr>
            <p:nvPr/>
          </p:nvSpPr>
          <p:spPr bwMode="auto">
            <a:xfrm>
              <a:off x="2667000" y="4897438"/>
              <a:ext cx="266700" cy="287337"/>
            </a:xfrm>
            <a:custGeom>
              <a:avLst/>
              <a:gdLst>
                <a:gd name="T0" fmla="*/ 2147483647 w 10141"/>
                <a:gd name="T1" fmla="*/ 2147483647 h 10000"/>
                <a:gd name="T2" fmla="*/ 2147483647 w 10141"/>
                <a:gd name="T3" fmla="*/ 2147483647 h 10000"/>
                <a:gd name="T4" fmla="*/ 2147483647 w 10141"/>
                <a:gd name="T5" fmla="*/ 2147483647 h 10000"/>
                <a:gd name="T6" fmla="*/ 2147483647 w 10141"/>
                <a:gd name="T7" fmla="*/ 2147483647 h 10000"/>
                <a:gd name="T8" fmla="*/ 2147483647 w 10141"/>
                <a:gd name="T9" fmla="*/ 2147483647 h 10000"/>
                <a:gd name="T10" fmla="*/ 2147483647 w 10141"/>
                <a:gd name="T11" fmla="*/ 2147483647 h 10000"/>
                <a:gd name="T12" fmla="*/ 2147483647 w 10141"/>
                <a:gd name="T13" fmla="*/ 2147483647 h 10000"/>
                <a:gd name="T14" fmla="*/ 2147483647 w 10141"/>
                <a:gd name="T15" fmla="*/ 2147483647 h 10000"/>
                <a:gd name="T16" fmla="*/ 2147483647 w 10141"/>
                <a:gd name="T17" fmla="*/ 2147483647 h 10000"/>
                <a:gd name="T18" fmla="*/ 2147483647 w 10141"/>
                <a:gd name="T19" fmla="*/ 2147483647 h 10000"/>
                <a:gd name="T20" fmla="*/ 2147483647 w 10141"/>
                <a:gd name="T21" fmla="*/ 2147483647 h 10000"/>
                <a:gd name="T22" fmla="*/ 2147483647 w 10141"/>
                <a:gd name="T23" fmla="*/ 2147483647 h 10000"/>
                <a:gd name="T24" fmla="*/ 2147483647 w 10141"/>
                <a:gd name="T25" fmla="*/ 2147483647 h 10000"/>
                <a:gd name="T26" fmla="*/ 2147483647 w 10141"/>
                <a:gd name="T27" fmla="*/ 0 h 10000"/>
                <a:gd name="T28" fmla="*/ 2147483647 w 10141"/>
                <a:gd name="T29" fmla="*/ 2147483647 h 10000"/>
                <a:gd name="T30" fmla="*/ 2147483647 w 10141"/>
                <a:gd name="T31" fmla="*/ 2147483647 h 10000"/>
                <a:gd name="T32" fmla="*/ 2147483647 w 10141"/>
                <a:gd name="T33" fmla="*/ 2147483647 h 10000"/>
                <a:gd name="T34" fmla="*/ 2147483647 w 10141"/>
                <a:gd name="T35" fmla="*/ 2147483647 h 10000"/>
                <a:gd name="T36" fmla="*/ 2147483647 w 10141"/>
                <a:gd name="T37" fmla="*/ 2147483647 h 10000"/>
                <a:gd name="T38" fmla="*/ 2147483647 w 10141"/>
                <a:gd name="T39" fmla="*/ 2147483647 h 10000"/>
                <a:gd name="T40" fmla="*/ 2147483647 w 10141"/>
                <a:gd name="T41" fmla="*/ 2147483647 h 10000"/>
                <a:gd name="T42" fmla="*/ 2147483647 w 10141"/>
                <a:gd name="T43" fmla="*/ 2147483647 h 10000"/>
                <a:gd name="T44" fmla="*/ 2147483647 w 10141"/>
                <a:gd name="T45" fmla="*/ 2147483647 h 10000"/>
                <a:gd name="T46" fmla="*/ 2147483647 w 10141"/>
                <a:gd name="T47" fmla="*/ 2147483647 h 10000"/>
                <a:gd name="T48" fmla="*/ 2147483647 w 10141"/>
                <a:gd name="T49" fmla="*/ 2147483647 h 10000"/>
                <a:gd name="T50" fmla="*/ 2147483647 w 10141"/>
                <a:gd name="T51" fmla="*/ 2147483647 h 10000"/>
                <a:gd name="T52" fmla="*/ 2147483647 w 10141"/>
                <a:gd name="T53" fmla="*/ 2147483647 h 10000"/>
                <a:gd name="T54" fmla="*/ 2147483647 w 10141"/>
                <a:gd name="T55" fmla="*/ 2147483647 h 10000"/>
                <a:gd name="T56" fmla="*/ 2147483647 w 10141"/>
                <a:gd name="T57" fmla="*/ 2147483647 h 10000"/>
                <a:gd name="T58" fmla="*/ 2147483647 w 10141"/>
                <a:gd name="T59" fmla="*/ 2147483647 h 10000"/>
                <a:gd name="T60" fmla="*/ 2147483647 w 10141"/>
                <a:gd name="T61" fmla="*/ 2147483647 h 1000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0141"/>
                <a:gd name="T94" fmla="*/ 0 h 10000"/>
                <a:gd name="T95" fmla="*/ 10141 w 10141"/>
                <a:gd name="T96" fmla="*/ 10000 h 1000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0141" h="10000">
                  <a:moveTo>
                    <a:pt x="6087" y="9512"/>
                  </a:moveTo>
                  <a:lnTo>
                    <a:pt x="6087" y="9024"/>
                  </a:lnTo>
                  <a:lnTo>
                    <a:pt x="8249" y="7561"/>
                  </a:lnTo>
                  <a:lnTo>
                    <a:pt x="9600" y="7561"/>
                  </a:lnTo>
                  <a:lnTo>
                    <a:pt x="10141" y="7805"/>
                  </a:lnTo>
                  <a:lnTo>
                    <a:pt x="10141" y="6098"/>
                  </a:lnTo>
                  <a:lnTo>
                    <a:pt x="10141" y="5122"/>
                  </a:lnTo>
                  <a:cubicBezTo>
                    <a:pt x="10141" y="5122"/>
                    <a:pt x="8790" y="4878"/>
                    <a:pt x="8519" y="4878"/>
                  </a:cubicBezTo>
                  <a:lnTo>
                    <a:pt x="7979" y="4146"/>
                  </a:lnTo>
                  <a:lnTo>
                    <a:pt x="7979" y="3171"/>
                  </a:lnTo>
                  <a:lnTo>
                    <a:pt x="6087" y="2439"/>
                  </a:lnTo>
                  <a:lnTo>
                    <a:pt x="4465" y="1707"/>
                  </a:lnTo>
                  <a:lnTo>
                    <a:pt x="4195" y="244"/>
                  </a:lnTo>
                  <a:lnTo>
                    <a:pt x="2573" y="0"/>
                  </a:lnTo>
                  <a:lnTo>
                    <a:pt x="1492" y="732"/>
                  </a:lnTo>
                  <a:lnTo>
                    <a:pt x="411" y="976"/>
                  </a:lnTo>
                  <a:cubicBezTo>
                    <a:pt x="591" y="1220"/>
                    <a:pt x="924" y="1260"/>
                    <a:pt x="952" y="1707"/>
                  </a:cubicBezTo>
                  <a:cubicBezTo>
                    <a:pt x="980" y="2154"/>
                    <a:pt x="691" y="3085"/>
                    <a:pt x="578" y="3659"/>
                  </a:cubicBezTo>
                  <a:cubicBezTo>
                    <a:pt x="465" y="4234"/>
                    <a:pt x="368" y="4765"/>
                    <a:pt x="272" y="5154"/>
                  </a:cubicBezTo>
                  <a:cubicBezTo>
                    <a:pt x="176" y="5543"/>
                    <a:pt x="-27" y="5787"/>
                    <a:pt x="2" y="5992"/>
                  </a:cubicBezTo>
                  <a:cubicBezTo>
                    <a:pt x="31" y="6197"/>
                    <a:pt x="243" y="6244"/>
                    <a:pt x="446" y="6383"/>
                  </a:cubicBezTo>
                  <a:cubicBezTo>
                    <a:pt x="649" y="6522"/>
                    <a:pt x="1138" y="6592"/>
                    <a:pt x="1222" y="6829"/>
                  </a:cubicBezTo>
                  <a:cubicBezTo>
                    <a:pt x="1306" y="7066"/>
                    <a:pt x="1042" y="7480"/>
                    <a:pt x="952" y="7805"/>
                  </a:cubicBezTo>
                  <a:lnTo>
                    <a:pt x="2033" y="9512"/>
                  </a:lnTo>
                  <a:lnTo>
                    <a:pt x="2303" y="10000"/>
                  </a:lnTo>
                  <a:lnTo>
                    <a:pt x="2844" y="9756"/>
                  </a:lnTo>
                  <a:lnTo>
                    <a:pt x="3384" y="9756"/>
                  </a:lnTo>
                  <a:lnTo>
                    <a:pt x="4736" y="10000"/>
                  </a:lnTo>
                  <a:lnTo>
                    <a:pt x="5006" y="9756"/>
                  </a:lnTo>
                  <a:lnTo>
                    <a:pt x="6087" y="9512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dirty="0">
                <a:solidFill>
                  <a:schemeClr val="tx2"/>
                </a:solidFill>
              </a:endParaRPr>
            </a:p>
          </p:txBody>
        </p:sp>
        <p:sp>
          <p:nvSpPr>
            <p:cNvPr id="199" name="Freeform 407"/>
            <p:cNvSpPr>
              <a:spLocks/>
            </p:cNvSpPr>
            <p:nvPr/>
          </p:nvSpPr>
          <p:spPr bwMode="auto">
            <a:xfrm>
              <a:off x="2853891" y="4462452"/>
              <a:ext cx="118328" cy="179082"/>
            </a:xfrm>
            <a:custGeom>
              <a:avLst/>
              <a:gdLst>
                <a:gd name="T0" fmla="*/ 2147483647 w 90"/>
                <a:gd name="T1" fmla="*/ 2147483647 h 138"/>
                <a:gd name="T2" fmla="*/ 2147483647 w 90"/>
                <a:gd name="T3" fmla="*/ 2147483647 h 138"/>
                <a:gd name="T4" fmla="*/ 2147483647 w 90"/>
                <a:gd name="T5" fmla="*/ 2147483647 h 138"/>
                <a:gd name="T6" fmla="*/ 2147483647 w 90"/>
                <a:gd name="T7" fmla="*/ 2147483647 h 138"/>
                <a:gd name="T8" fmla="*/ 2147483647 w 90"/>
                <a:gd name="T9" fmla="*/ 2147483647 h 138"/>
                <a:gd name="T10" fmla="*/ 2147483647 w 90"/>
                <a:gd name="T11" fmla="*/ 2147483647 h 138"/>
                <a:gd name="T12" fmla="*/ 2147483647 w 90"/>
                <a:gd name="T13" fmla="*/ 2147483647 h 138"/>
                <a:gd name="T14" fmla="*/ 2147483647 w 90"/>
                <a:gd name="T15" fmla="*/ 0 h 138"/>
                <a:gd name="T16" fmla="*/ 2147483647 w 90"/>
                <a:gd name="T17" fmla="*/ 2147483647 h 138"/>
                <a:gd name="T18" fmla="*/ 0 w 90"/>
                <a:gd name="T19" fmla="*/ 2147483647 h 138"/>
                <a:gd name="T20" fmla="*/ 2147483647 w 90"/>
                <a:gd name="T21" fmla="*/ 2147483647 h 138"/>
                <a:gd name="T22" fmla="*/ 2147483647 w 90"/>
                <a:gd name="T23" fmla="*/ 2147483647 h 138"/>
                <a:gd name="T24" fmla="*/ 2147483647 w 90"/>
                <a:gd name="T25" fmla="*/ 2147483647 h 138"/>
                <a:gd name="T26" fmla="*/ 2147483647 w 90"/>
                <a:gd name="T27" fmla="*/ 2147483647 h 138"/>
                <a:gd name="T28" fmla="*/ 2147483647 w 90"/>
                <a:gd name="T29" fmla="*/ 2147483647 h 138"/>
                <a:gd name="T30" fmla="*/ 2147483647 w 90"/>
                <a:gd name="T31" fmla="*/ 2147483647 h 138"/>
                <a:gd name="T32" fmla="*/ 2147483647 w 90"/>
                <a:gd name="T33" fmla="*/ 2147483647 h 138"/>
                <a:gd name="T34" fmla="*/ 2147483647 w 90"/>
                <a:gd name="T35" fmla="*/ 2147483647 h 1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0" h="138">
                  <a:moveTo>
                    <a:pt x="90" y="126"/>
                  </a:moveTo>
                  <a:lnTo>
                    <a:pt x="78" y="102"/>
                  </a:lnTo>
                  <a:lnTo>
                    <a:pt x="66" y="78"/>
                  </a:lnTo>
                  <a:lnTo>
                    <a:pt x="84" y="60"/>
                  </a:lnTo>
                  <a:lnTo>
                    <a:pt x="90" y="42"/>
                  </a:lnTo>
                  <a:lnTo>
                    <a:pt x="66" y="36"/>
                  </a:lnTo>
                  <a:lnTo>
                    <a:pt x="60" y="18"/>
                  </a:lnTo>
                  <a:lnTo>
                    <a:pt x="36" y="0"/>
                  </a:lnTo>
                  <a:lnTo>
                    <a:pt x="12" y="24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18" y="66"/>
                  </a:lnTo>
                  <a:lnTo>
                    <a:pt x="30" y="84"/>
                  </a:lnTo>
                  <a:lnTo>
                    <a:pt x="24" y="120"/>
                  </a:lnTo>
                  <a:lnTo>
                    <a:pt x="42" y="138"/>
                  </a:lnTo>
                  <a:lnTo>
                    <a:pt x="60" y="132"/>
                  </a:lnTo>
                  <a:lnTo>
                    <a:pt x="90" y="126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0" name="Freeform 408"/>
            <p:cNvSpPr>
              <a:spLocks/>
            </p:cNvSpPr>
            <p:nvPr/>
          </p:nvSpPr>
          <p:spPr bwMode="auto">
            <a:xfrm>
              <a:off x="3036417" y="4525785"/>
              <a:ext cx="76787" cy="93909"/>
            </a:xfrm>
            <a:custGeom>
              <a:avLst/>
              <a:gdLst>
                <a:gd name="T0" fmla="*/ 2147483647 w 60"/>
                <a:gd name="T1" fmla="*/ 2147483647 h 72"/>
                <a:gd name="T2" fmla="*/ 2147483647 w 60"/>
                <a:gd name="T3" fmla="*/ 2147483647 h 72"/>
                <a:gd name="T4" fmla="*/ 2147483647 w 60"/>
                <a:gd name="T5" fmla="*/ 2147483647 h 72"/>
                <a:gd name="T6" fmla="*/ 2147483647 w 60"/>
                <a:gd name="T7" fmla="*/ 2147483647 h 72"/>
                <a:gd name="T8" fmla="*/ 2147483647 w 60"/>
                <a:gd name="T9" fmla="*/ 2147483647 h 72"/>
                <a:gd name="T10" fmla="*/ 2147483647 w 60"/>
                <a:gd name="T11" fmla="*/ 0 h 72"/>
                <a:gd name="T12" fmla="*/ 2147483647 w 60"/>
                <a:gd name="T13" fmla="*/ 0 h 72"/>
                <a:gd name="T14" fmla="*/ 0 w 60"/>
                <a:gd name="T15" fmla="*/ 2147483647 h 72"/>
                <a:gd name="T16" fmla="*/ 2147483647 w 60"/>
                <a:gd name="T17" fmla="*/ 2147483647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72">
                  <a:moveTo>
                    <a:pt x="6" y="42"/>
                  </a:moveTo>
                  <a:lnTo>
                    <a:pt x="6" y="66"/>
                  </a:lnTo>
                  <a:lnTo>
                    <a:pt x="12" y="72"/>
                  </a:lnTo>
                  <a:lnTo>
                    <a:pt x="36" y="60"/>
                  </a:lnTo>
                  <a:lnTo>
                    <a:pt x="60" y="24"/>
                  </a:lnTo>
                  <a:lnTo>
                    <a:pt x="18" y="0"/>
                  </a:lnTo>
                  <a:lnTo>
                    <a:pt x="6" y="0"/>
                  </a:lnTo>
                  <a:lnTo>
                    <a:pt x="0" y="18"/>
                  </a:lnTo>
                  <a:lnTo>
                    <a:pt x="6" y="4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1" name="Freeform 417"/>
            <p:cNvSpPr>
              <a:spLocks/>
            </p:cNvSpPr>
            <p:nvPr/>
          </p:nvSpPr>
          <p:spPr bwMode="auto">
            <a:xfrm>
              <a:off x="2943266" y="4522509"/>
              <a:ext cx="96928" cy="110289"/>
            </a:xfrm>
            <a:custGeom>
              <a:avLst/>
              <a:gdLst>
                <a:gd name="T0" fmla="*/ 2147483647 w 72"/>
                <a:gd name="T1" fmla="*/ 2147483647 h 84"/>
                <a:gd name="T2" fmla="*/ 2147483647 w 72"/>
                <a:gd name="T3" fmla="*/ 2147483647 h 84"/>
                <a:gd name="T4" fmla="*/ 2147483647 w 72"/>
                <a:gd name="T5" fmla="*/ 2147483647 h 84"/>
                <a:gd name="T6" fmla="*/ 2147483647 w 72"/>
                <a:gd name="T7" fmla="*/ 2147483647 h 84"/>
                <a:gd name="T8" fmla="*/ 2147483647 w 72"/>
                <a:gd name="T9" fmla="*/ 2147483647 h 84"/>
                <a:gd name="T10" fmla="*/ 2147483647 w 72"/>
                <a:gd name="T11" fmla="*/ 0 h 84"/>
                <a:gd name="T12" fmla="*/ 2147483647 w 72"/>
                <a:gd name="T13" fmla="*/ 2147483647 h 84"/>
                <a:gd name="T14" fmla="*/ 0 w 72"/>
                <a:gd name="T15" fmla="*/ 2147483647 h 84"/>
                <a:gd name="T16" fmla="*/ 2147483647 w 72"/>
                <a:gd name="T17" fmla="*/ 2147483647 h 84"/>
                <a:gd name="T18" fmla="*/ 2147483647 w 72"/>
                <a:gd name="T19" fmla="*/ 2147483647 h 84"/>
                <a:gd name="T20" fmla="*/ 2147483647 w 72"/>
                <a:gd name="T21" fmla="*/ 2147483647 h 84"/>
                <a:gd name="T22" fmla="*/ 2147483647 w 72"/>
                <a:gd name="T23" fmla="*/ 2147483647 h 84"/>
                <a:gd name="T24" fmla="*/ 2147483647 w 72"/>
                <a:gd name="T25" fmla="*/ 2147483647 h 84"/>
                <a:gd name="T26" fmla="*/ 2147483647 w 72"/>
                <a:gd name="T27" fmla="*/ 2147483647 h 8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" h="84">
                  <a:moveTo>
                    <a:pt x="72" y="78"/>
                  </a:moveTo>
                  <a:lnTo>
                    <a:pt x="72" y="54"/>
                  </a:lnTo>
                  <a:lnTo>
                    <a:pt x="66" y="30"/>
                  </a:lnTo>
                  <a:lnTo>
                    <a:pt x="72" y="12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18" y="18"/>
                  </a:lnTo>
                  <a:lnTo>
                    <a:pt x="0" y="36"/>
                  </a:lnTo>
                  <a:lnTo>
                    <a:pt x="12" y="60"/>
                  </a:lnTo>
                  <a:lnTo>
                    <a:pt x="24" y="84"/>
                  </a:lnTo>
                  <a:lnTo>
                    <a:pt x="30" y="84"/>
                  </a:lnTo>
                  <a:lnTo>
                    <a:pt x="42" y="78"/>
                  </a:lnTo>
                  <a:lnTo>
                    <a:pt x="72" y="78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2" name="Freeform 418"/>
            <p:cNvSpPr>
              <a:spLocks/>
            </p:cNvSpPr>
            <p:nvPr/>
          </p:nvSpPr>
          <p:spPr bwMode="auto">
            <a:xfrm>
              <a:off x="2579688" y="4378325"/>
              <a:ext cx="333375" cy="280988"/>
            </a:xfrm>
            <a:custGeom>
              <a:avLst/>
              <a:gdLst>
                <a:gd name="T0" fmla="*/ 2147483647 w 43"/>
                <a:gd name="T1" fmla="*/ 2147483647 h 36"/>
                <a:gd name="T2" fmla="*/ 2147483647 w 43"/>
                <a:gd name="T3" fmla="*/ 2147483647 h 36"/>
                <a:gd name="T4" fmla="*/ 2147483647 w 43"/>
                <a:gd name="T5" fmla="*/ 2147483647 h 36"/>
                <a:gd name="T6" fmla="*/ 2147483647 w 43"/>
                <a:gd name="T7" fmla="*/ 2147483647 h 36"/>
                <a:gd name="T8" fmla="*/ 2147483647 w 43"/>
                <a:gd name="T9" fmla="*/ 2147483647 h 36"/>
                <a:gd name="T10" fmla="*/ 2147483647 w 43"/>
                <a:gd name="T11" fmla="*/ 2147483647 h 36"/>
                <a:gd name="T12" fmla="*/ 2147483647 w 43"/>
                <a:gd name="T13" fmla="*/ 2147483647 h 36"/>
                <a:gd name="T14" fmla="*/ 2147483647 w 43"/>
                <a:gd name="T15" fmla="*/ 2147483647 h 36"/>
                <a:gd name="T16" fmla="*/ 2147483647 w 43"/>
                <a:gd name="T17" fmla="*/ 2147483647 h 36"/>
                <a:gd name="T18" fmla="*/ 2147483647 w 43"/>
                <a:gd name="T19" fmla="*/ 2147483647 h 36"/>
                <a:gd name="T20" fmla="*/ 2147483647 w 43"/>
                <a:gd name="T21" fmla="*/ 2147483647 h 36"/>
                <a:gd name="T22" fmla="*/ 2147483647 w 43"/>
                <a:gd name="T23" fmla="*/ 2147483647 h 36"/>
                <a:gd name="T24" fmla="*/ 2147483647 w 43"/>
                <a:gd name="T25" fmla="*/ 2147483647 h 36"/>
                <a:gd name="T26" fmla="*/ 2147483647 w 43"/>
                <a:gd name="T27" fmla="*/ 0 h 36"/>
                <a:gd name="T28" fmla="*/ 2147483647 w 43"/>
                <a:gd name="T29" fmla="*/ 2147483647 h 36"/>
                <a:gd name="T30" fmla="*/ 0 w 43"/>
                <a:gd name="T31" fmla="*/ 2147483647 h 36"/>
                <a:gd name="T32" fmla="*/ 2147483647 w 43"/>
                <a:gd name="T33" fmla="*/ 2147483647 h 36"/>
                <a:gd name="T34" fmla="*/ 2147483647 w 43"/>
                <a:gd name="T35" fmla="*/ 2147483647 h 36"/>
                <a:gd name="T36" fmla="*/ 2147483647 w 43"/>
                <a:gd name="T37" fmla="*/ 2147483647 h 36"/>
                <a:gd name="T38" fmla="*/ 2147483647 w 43"/>
                <a:gd name="T39" fmla="*/ 2147483647 h 36"/>
                <a:gd name="T40" fmla="*/ 2147483647 w 43"/>
                <a:gd name="T41" fmla="*/ 2147483647 h 36"/>
                <a:gd name="T42" fmla="*/ 2147483647 w 43"/>
                <a:gd name="T43" fmla="*/ 2147483647 h 36"/>
                <a:gd name="T44" fmla="*/ 2147483647 w 43"/>
                <a:gd name="T45" fmla="*/ 2147483647 h 36"/>
                <a:gd name="T46" fmla="*/ 2147483647 w 43"/>
                <a:gd name="T47" fmla="*/ 2147483647 h 36"/>
                <a:gd name="T48" fmla="*/ 2147483647 w 43"/>
                <a:gd name="T49" fmla="*/ 2147483647 h 36"/>
                <a:gd name="T50" fmla="*/ 2147483647 w 43"/>
                <a:gd name="T51" fmla="*/ 2147483647 h 36"/>
                <a:gd name="T52" fmla="*/ 2147483647 w 43"/>
                <a:gd name="T53" fmla="*/ 2147483647 h 36"/>
                <a:gd name="T54" fmla="*/ 2147483647 w 43"/>
                <a:gd name="T55" fmla="*/ 2147483647 h 36"/>
                <a:gd name="T56" fmla="*/ 2147483647 w 43"/>
                <a:gd name="T57" fmla="*/ 2147483647 h 36"/>
                <a:gd name="T58" fmla="*/ 2147483647 w 43"/>
                <a:gd name="T59" fmla="*/ 2147483647 h 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3"/>
                <a:gd name="T91" fmla="*/ 0 h 36"/>
                <a:gd name="T92" fmla="*/ 43 w 43"/>
                <a:gd name="T93" fmla="*/ 36 h 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3" h="36">
                  <a:moveTo>
                    <a:pt x="38" y="21"/>
                  </a:moveTo>
                  <a:cubicBezTo>
                    <a:pt x="37" y="18"/>
                    <a:pt x="37" y="18"/>
                    <a:pt x="37" y="18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39" y="10"/>
                    <a:pt x="39" y="10"/>
                    <a:pt x="39" y="10"/>
                  </a:cubicBezTo>
                  <a:cubicBezTo>
                    <a:pt x="38" y="8"/>
                    <a:pt x="38" y="8"/>
                    <a:pt x="38" y="8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2"/>
                    <a:pt x="7" y="3"/>
                    <a:pt x="6" y="3"/>
                  </a:cubicBezTo>
                  <a:cubicBezTo>
                    <a:pt x="5" y="3"/>
                    <a:pt x="5" y="1"/>
                    <a:pt x="5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21" y="36"/>
                    <a:pt x="21" y="36"/>
                    <a:pt x="21" y="36"/>
                  </a:cubicBezTo>
                  <a:cubicBezTo>
                    <a:pt x="30" y="33"/>
                    <a:pt x="30" y="33"/>
                    <a:pt x="30" y="33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6" y="25"/>
                    <a:pt x="26" y="25"/>
                    <a:pt x="26" y="25"/>
                  </a:cubicBezTo>
                  <a:cubicBezTo>
                    <a:pt x="34" y="25"/>
                    <a:pt x="34" y="25"/>
                    <a:pt x="34" y="25"/>
                  </a:cubicBezTo>
                  <a:cubicBezTo>
                    <a:pt x="39" y="23"/>
                    <a:pt x="39" y="23"/>
                    <a:pt x="39" y="23"/>
                  </a:cubicBezTo>
                  <a:cubicBezTo>
                    <a:pt x="38" y="21"/>
                    <a:pt x="38" y="21"/>
                    <a:pt x="38" y="21"/>
                  </a:cubicBez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03" name="Freeform 421"/>
            <p:cNvSpPr>
              <a:spLocks/>
            </p:cNvSpPr>
            <p:nvPr/>
          </p:nvSpPr>
          <p:spPr bwMode="auto">
            <a:xfrm>
              <a:off x="2390775" y="4627563"/>
              <a:ext cx="134938" cy="149225"/>
            </a:xfrm>
            <a:custGeom>
              <a:avLst/>
              <a:gdLst>
                <a:gd name="T0" fmla="*/ 2147483647 w 102"/>
                <a:gd name="T1" fmla="*/ 2147483647 h 114"/>
                <a:gd name="T2" fmla="*/ 2147483647 w 102"/>
                <a:gd name="T3" fmla="*/ 2147483647 h 114"/>
                <a:gd name="T4" fmla="*/ 2147483647 w 102"/>
                <a:gd name="T5" fmla="*/ 2147483647 h 114"/>
                <a:gd name="T6" fmla="*/ 2147483647 w 102"/>
                <a:gd name="T7" fmla="*/ 2147483647 h 114"/>
                <a:gd name="T8" fmla="*/ 2147483647 w 102"/>
                <a:gd name="T9" fmla="*/ 2147483647 h 114"/>
                <a:gd name="T10" fmla="*/ 2147483647 w 102"/>
                <a:gd name="T11" fmla="*/ 2147483647 h 114"/>
                <a:gd name="T12" fmla="*/ 2147483647 w 102"/>
                <a:gd name="T13" fmla="*/ 0 h 114"/>
                <a:gd name="T14" fmla="*/ 2147483647 w 102"/>
                <a:gd name="T15" fmla="*/ 2147483647 h 114"/>
                <a:gd name="T16" fmla="*/ 0 w 102"/>
                <a:gd name="T17" fmla="*/ 2147483647 h 114"/>
                <a:gd name="T18" fmla="*/ 2147483647 w 102"/>
                <a:gd name="T19" fmla="*/ 2147483647 h 114"/>
                <a:gd name="T20" fmla="*/ 0 w 102"/>
                <a:gd name="T21" fmla="*/ 2147483647 h 114"/>
                <a:gd name="T22" fmla="*/ 2147483647 w 102"/>
                <a:gd name="T23" fmla="*/ 2147483647 h 114"/>
                <a:gd name="T24" fmla="*/ 2147483647 w 102"/>
                <a:gd name="T25" fmla="*/ 2147483647 h 1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2"/>
                <a:gd name="T40" fmla="*/ 0 h 114"/>
                <a:gd name="T41" fmla="*/ 102 w 102"/>
                <a:gd name="T42" fmla="*/ 114 h 11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2" h="114">
                  <a:moveTo>
                    <a:pt x="24" y="114"/>
                  </a:moveTo>
                  <a:lnTo>
                    <a:pt x="48" y="90"/>
                  </a:lnTo>
                  <a:lnTo>
                    <a:pt x="66" y="84"/>
                  </a:lnTo>
                  <a:lnTo>
                    <a:pt x="90" y="60"/>
                  </a:lnTo>
                  <a:lnTo>
                    <a:pt x="102" y="36"/>
                  </a:lnTo>
                  <a:lnTo>
                    <a:pt x="78" y="18"/>
                  </a:lnTo>
                  <a:lnTo>
                    <a:pt x="30" y="0"/>
                  </a:lnTo>
                  <a:lnTo>
                    <a:pt x="24" y="12"/>
                  </a:lnTo>
                  <a:lnTo>
                    <a:pt x="0" y="66"/>
                  </a:lnTo>
                  <a:lnTo>
                    <a:pt x="12" y="90"/>
                  </a:lnTo>
                  <a:lnTo>
                    <a:pt x="0" y="96"/>
                  </a:lnTo>
                  <a:lnTo>
                    <a:pt x="6" y="108"/>
                  </a:lnTo>
                  <a:lnTo>
                    <a:pt x="24" y="114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04" name="Freeform 321"/>
            <p:cNvSpPr>
              <a:spLocks/>
            </p:cNvSpPr>
            <p:nvPr/>
          </p:nvSpPr>
          <p:spPr bwMode="auto">
            <a:xfrm rot="730076">
              <a:off x="2437227" y="3456752"/>
              <a:ext cx="360018" cy="282819"/>
            </a:xfrm>
            <a:custGeom>
              <a:avLst/>
              <a:gdLst>
                <a:gd name="T0" fmla="*/ 426164101 w 10000"/>
                <a:gd name="T1" fmla="*/ 33234648 h 10009"/>
                <a:gd name="T2" fmla="*/ 408082289 w 10000"/>
                <a:gd name="T3" fmla="*/ 32290934 h 10009"/>
                <a:gd name="T4" fmla="*/ 362807633 w 10000"/>
                <a:gd name="T5" fmla="*/ 28740862 h 10009"/>
                <a:gd name="T6" fmla="*/ 339258661 w 10000"/>
                <a:gd name="T7" fmla="*/ 30156419 h 10009"/>
                <a:gd name="T8" fmla="*/ 326642675 w 10000"/>
                <a:gd name="T9" fmla="*/ 30156419 h 10009"/>
                <a:gd name="T10" fmla="*/ 309215389 w 10000"/>
                <a:gd name="T11" fmla="*/ 16494176 h 10009"/>
                <a:gd name="T12" fmla="*/ 163298617 w 10000"/>
                <a:gd name="T13" fmla="*/ 202452 h 10009"/>
                <a:gd name="T14" fmla="*/ 87933914 w 10000"/>
                <a:gd name="T15" fmla="*/ 7685170 h 10009"/>
                <a:gd name="T16" fmla="*/ 62843529 w 10000"/>
                <a:gd name="T17" fmla="*/ 202452 h 10009"/>
                <a:gd name="T18" fmla="*/ 37659631 w 10000"/>
                <a:gd name="T19" fmla="*/ 7685170 h 10009"/>
                <a:gd name="T20" fmla="*/ 0 w 10000"/>
                <a:gd name="T21" fmla="*/ 22673701 h 10009"/>
                <a:gd name="T22" fmla="*/ 25137159 w 10000"/>
                <a:gd name="T23" fmla="*/ 60132717 h 10009"/>
                <a:gd name="T24" fmla="*/ 50274283 w 10000"/>
                <a:gd name="T25" fmla="*/ 45144977 h 10009"/>
                <a:gd name="T26" fmla="*/ 100501863 w 10000"/>
                <a:gd name="T27" fmla="*/ 52627695 h 10009"/>
                <a:gd name="T28" fmla="*/ 113117812 w 10000"/>
                <a:gd name="T29" fmla="*/ 60132717 h 10009"/>
                <a:gd name="T30" fmla="*/ 113117812 w 10000"/>
                <a:gd name="T31" fmla="*/ 60132717 h 10009"/>
                <a:gd name="T32" fmla="*/ 125592247 w 10000"/>
                <a:gd name="T33" fmla="*/ 67616225 h 10009"/>
                <a:gd name="T34" fmla="*/ 113117812 w 10000"/>
                <a:gd name="T35" fmla="*/ 90086683 h 10009"/>
                <a:gd name="T36" fmla="*/ 100501863 w 10000"/>
                <a:gd name="T37" fmla="*/ 127546490 h 10009"/>
                <a:gd name="T38" fmla="*/ 87933914 w 10000"/>
                <a:gd name="T39" fmla="*/ 150017738 h 10009"/>
                <a:gd name="T40" fmla="*/ 87933914 w 10000"/>
                <a:gd name="T41" fmla="*/ 164983174 h 10009"/>
                <a:gd name="T42" fmla="*/ 88027428 w 10000"/>
                <a:gd name="T43" fmla="*/ 168915820 h 10009"/>
                <a:gd name="T44" fmla="*/ 87933914 w 10000"/>
                <a:gd name="T45" fmla="*/ 172489014 h 10009"/>
                <a:gd name="T46" fmla="*/ 87933914 w 10000"/>
                <a:gd name="T47" fmla="*/ 179971704 h 10009"/>
                <a:gd name="T48" fmla="*/ 75364703 w 10000"/>
                <a:gd name="T49" fmla="*/ 202442981 h 10009"/>
                <a:gd name="T50" fmla="*/ 100501863 w 10000"/>
                <a:gd name="T51" fmla="*/ 202442981 h 10009"/>
                <a:gd name="T52" fmla="*/ 150776145 w 10000"/>
                <a:gd name="T53" fmla="*/ 224914229 h 10009"/>
                <a:gd name="T54" fmla="*/ 226140849 w 10000"/>
                <a:gd name="T55" fmla="*/ 209925699 h 10009"/>
                <a:gd name="T56" fmla="*/ 301505552 w 10000"/>
                <a:gd name="T57" fmla="*/ 202442981 h 10009"/>
                <a:gd name="T58" fmla="*/ 339258661 w 10000"/>
                <a:gd name="T59" fmla="*/ 172489014 h 10009"/>
                <a:gd name="T60" fmla="*/ 376916994 w 10000"/>
                <a:gd name="T61" fmla="*/ 142512716 h 10009"/>
                <a:gd name="T62" fmla="*/ 376916994 w 10000"/>
                <a:gd name="T63" fmla="*/ 127546490 h 10009"/>
                <a:gd name="T64" fmla="*/ 412193659 w 10000"/>
                <a:gd name="T65" fmla="*/ 87817472 h 10009"/>
                <a:gd name="T66" fmla="*/ 429341773 w 10000"/>
                <a:gd name="T67" fmla="*/ 83165896 h 10009"/>
                <a:gd name="T68" fmla="*/ 435368612 w 10000"/>
                <a:gd name="T69" fmla="*/ 80738868 h 10009"/>
                <a:gd name="T70" fmla="*/ 439900776 w 10000"/>
                <a:gd name="T71" fmla="*/ 78491989 h 10009"/>
                <a:gd name="T72" fmla="*/ 465785903 w 10000"/>
                <a:gd name="T73" fmla="*/ 63975302 h 10009"/>
                <a:gd name="T74" fmla="*/ 457094332 w 10000"/>
                <a:gd name="T75" fmla="*/ 39369538 h 10009"/>
                <a:gd name="T76" fmla="*/ 455739875 w 10000"/>
                <a:gd name="T77" fmla="*/ 35908735 h 10009"/>
                <a:gd name="T78" fmla="*/ 446722357 w 10000"/>
                <a:gd name="T79" fmla="*/ 35819466 h 10009"/>
                <a:gd name="T80" fmla="*/ 426164101 w 10000"/>
                <a:gd name="T81" fmla="*/ 33234648 h 1000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000" h="10009">
                  <a:moveTo>
                    <a:pt x="9121" y="1479"/>
                  </a:moveTo>
                  <a:cubicBezTo>
                    <a:pt x="8949" y="1545"/>
                    <a:pt x="8960" y="1470"/>
                    <a:pt x="8734" y="1437"/>
                  </a:cubicBezTo>
                  <a:cubicBezTo>
                    <a:pt x="8508" y="1404"/>
                    <a:pt x="8010" y="1295"/>
                    <a:pt x="7765" y="1279"/>
                  </a:cubicBezTo>
                  <a:cubicBezTo>
                    <a:pt x="7520" y="1263"/>
                    <a:pt x="7390" y="1332"/>
                    <a:pt x="7261" y="1342"/>
                  </a:cubicBezTo>
                  <a:cubicBezTo>
                    <a:pt x="7132" y="1353"/>
                    <a:pt x="7098" y="1443"/>
                    <a:pt x="6991" y="1342"/>
                  </a:cubicBezTo>
                  <a:cubicBezTo>
                    <a:pt x="6884" y="1241"/>
                    <a:pt x="6742" y="937"/>
                    <a:pt x="6618" y="734"/>
                  </a:cubicBezTo>
                  <a:cubicBezTo>
                    <a:pt x="5577" y="492"/>
                    <a:pt x="4284" y="74"/>
                    <a:pt x="3495" y="9"/>
                  </a:cubicBezTo>
                  <a:cubicBezTo>
                    <a:pt x="2706" y="-56"/>
                    <a:pt x="2420" y="231"/>
                    <a:pt x="1882" y="342"/>
                  </a:cubicBezTo>
                  <a:lnTo>
                    <a:pt x="1345" y="9"/>
                  </a:lnTo>
                  <a:lnTo>
                    <a:pt x="806" y="342"/>
                  </a:lnTo>
                  <a:cubicBezTo>
                    <a:pt x="806" y="342"/>
                    <a:pt x="268" y="1009"/>
                    <a:pt x="0" y="1009"/>
                  </a:cubicBezTo>
                  <a:lnTo>
                    <a:pt x="538" y="2676"/>
                  </a:lnTo>
                  <a:lnTo>
                    <a:pt x="1076" y="2009"/>
                  </a:lnTo>
                  <a:lnTo>
                    <a:pt x="2151" y="2342"/>
                  </a:lnTo>
                  <a:lnTo>
                    <a:pt x="2421" y="2676"/>
                  </a:lnTo>
                  <a:lnTo>
                    <a:pt x="2688" y="3009"/>
                  </a:lnTo>
                  <a:cubicBezTo>
                    <a:pt x="2600" y="3342"/>
                    <a:pt x="2510" y="3676"/>
                    <a:pt x="2421" y="4009"/>
                  </a:cubicBezTo>
                  <a:cubicBezTo>
                    <a:pt x="2330" y="4565"/>
                    <a:pt x="2241" y="5120"/>
                    <a:pt x="2151" y="5676"/>
                  </a:cubicBezTo>
                  <a:cubicBezTo>
                    <a:pt x="2062" y="6009"/>
                    <a:pt x="1971" y="6343"/>
                    <a:pt x="1882" y="6676"/>
                  </a:cubicBezTo>
                  <a:lnTo>
                    <a:pt x="1882" y="7342"/>
                  </a:lnTo>
                  <a:cubicBezTo>
                    <a:pt x="1882" y="7482"/>
                    <a:pt x="1889" y="7241"/>
                    <a:pt x="1884" y="7517"/>
                  </a:cubicBezTo>
                  <a:cubicBezTo>
                    <a:pt x="1879" y="7793"/>
                    <a:pt x="1882" y="7594"/>
                    <a:pt x="1882" y="7676"/>
                  </a:cubicBezTo>
                  <a:lnTo>
                    <a:pt x="1882" y="8009"/>
                  </a:lnTo>
                  <a:cubicBezTo>
                    <a:pt x="1792" y="8342"/>
                    <a:pt x="1703" y="8676"/>
                    <a:pt x="1613" y="9009"/>
                  </a:cubicBezTo>
                  <a:lnTo>
                    <a:pt x="2151" y="9009"/>
                  </a:lnTo>
                  <a:lnTo>
                    <a:pt x="3227" y="10009"/>
                  </a:lnTo>
                  <a:lnTo>
                    <a:pt x="4840" y="9342"/>
                  </a:lnTo>
                  <a:lnTo>
                    <a:pt x="6453" y="9009"/>
                  </a:lnTo>
                  <a:lnTo>
                    <a:pt x="7261" y="7676"/>
                  </a:lnTo>
                  <a:lnTo>
                    <a:pt x="8067" y="6342"/>
                  </a:lnTo>
                  <a:cubicBezTo>
                    <a:pt x="8067" y="6120"/>
                    <a:pt x="7941" y="6082"/>
                    <a:pt x="8067" y="5676"/>
                  </a:cubicBezTo>
                  <a:cubicBezTo>
                    <a:pt x="8193" y="5270"/>
                    <a:pt x="8503" y="4112"/>
                    <a:pt x="8822" y="3908"/>
                  </a:cubicBezTo>
                  <a:cubicBezTo>
                    <a:pt x="9185" y="3676"/>
                    <a:pt x="9126" y="3756"/>
                    <a:pt x="9189" y="3701"/>
                  </a:cubicBezTo>
                  <a:cubicBezTo>
                    <a:pt x="9252" y="3646"/>
                    <a:pt x="9284" y="3569"/>
                    <a:pt x="9318" y="3593"/>
                  </a:cubicBezTo>
                  <a:cubicBezTo>
                    <a:pt x="9388" y="3534"/>
                    <a:pt x="9296" y="3577"/>
                    <a:pt x="9415" y="3493"/>
                  </a:cubicBezTo>
                  <a:cubicBezTo>
                    <a:pt x="9534" y="3409"/>
                    <a:pt x="9908" y="3137"/>
                    <a:pt x="9969" y="2847"/>
                  </a:cubicBezTo>
                  <a:cubicBezTo>
                    <a:pt x="10030" y="2557"/>
                    <a:pt x="10018" y="1949"/>
                    <a:pt x="9783" y="1752"/>
                  </a:cubicBezTo>
                  <a:cubicBezTo>
                    <a:pt x="9774" y="1701"/>
                    <a:pt x="9763" y="1649"/>
                    <a:pt x="9754" y="1598"/>
                  </a:cubicBezTo>
                  <a:cubicBezTo>
                    <a:pt x="9738" y="1593"/>
                    <a:pt x="9576" y="1599"/>
                    <a:pt x="9561" y="1594"/>
                  </a:cubicBezTo>
                  <a:lnTo>
                    <a:pt x="9121" y="147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5" name="Freeform 322"/>
            <p:cNvSpPr>
              <a:spLocks/>
            </p:cNvSpPr>
            <p:nvPr/>
          </p:nvSpPr>
          <p:spPr bwMode="auto">
            <a:xfrm rot="926903">
              <a:off x="2447297" y="3476408"/>
              <a:ext cx="90634" cy="198737"/>
            </a:xfrm>
            <a:custGeom>
              <a:avLst/>
              <a:gdLst>
                <a:gd name="T0" fmla="*/ 5203165 w 10000"/>
                <a:gd name="T1" fmla="*/ 55889666 h 10437"/>
                <a:gd name="T2" fmla="*/ 5203165 w 10000"/>
                <a:gd name="T3" fmla="*/ 52637007 h 10437"/>
                <a:gd name="T4" fmla="*/ 5387551 w 10000"/>
                <a:gd name="T5" fmla="*/ 46351799 h 10437"/>
                <a:gd name="T6" fmla="*/ 5946543 w 10000"/>
                <a:gd name="T7" fmla="*/ 39611862 h 10437"/>
                <a:gd name="T8" fmla="*/ 5946543 w 10000"/>
                <a:gd name="T9" fmla="*/ 36359184 h 10437"/>
                <a:gd name="T10" fmla="*/ 6172444 w 10000"/>
                <a:gd name="T11" fmla="*/ 28565155 h 10437"/>
                <a:gd name="T12" fmla="*/ 6689840 w 10000"/>
                <a:gd name="T13" fmla="*/ 23334419 h 10437"/>
                <a:gd name="T14" fmla="*/ 6802098 w 10000"/>
                <a:gd name="T15" fmla="*/ 16987401 h 10437"/>
                <a:gd name="T16" fmla="*/ 7433136 w 10000"/>
                <a:gd name="T17" fmla="*/ 10309636 h 10437"/>
                <a:gd name="T18" fmla="*/ 6689840 w 10000"/>
                <a:gd name="T19" fmla="*/ 7056976 h 10437"/>
                <a:gd name="T20" fmla="*/ 5946543 w 10000"/>
                <a:gd name="T21" fmla="*/ 3252678 h 10437"/>
                <a:gd name="T22" fmla="*/ 3716573 w 10000"/>
                <a:gd name="T23" fmla="*/ 0 h 10437"/>
                <a:gd name="T24" fmla="*/ 2229971 w 10000"/>
                <a:gd name="T25" fmla="*/ 3252678 h 10437"/>
                <a:gd name="T26" fmla="*/ 1486593 w 10000"/>
                <a:gd name="T27" fmla="*/ 7056976 h 10437"/>
                <a:gd name="T28" fmla="*/ 918027 w 10000"/>
                <a:gd name="T29" fmla="*/ 9848023 h 10437"/>
                <a:gd name="T30" fmla="*/ 1486593 w 10000"/>
                <a:gd name="T31" fmla="*/ 20074877 h 10437"/>
                <a:gd name="T32" fmla="*/ 1486593 w 10000"/>
                <a:gd name="T33" fmla="*/ 33099660 h 10437"/>
                <a:gd name="T34" fmla="*/ 170224 w 10000"/>
                <a:gd name="T35" fmla="*/ 42768374 h 10437"/>
                <a:gd name="T36" fmla="*/ 0 w 10000"/>
                <a:gd name="T37" fmla="*/ 49377103 h 10437"/>
                <a:gd name="T38" fmla="*/ 483164 w 10000"/>
                <a:gd name="T39" fmla="*/ 53195128 h 10437"/>
                <a:gd name="T40" fmla="*/ 1486593 w 10000"/>
                <a:gd name="T41" fmla="*/ 52637007 h 10437"/>
                <a:gd name="T42" fmla="*/ 842208 w 10000"/>
                <a:gd name="T43" fmla="*/ 71650188 h 10437"/>
                <a:gd name="T44" fmla="*/ 4818903 w 10000"/>
                <a:gd name="T45" fmla="*/ 71926007 h 10437"/>
                <a:gd name="T46" fmla="*/ 5335475 w 10000"/>
                <a:gd name="T47" fmla="*/ 64986150 h 10437"/>
                <a:gd name="T48" fmla="*/ 5203165 w 10000"/>
                <a:gd name="T49" fmla="*/ 62401868 h 10437"/>
                <a:gd name="T50" fmla="*/ 5203165 w 10000"/>
                <a:gd name="T51" fmla="*/ 55889666 h 1043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000" h="10437">
                  <a:moveTo>
                    <a:pt x="7000" y="8110"/>
                  </a:moveTo>
                  <a:lnTo>
                    <a:pt x="7000" y="7638"/>
                  </a:lnTo>
                  <a:cubicBezTo>
                    <a:pt x="7083" y="7334"/>
                    <a:pt x="7165" y="7030"/>
                    <a:pt x="7248" y="6726"/>
                  </a:cubicBezTo>
                  <a:lnTo>
                    <a:pt x="8000" y="5748"/>
                  </a:lnTo>
                  <a:lnTo>
                    <a:pt x="8000" y="5276"/>
                  </a:lnTo>
                  <a:cubicBezTo>
                    <a:pt x="8101" y="4899"/>
                    <a:pt x="8203" y="4522"/>
                    <a:pt x="8304" y="4145"/>
                  </a:cubicBezTo>
                  <a:lnTo>
                    <a:pt x="9000" y="3386"/>
                  </a:lnTo>
                  <a:cubicBezTo>
                    <a:pt x="9050" y="3079"/>
                    <a:pt x="9101" y="2772"/>
                    <a:pt x="9151" y="2465"/>
                  </a:cubicBezTo>
                  <a:lnTo>
                    <a:pt x="10000" y="1496"/>
                  </a:lnTo>
                  <a:lnTo>
                    <a:pt x="9000" y="1024"/>
                  </a:lnTo>
                  <a:lnTo>
                    <a:pt x="8000" y="472"/>
                  </a:lnTo>
                  <a:lnTo>
                    <a:pt x="5000" y="0"/>
                  </a:lnTo>
                  <a:lnTo>
                    <a:pt x="3000" y="472"/>
                  </a:lnTo>
                  <a:lnTo>
                    <a:pt x="2000" y="1024"/>
                  </a:lnTo>
                  <a:lnTo>
                    <a:pt x="1235" y="1429"/>
                  </a:lnTo>
                  <a:lnTo>
                    <a:pt x="2000" y="2913"/>
                  </a:lnTo>
                  <a:lnTo>
                    <a:pt x="2000" y="4803"/>
                  </a:lnTo>
                  <a:lnTo>
                    <a:pt x="229" y="6206"/>
                  </a:lnTo>
                  <a:cubicBezTo>
                    <a:pt x="153" y="6526"/>
                    <a:pt x="76" y="6845"/>
                    <a:pt x="0" y="7165"/>
                  </a:cubicBezTo>
                  <a:lnTo>
                    <a:pt x="650" y="7719"/>
                  </a:lnTo>
                  <a:lnTo>
                    <a:pt x="2000" y="7638"/>
                  </a:lnTo>
                  <a:lnTo>
                    <a:pt x="1133" y="10397"/>
                  </a:lnTo>
                  <a:lnTo>
                    <a:pt x="6483" y="10437"/>
                  </a:lnTo>
                  <a:cubicBezTo>
                    <a:pt x="6656" y="10000"/>
                    <a:pt x="7005" y="9867"/>
                    <a:pt x="7178" y="9430"/>
                  </a:cubicBezTo>
                  <a:cubicBezTo>
                    <a:pt x="7119" y="9305"/>
                    <a:pt x="7059" y="9180"/>
                    <a:pt x="7000" y="9055"/>
                  </a:cubicBezTo>
                  <a:lnTo>
                    <a:pt x="7000" y="811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6" name="Freeform 341"/>
            <p:cNvSpPr>
              <a:spLocks/>
            </p:cNvSpPr>
            <p:nvPr/>
          </p:nvSpPr>
          <p:spPr bwMode="auto">
            <a:xfrm>
              <a:off x="2977254" y="3350832"/>
              <a:ext cx="190079" cy="84081"/>
            </a:xfrm>
            <a:custGeom>
              <a:avLst/>
              <a:gdLst>
                <a:gd name="T0" fmla="*/ 66415882 w 10000"/>
                <a:gd name="T1" fmla="*/ 3253953 h 10000"/>
                <a:gd name="T2" fmla="*/ 69306034 w 10000"/>
                <a:gd name="T3" fmla="*/ 2168926 h 10000"/>
                <a:gd name="T4" fmla="*/ 69306034 w 10000"/>
                <a:gd name="T5" fmla="*/ 2168926 h 10000"/>
                <a:gd name="T6" fmla="*/ 66415882 w 10000"/>
                <a:gd name="T7" fmla="*/ 1084463 h 10000"/>
                <a:gd name="T8" fmla="*/ 66415882 w 10000"/>
                <a:gd name="T9" fmla="*/ 542194 h 10000"/>
                <a:gd name="T10" fmla="*/ 63532969 w 10000"/>
                <a:gd name="T11" fmla="*/ 542194 h 10000"/>
                <a:gd name="T12" fmla="*/ 51979620 w 10000"/>
                <a:gd name="T13" fmla="*/ 0 h 10000"/>
                <a:gd name="T14" fmla="*/ 49089450 w 10000"/>
                <a:gd name="T15" fmla="*/ 542194 h 10000"/>
                <a:gd name="T16" fmla="*/ 40426253 w 10000"/>
                <a:gd name="T17" fmla="*/ 542194 h 10000"/>
                <a:gd name="T18" fmla="*/ 37542997 w 10000"/>
                <a:gd name="T19" fmla="*/ 1084463 h 10000"/>
                <a:gd name="T20" fmla="*/ 31763037 w 10000"/>
                <a:gd name="T21" fmla="*/ 1626657 h 10000"/>
                <a:gd name="T22" fmla="*/ 34653188 w 10000"/>
                <a:gd name="T23" fmla="*/ 2711120 h 10000"/>
                <a:gd name="T24" fmla="*/ 31763037 w 10000"/>
                <a:gd name="T25" fmla="*/ 3253953 h 10000"/>
                <a:gd name="T26" fmla="*/ 28879781 w 10000"/>
                <a:gd name="T27" fmla="*/ 3253953 h 10000"/>
                <a:gd name="T28" fmla="*/ 17326413 w 10000"/>
                <a:gd name="T29" fmla="*/ 3796155 h 10000"/>
                <a:gd name="T30" fmla="*/ 11553368 w 10000"/>
                <a:gd name="T31" fmla="*/ 3796155 h 10000"/>
                <a:gd name="T32" fmla="*/ 2890152 w 10000"/>
                <a:gd name="T33" fmla="*/ 3796155 h 10000"/>
                <a:gd name="T34" fmla="*/ 0 w 10000"/>
                <a:gd name="T35" fmla="*/ 3796155 h 10000"/>
                <a:gd name="T36" fmla="*/ 2890152 w 10000"/>
                <a:gd name="T37" fmla="*/ 4338416 h 10000"/>
                <a:gd name="T38" fmla="*/ 8663216 w 10000"/>
                <a:gd name="T39" fmla="*/ 5422879 h 10000"/>
                <a:gd name="T40" fmla="*/ 11553368 w 10000"/>
                <a:gd name="T41" fmla="*/ 5965081 h 10000"/>
                <a:gd name="T42" fmla="*/ 14436623 w 10000"/>
                <a:gd name="T43" fmla="*/ 5422879 h 10000"/>
                <a:gd name="T44" fmla="*/ 25989629 w 10000"/>
                <a:gd name="T45" fmla="*/ 5422879 h 10000"/>
                <a:gd name="T46" fmla="*/ 37542997 w 10000"/>
                <a:gd name="T47" fmla="*/ 5965081 h 10000"/>
                <a:gd name="T48" fmla="*/ 40426253 w 10000"/>
                <a:gd name="T49" fmla="*/ 5965081 h 10000"/>
                <a:gd name="T50" fmla="*/ 51979620 w 10000"/>
                <a:gd name="T51" fmla="*/ 5965081 h 10000"/>
                <a:gd name="T52" fmla="*/ 60642818 w 10000"/>
                <a:gd name="T53" fmla="*/ 4880618 h 10000"/>
                <a:gd name="T54" fmla="*/ 63532969 w 10000"/>
                <a:gd name="T55" fmla="*/ 4880618 h 10000"/>
                <a:gd name="T56" fmla="*/ 66415882 w 10000"/>
                <a:gd name="T57" fmla="*/ 3253953 h 1000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0000" h="10000">
                  <a:moveTo>
                    <a:pt x="9583" y="5455"/>
                  </a:moveTo>
                  <a:lnTo>
                    <a:pt x="10000" y="3636"/>
                  </a:lnTo>
                  <a:lnTo>
                    <a:pt x="9583" y="1818"/>
                  </a:lnTo>
                  <a:lnTo>
                    <a:pt x="9583" y="909"/>
                  </a:lnTo>
                  <a:lnTo>
                    <a:pt x="9167" y="909"/>
                  </a:lnTo>
                  <a:lnTo>
                    <a:pt x="7500" y="0"/>
                  </a:lnTo>
                  <a:lnTo>
                    <a:pt x="7083" y="909"/>
                  </a:lnTo>
                  <a:lnTo>
                    <a:pt x="5833" y="909"/>
                  </a:lnTo>
                  <a:lnTo>
                    <a:pt x="5417" y="1818"/>
                  </a:lnTo>
                  <a:lnTo>
                    <a:pt x="4583" y="2727"/>
                  </a:lnTo>
                  <a:lnTo>
                    <a:pt x="5000" y="4545"/>
                  </a:lnTo>
                  <a:cubicBezTo>
                    <a:pt x="5000" y="4545"/>
                    <a:pt x="5000" y="5455"/>
                    <a:pt x="4583" y="5455"/>
                  </a:cubicBezTo>
                  <a:lnTo>
                    <a:pt x="4167" y="5455"/>
                  </a:lnTo>
                  <a:lnTo>
                    <a:pt x="2500" y="6364"/>
                  </a:lnTo>
                  <a:lnTo>
                    <a:pt x="1667" y="6364"/>
                  </a:lnTo>
                  <a:lnTo>
                    <a:pt x="417" y="6364"/>
                  </a:lnTo>
                  <a:lnTo>
                    <a:pt x="0" y="6364"/>
                  </a:lnTo>
                  <a:lnTo>
                    <a:pt x="417" y="7273"/>
                  </a:lnTo>
                  <a:lnTo>
                    <a:pt x="1250" y="9091"/>
                  </a:lnTo>
                  <a:lnTo>
                    <a:pt x="1667" y="10000"/>
                  </a:lnTo>
                  <a:lnTo>
                    <a:pt x="2083" y="9091"/>
                  </a:lnTo>
                  <a:lnTo>
                    <a:pt x="3750" y="9091"/>
                  </a:lnTo>
                  <a:lnTo>
                    <a:pt x="5417" y="10000"/>
                  </a:lnTo>
                  <a:lnTo>
                    <a:pt x="5833" y="10000"/>
                  </a:lnTo>
                  <a:lnTo>
                    <a:pt x="7500" y="10000"/>
                  </a:lnTo>
                  <a:lnTo>
                    <a:pt x="8750" y="8182"/>
                  </a:lnTo>
                  <a:lnTo>
                    <a:pt x="9167" y="8182"/>
                  </a:lnTo>
                  <a:cubicBezTo>
                    <a:pt x="9306" y="7273"/>
                    <a:pt x="9444" y="6364"/>
                    <a:pt x="9583" y="545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7" name="Freeform 342"/>
            <p:cNvSpPr>
              <a:spLocks/>
            </p:cNvSpPr>
            <p:nvPr/>
          </p:nvSpPr>
          <p:spPr bwMode="auto">
            <a:xfrm rot="471028">
              <a:off x="2649965" y="3246004"/>
              <a:ext cx="304630" cy="293738"/>
            </a:xfrm>
            <a:custGeom>
              <a:avLst/>
              <a:gdLst>
                <a:gd name="T0" fmla="*/ 255899615 w 10043"/>
                <a:gd name="T1" fmla="*/ 182500249 h 10000"/>
                <a:gd name="T2" fmla="*/ 260305209 w 10043"/>
                <a:gd name="T3" fmla="*/ 166367556 h 10000"/>
                <a:gd name="T4" fmla="*/ 260305209 w 10043"/>
                <a:gd name="T5" fmla="*/ 154066199 h 10000"/>
                <a:gd name="T6" fmla="*/ 260305209 w 10043"/>
                <a:gd name="T7" fmla="*/ 154066199 h 10000"/>
                <a:gd name="T8" fmla="*/ 253121605 w 10043"/>
                <a:gd name="T9" fmla="*/ 141738968 h 10000"/>
                <a:gd name="T10" fmla="*/ 238753485 w 10043"/>
                <a:gd name="T11" fmla="*/ 141738968 h 10000"/>
                <a:gd name="T12" fmla="*/ 241222933 w 10043"/>
                <a:gd name="T13" fmla="*/ 133621726 h 10000"/>
                <a:gd name="T14" fmla="*/ 260305209 w 10043"/>
                <a:gd name="T15" fmla="*/ 110920025 h 10000"/>
                <a:gd name="T16" fmla="*/ 267461165 w 10043"/>
                <a:gd name="T17" fmla="*/ 104731402 h 10000"/>
                <a:gd name="T18" fmla="*/ 267461165 w 10043"/>
                <a:gd name="T19" fmla="*/ 104731402 h 10000"/>
                <a:gd name="T20" fmla="*/ 267461165 w 10043"/>
                <a:gd name="T21" fmla="*/ 80101963 h 10000"/>
                <a:gd name="T22" fmla="*/ 281829285 w 10043"/>
                <a:gd name="T23" fmla="*/ 67774732 h 10000"/>
                <a:gd name="T24" fmla="*/ 260305209 w 10043"/>
                <a:gd name="T25" fmla="*/ 61611131 h 10000"/>
                <a:gd name="T26" fmla="*/ 245938000 w 10043"/>
                <a:gd name="T27" fmla="*/ 55447501 h 10000"/>
                <a:gd name="T28" fmla="*/ 224385365 w 10043"/>
                <a:gd name="T29" fmla="*/ 49283901 h 10000"/>
                <a:gd name="T30" fmla="*/ 217230320 w 10043"/>
                <a:gd name="T31" fmla="*/ 43120271 h 10000"/>
                <a:gd name="T32" fmla="*/ 202862230 w 10043"/>
                <a:gd name="T33" fmla="*/ 36956670 h 10000"/>
                <a:gd name="T34" fmla="*/ 188494111 w 10043"/>
                <a:gd name="T35" fmla="*/ 30818062 h 10000"/>
                <a:gd name="T36" fmla="*/ 181310506 w 10043"/>
                <a:gd name="T37" fmla="*/ 18490831 h 10000"/>
                <a:gd name="T38" fmla="*/ 166970035 w 10043"/>
                <a:gd name="T39" fmla="*/ 12327231 h 10000"/>
                <a:gd name="T40" fmla="*/ 159786430 w 10043"/>
                <a:gd name="T41" fmla="*/ 0 h 10000"/>
                <a:gd name="T42" fmla="*/ 145418311 w 10043"/>
                <a:gd name="T43" fmla="*/ 6163601 h 10000"/>
                <a:gd name="T44" fmla="*/ 131078750 w 10043"/>
                <a:gd name="T45" fmla="*/ 30818062 h 10000"/>
                <a:gd name="T46" fmla="*/ 123895176 w 10043"/>
                <a:gd name="T47" fmla="*/ 36956670 h 10000"/>
                <a:gd name="T48" fmla="*/ 109162285 w 10043"/>
                <a:gd name="T49" fmla="*/ 53063489 h 10000"/>
                <a:gd name="T50" fmla="*/ 83597386 w 10043"/>
                <a:gd name="T51" fmla="*/ 51592024 h 10000"/>
                <a:gd name="T52" fmla="*/ 77368031 w 10043"/>
                <a:gd name="T53" fmla="*/ 41826487 h 10000"/>
                <a:gd name="T54" fmla="*/ 65890306 w 10043"/>
                <a:gd name="T55" fmla="*/ 41116643 h 10000"/>
                <a:gd name="T56" fmla="*/ 65665568 w 10043"/>
                <a:gd name="T57" fmla="*/ 56943989 h 10000"/>
                <a:gd name="T58" fmla="*/ 66451256 w 10043"/>
                <a:gd name="T59" fmla="*/ 73938362 h 10000"/>
                <a:gd name="T60" fmla="*/ 44928091 w 10043"/>
                <a:gd name="T61" fmla="*/ 73938362 h 10000"/>
                <a:gd name="T62" fmla="*/ 36172200 w 10043"/>
                <a:gd name="T63" fmla="*/ 63336167 h 10000"/>
                <a:gd name="T64" fmla="*/ 19194631 w 10043"/>
                <a:gd name="T65" fmla="*/ 66582741 h 10000"/>
                <a:gd name="T66" fmla="*/ 925690 w 10043"/>
                <a:gd name="T67" fmla="*/ 69550693 h 10000"/>
                <a:gd name="T68" fmla="*/ 2638009 w 10043"/>
                <a:gd name="T69" fmla="*/ 82460982 h 10000"/>
                <a:gd name="T70" fmla="*/ 2946572 w 10043"/>
                <a:gd name="T71" fmla="*/ 94356932 h 10000"/>
                <a:gd name="T72" fmla="*/ 23375486 w 10043"/>
                <a:gd name="T73" fmla="*/ 110920025 h 10000"/>
                <a:gd name="T74" fmla="*/ 44928091 w 10043"/>
                <a:gd name="T75" fmla="*/ 110920025 h 10000"/>
                <a:gd name="T76" fmla="*/ 52083136 w 10043"/>
                <a:gd name="T77" fmla="*/ 117083655 h 10000"/>
                <a:gd name="T78" fmla="*/ 52083136 w 10043"/>
                <a:gd name="T79" fmla="*/ 123248137 h 10000"/>
                <a:gd name="T80" fmla="*/ 59267651 w 10043"/>
                <a:gd name="T81" fmla="*/ 135575338 h 10000"/>
                <a:gd name="T82" fmla="*/ 66451256 w 10043"/>
                <a:gd name="T83" fmla="*/ 154066199 h 10000"/>
                <a:gd name="T84" fmla="*/ 73635771 w 10043"/>
                <a:gd name="T85" fmla="*/ 160203926 h 10000"/>
                <a:gd name="T86" fmla="*/ 73635771 w 10043"/>
                <a:gd name="T87" fmla="*/ 178695638 h 10000"/>
                <a:gd name="T88" fmla="*/ 61399977 w 10043"/>
                <a:gd name="T89" fmla="*/ 216438071 h 10000"/>
                <a:gd name="T90" fmla="*/ 59436212 w 10043"/>
                <a:gd name="T91" fmla="*/ 223312396 h 10000"/>
                <a:gd name="T92" fmla="*/ 70604463 w 10043"/>
                <a:gd name="T93" fmla="*/ 240002274 h 10000"/>
                <a:gd name="T94" fmla="*/ 80819376 w 10043"/>
                <a:gd name="T95" fmla="*/ 240306770 h 10000"/>
                <a:gd name="T96" fmla="*/ 95158936 w 10043"/>
                <a:gd name="T97" fmla="*/ 240306770 h 10000"/>
                <a:gd name="T98" fmla="*/ 116710630 w 10043"/>
                <a:gd name="T99" fmla="*/ 246470371 h 10000"/>
                <a:gd name="T100" fmla="*/ 131078750 w 10043"/>
                <a:gd name="T101" fmla="*/ 246470371 h 10000"/>
                <a:gd name="T102" fmla="*/ 152602826 w 10043"/>
                <a:gd name="T103" fmla="*/ 252634001 h 10000"/>
                <a:gd name="T104" fmla="*/ 166970035 w 10043"/>
                <a:gd name="T105" fmla="*/ 252634001 h 10000"/>
                <a:gd name="T106" fmla="*/ 178897235 w 10043"/>
                <a:gd name="T107" fmla="*/ 238759387 h 10000"/>
                <a:gd name="T108" fmla="*/ 192759672 w 10043"/>
                <a:gd name="T109" fmla="*/ 238454920 h 10000"/>
                <a:gd name="T110" fmla="*/ 225115787 w 10043"/>
                <a:gd name="T111" fmla="*/ 244136373 h 10000"/>
                <a:gd name="T112" fmla="*/ 243243814 w 10043"/>
                <a:gd name="T113" fmla="*/ 247129348 h 10000"/>
                <a:gd name="T114" fmla="*/ 271221984 w 10043"/>
                <a:gd name="T115" fmla="*/ 226685755 h 10000"/>
                <a:gd name="T116" fmla="*/ 254776805 w 10043"/>
                <a:gd name="T117" fmla="*/ 205226942 h 10000"/>
                <a:gd name="T118" fmla="*/ 250933102 w 10043"/>
                <a:gd name="T119" fmla="*/ 198758875 h 10000"/>
                <a:gd name="T120" fmla="*/ 255899615 w 10043"/>
                <a:gd name="T121" fmla="*/ 182500249 h 1000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043" h="10000">
                  <a:moveTo>
                    <a:pt x="9119" y="7195"/>
                  </a:moveTo>
                  <a:cubicBezTo>
                    <a:pt x="9204" y="7033"/>
                    <a:pt x="9249" y="6746"/>
                    <a:pt x="9276" y="6559"/>
                  </a:cubicBezTo>
                  <a:cubicBezTo>
                    <a:pt x="9302" y="6372"/>
                    <a:pt x="9276" y="6235"/>
                    <a:pt x="9276" y="6074"/>
                  </a:cubicBezTo>
                  <a:cubicBezTo>
                    <a:pt x="9191" y="5911"/>
                    <a:pt x="9105" y="5750"/>
                    <a:pt x="9020" y="5588"/>
                  </a:cubicBezTo>
                  <a:cubicBezTo>
                    <a:pt x="8849" y="5588"/>
                    <a:pt x="8579" y="5641"/>
                    <a:pt x="8508" y="5588"/>
                  </a:cubicBezTo>
                  <a:cubicBezTo>
                    <a:pt x="8437" y="5534"/>
                    <a:pt x="8566" y="5375"/>
                    <a:pt x="8596" y="5268"/>
                  </a:cubicBezTo>
                  <a:cubicBezTo>
                    <a:pt x="8822" y="4969"/>
                    <a:pt x="9120" y="4562"/>
                    <a:pt x="9276" y="4373"/>
                  </a:cubicBezTo>
                  <a:cubicBezTo>
                    <a:pt x="9431" y="4183"/>
                    <a:pt x="9446" y="4210"/>
                    <a:pt x="9531" y="4129"/>
                  </a:cubicBezTo>
                  <a:lnTo>
                    <a:pt x="9531" y="3158"/>
                  </a:lnTo>
                  <a:lnTo>
                    <a:pt x="10043" y="2672"/>
                  </a:lnTo>
                  <a:lnTo>
                    <a:pt x="9276" y="2429"/>
                  </a:lnTo>
                  <a:lnTo>
                    <a:pt x="8764" y="2186"/>
                  </a:lnTo>
                  <a:lnTo>
                    <a:pt x="7996" y="1943"/>
                  </a:lnTo>
                  <a:lnTo>
                    <a:pt x="7741" y="1700"/>
                  </a:lnTo>
                  <a:lnTo>
                    <a:pt x="7229" y="1457"/>
                  </a:lnTo>
                  <a:lnTo>
                    <a:pt x="6717" y="1215"/>
                  </a:lnTo>
                  <a:lnTo>
                    <a:pt x="6461" y="729"/>
                  </a:lnTo>
                  <a:lnTo>
                    <a:pt x="5950" y="486"/>
                  </a:lnTo>
                  <a:lnTo>
                    <a:pt x="5694" y="0"/>
                  </a:lnTo>
                  <a:lnTo>
                    <a:pt x="5182" y="243"/>
                  </a:lnTo>
                  <a:lnTo>
                    <a:pt x="4671" y="1215"/>
                  </a:lnTo>
                  <a:cubicBezTo>
                    <a:pt x="4586" y="1296"/>
                    <a:pt x="4545" y="1311"/>
                    <a:pt x="4415" y="1457"/>
                  </a:cubicBezTo>
                  <a:cubicBezTo>
                    <a:pt x="4285" y="1603"/>
                    <a:pt x="4129" y="1996"/>
                    <a:pt x="3890" y="2092"/>
                  </a:cubicBezTo>
                  <a:cubicBezTo>
                    <a:pt x="3651" y="2188"/>
                    <a:pt x="3168" y="2108"/>
                    <a:pt x="2979" y="2034"/>
                  </a:cubicBezTo>
                  <a:cubicBezTo>
                    <a:pt x="2790" y="1960"/>
                    <a:pt x="2862" y="1718"/>
                    <a:pt x="2757" y="1649"/>
                  </a:cubicBezTo>
                  <a:cubicBezTo>
                    <a:pt x="2652" y="1580"/>
                    <a:pt x="2418" y="1522"/>
                    <a:pt x="2348" y="1621"/>
                  </a:cubicBezTo>
                  <a:cubicBezTo>
                    <a:pt x="2279" y="1720"/>
                    <a:pt x="2337" y="2029"/>
                    <a:pt x="2340" y="2245"/>
                  </a:cubicBezTo>
                  <a:cubicBezTo>
                    <a:pt x="2343" y="2461"/>
                    <a:pt x="2491" y="2803"/>
                    <a:pt x="2368" y="2915"/>
                  </a:cubicBezTo>
                  <a:cubicBezTo>
                    <a:pt x="2245" y="3027"/>
                    <a:pt x="1781" y="2985"/>
                    <a:pt x="1601" y="2915"/>
                  </a:cubicBezTo>
                  <a:cubicBezTo>
                    <a:pt x="1421" y="2845"/>
                    <a:pt x="1442" y="2545"/>
                    <a:pt x="1289" y="2497"/>
                  </a:cubicBezTo>
                  <a:cubicBezTo>
                    <a:pt x="1136" y="2449"/>
                    <a:pt x="893" y="2584"/>
                    <a:pt x="684" y="2625"/>
                  </a:cubicBezTo>
                  <a:cubicBezTo>
                    <a:pt x="475" y="2666"/>
                    <a:pt x="131" y="2638"/>
                    <a:pt x="33" y="2742"/>
                  </a:cubicBezTo>
                  <a:cubicBezTo>
                    <a:pt x="-65" y="2846"/>
                    <a:pt x="82" y="3088"/>
                    <a:pt x="94" y="3251"/>
                  </a:cubicBezTo>
                  <a:cubicBezTo>
                    <a:pt x="106" y="3414"/>
                    <a:pt x="-17" y="3533"/>
                    <a:pt x="105" y="3720"/>
                  </a:cubicBezTo>
                  <a:cubicBezTo>
                    <a:pt x="228" y="3907"/>
                    <a:pt x="584" y="4264"/>
                    <a:pt x="833" y="4373"/>
                  </a:cubicBezTo>
                  <a:cubicBezTo>
                    <a:pt x="1082" y="4481"/>
                    <a:pt x="1345" y="4373"/>
                    <a:pt x="1601" y="4373"/>
                  </a:cubicBezTo>
                  <a:lnTo>
                    <a:pt x="1856" y="4616"/>
                  </a:lnTo>
                  <a:lnTo>
                    <a:pt x="1856" y="4859"/>
                  </a:lnTo>
                  <a:lnTo>
                    <a:pt x="2112" y="5345"/>
                  </a:lnTo>
                  <a:cubicBezTo>
                    <a:pt x="2197" y="5588"/>
                    <a:pt x="2283" y="5831"/>
                    <a:pt x="2368" y="6074"/>
                  </a:cubicBezTo>
                  <a:lnTo>
                    <a:pt x="2624" y="6316"/>
                  </a:lnTo>
                  <a:cubicBezTo>
                    <a:pt x="2624" y="6559"/>
                    <a:pt x="2696" y="6675"/>
                    <a:pt x="2624" y="7045"/>
                  </a:cubicBezTo>
                  <a:cubicBezTo>
                    <a:pt x="2551" y="7414"/>
                    <a:pt x="2272" y="8240"/>
                    <a:pt x="2188" y="8533"/>
                  </a:cubicBezTo>
                  <a:cubicBezTo>
                    <a:pt x="2104" y="8826"/>
                    <a:pt x="2064" y="8649"/>
                    <a:pt x="2118" y="8804"/>
                  </a:cubicBezTo>
                  <a:cubicBezTo>
                    <a:pt x="2173" y="8958"/>
                    <a:pt x="2390" y="9351"/>
                    <a:pt x="2516" y="9462"/>
                  </a:cubicBezTo>
                  <a:cubicBezTo>
                    <a:pt x="2643" y="9574"/>
                    <a:pt x="2734" y="9472"/>
                    <a:pt x="2880" y="9474"/>
                  </a:cubicBezTo>
                  <a:cubicBezTo>
                    <a:pt x="3025" y="9476"/>
                    <a:pt x="3220" y="9474"/>
                    <a:pt x="3391" y="9474"/>
                  </a:cubicBezTo>
                  <a:lnTo>
                    <a:pt x="4159" y="9717"/>
                  </a:lnTo>
                  <a:lnTo>
                    <a:pt x="4671" y="9717"/>
                  </a:lnTo>
                  <a:lnTo>
                    <a:pt x="5438" y="9960"/>
                  </a:lnTo>
                  <a:cubicBezTo>
                    <a:pt x="5609" y="9960"/>
                    <a:pt x="5793" y="10051"/>
                    <a:pt x="5950" y="9960"/>
                  </a:cubicBezTo>
                  <a:cubicBezTo>
                    <a:pt x="6106" y="9870"/>
                    <a:pt x="6222" y="9506"/>
                    <a:pt x="6375" y="9413"/>
                  </a:cubicBezTo>
                  <a:cubicBezTo>
                    <a:pt x="6529" y="9321"/>
                    <a:pt x="6594" y="9367"/>
                    <a:pt x="6869" y="9401"/>
                  </a:cubicBezTo>
                  <a:cubicBezTo>
                    <a:pt x="7143" y="9436"/>
                    <a:pt x="7722" y="9569"/>
                    <a:pt x="8022" y="9625"/>
                  </a:cubicBezTo>
                  <a:cubicBezTo>
                    <a:pt x="8322" y="9682"/>
                    <a:pt x="8393" y="9858"/>
                    <a:pt x="8668" y="9743"/>
                  </a:cubicBezTo>
                  <a:cubicBezTo>
                    <a:pt x="8942" y="9628"/>
                    <a:pt x="9580" y="8937"/>
                    <a:pt x="9665" y="8937"/>
                  </a:cubicBezTo>
                  <a:lnTo>
                    <a:pt x="9079" y="8091"/>
                  </a:lnTo>
                  <a:cubicBezTo>
                    <a:pt x="9008" y="7886"/>
                    <a:pt x="8985" y="7957"/>
                    <a:pt x="8942" y="7836"/>
                  </a:cubicBezTo>
                  <a:cubicBezTo>
                    <a:pt x="8899" y="7714"/>
                    <a:pt x="9114" y="7387"/>
                    <a:pt x="9119" y="719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8" name="Freeform 343"/>
            <p:cNvSpPr>
              <a:spLocks/>
            </p:cNvSpPr>
            <p:nvPr/>
          </p:nvSpPr>
          <p:spPr bwMode="auto">
            <a:xfrm>
              <a:off x="2909278" y="3421809"/>
              <a:ext cx="310924" cy="316670"/>
            </a:xfrm>
            <a:custGeom>
              <a:avLst/>
              <a:gdLst>
                <a:gd name="T0" fmla="*/ 2147483647 w 154"/>
                <a:gd name="T1" fmla="*/ 2147483647 h 154"/>
                <a:gd name="T2" fmla="*/ 2147483647 w 154"/>
                <a:gd name="T3" fmla="*/ 0 h 154"/>
                <a:gd name="T4" fmla="*/ 2147483647 w 154"/>
                <a:gd name="T5" fmla="*/ 0 h 154"/>
                <a:gd name="T6" fmla="*/ 2147483647 w 154"/>
                <a:gd name="T7" fmla="*/ 2147483647 h 154"/>
                <a:gd name="T8" fmla="*/ 2147483647 w 154"/>
                <a:gd name="T9" fmla="*/ 2147483647 h 154"/>
                <a:gd name="T10" fmla="*/ 2147483647 w 154"/>
                <a:gd name="T11" fmla="*/ 2147483647 h 154"/>
                <a:gd name="T12" fmla="*/ 2147483647 w 154"/>
                <a:gd name="T13" fmla="*/ 2147483647 h 154"/>
                <a:gd name="T14" fmla="*/ 2147483647 w 154"/>
                <a:gd name="T15" fmla="*/ 2147483647 h 154"/>
                <a:gd name="T16" fmla="*/ 2147483647 w 154"/>
                <a:gd name="T17" fmla="*/ 2147483647 h 154"/>
                <a:gd name="T18" fmla="*/ 2147483647 w 154"/>
                <a:gd name="T19" fmla="*/ 2147483647 h 154"/>
                <a:gd name="T20" fmla="*/ 2147483647 w 154"/>
                <a:gd name="T21" fmla="*/ 2147483647 h 154"/>
                <a:gd name="T22" fmla="*/ 0 w 154"/>
                <a:gd name="T23" fmla="*/ 2147483647 h 154"/>
                <a:gd name="T24" fmla="*/ 2147483647 w 154"/>
                <a:gd name="T25" fmla="*/ 2147483647 h 154"/>
                <a:gd name="T26" fmla="*/ 2147483647 w 154"/>
                <a:gd name="T27" fmla="*/ 2147483647 h 154"/>
                <a:gd name="T28" fmla="*/ 2147483647 w 154"/>
                <a:gd name="T29" fmla="*/ 2147483647 h 154"/>
                <a:gd name="T30" fmla="*/ 2147483647 w 154"/>
                <a:gd name="T31" fmla="*/ 2147483647 h 154"/>
                <a:gd name="T32" fmla="*/ 2147483647 w 154"/>
                <a:gd name="T33" fmla="*/ 2147483647 h 154"/>
                <a:gd name="T34" fmla="*/ 2147483647 w 154"/>
                <a:gd name="T35" fmla="*/ 2147483647 h 154"/>
                <a:gd name="T36" fmla="*/ 2147483647 w 154"/>
                <a:gd name="T37" fmla="*/ 2147483647 h 154"/>
                <a:gd name="T38" fmla="*/ 2147483647 w 154"/>
                <a:gd name="T39" fmla="*/ 2147483647 h 154"/>
                <a:gd name="T40" fmla="*/ 2147483647 w 154"/>
                <a:gd name="T41" fmla="*/ 2147483647 h 154"/>
                <a:gd name="T42" fmla="*/ 2147483647 w 154"/>
                <a:gd name="T43" fmla="*/ 2147483647 h 154"/>
                <a:gd name="T44" fmla="*/ 2147483647 w 154"/>
                <a:gd name="T45" fmla="*/ 2147483647 h 154"/>
                <a:gd name="T46" fmla="*/ 2147483647 w 154"/>
                <a:gd name="T47" fmla="*/ 2147483647 h 154"/>
                <a:gd name="T48" fmla="*/ 2147483647 w 154"/>
                <a:gd name="T49" fmla="*/ 2147483647 h 154"/>
                <a:gd name="T50" fmla="*/ 2147483647 w 154"/>
                <a:gd name="T51" fmla="*/ 2147483647 h 154"/>
                <a:gd name="T52" fmla="*/ 2147483647 w 154"/>
                <a:gd name="T53" fmla="*/ 2147483647 h 154"/>
                <a:gd name="T54" fmla="*/ 2147483647 w 154"/>
                <a:gd name="T55" fmla="*/ 2147483647 h 154"/>
                <a:gd name="T56" fmla="*/ 2147483647 w 154"/>
                <a:gd name="T57" fmla="*/ 2147483647 h 154"/>
                <a:gd name="T58" fmla="*/ 2147483647 w 154"/>
                <a:gd name="T59" fmla="*/ 2147483647 h 154"/>
                <a:gd name="T60" fmla="*/ 2147483647 w 154"/>
                <a:gd name="T61" fmla="*/ 2147483647 h 154"/>
                <a:gd name="T62" fmla="*/ 2147483647 w 154"/>
                <a:gd name="T63" fmla="*/ 2147483647 h 154"/>
                <a:gd name="T64" fmla="*/ 2147483647 w 154"/>
                <a:gd name="T65" fmla="*/ 2147483647 h 154"/>
                <a:gd name="T66" fmla="*/ 2147483647 w 154"/>
                <a:gd name="T67" fmla="*/ 2147483647 h 15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54" h="154">
                  <a:moveTo>
                    <a:pt x="87" y="4"/>
                  </a:moveTo>
                  <a:lnTo>
                    <a:pt x="71" y="0"/>
                  </a:lnTo>
                  <a:lnTo>
                    <a:pt x="54" y="0"/>
                  </a:lnTo>
                  <a:lnTo>
                    <a:pt x="50" y="4"/>
                  </a:lnTo>
                  <a:lnTo>
                    <a:pt x="46" y="4"/>
                  </a:lnTo>
                  <a:lnTo>
                    <a:pt x="37" y="8"/>
                  </a:lnTo>
                  <a:lnTo>
                    <a:pt x="25" y="12"/>
                  </a:lnTo>
                  <a:lnTo>
                    <a:pt x="21" y="8"/>
                  </a:lnTo>
                  <a:lnTo>
                    <a:pt x="8" y="16"/>
                  </a:lnTo>
                  <a:lnTo>
                    <a:pt x="4" y="16"/>
                  </a:lnTo>
                  <a:lnTo>
                    <a:pt x="4" y="25"/>
                  </a:lnTo>
                  <a:lnTo>
                    <a:pt x="0" y="33"/>
                  </a:lnTo>
                  <a:lnTo>
                    <a:pt x="4" y="45"/>
                  </a:lnTo>
                  <a:lnTo>
                    <a:pt x="12" y="54"/>
                  </a:lnTo>
                  <a:lnTo>
                    <a:pt x="21" y="45"/>
                  </a:lnTo>
                  <a:lnTo>
                    <a:pt x="42" y="54"/>
                  </a:lnTo>
                  <a:lnTo>
                    <a:pt x="54" y="78"/>
                  </a:lnTo>
                  <a:lnTo>
                    <a:pt x="67" y="95"/>
                  </a:lnTo>
                  <a:lnTo>
                    <a:pt x="96" y="112"/>
                  </a:lnTo>
                  <a:lnTo>
                    <a:pt x="114" y="126"/>
                  </a:lnTo>
                  <a:lnTo>
                    <a:pt x="106" y="154"/>
                  </a:lnTo>
                  <a:lnTo>
                    <a:pt x="133" y="133"/>
                  </a:lnTo>
                  <a:lnTo>
                    <a:pt x="133" y="120"/>
                  </a:lnTo>
                  <a:lnTo>
                    <a:pt x="146" y="124"/>
                  </a:lnTo>
                  <a:lnTo>
                    <a:pt x="154" y="124"/>
                  </a:lnTo>
                  <a:lnTo>
                    <a:pt x="133" y="104"/>
                  </a:lnTo>
                  <a:lnTo>
                    <a:pt x="117" y="91"/>
                  </a:lnTo>
                  <a:lnTo>
                    <a:pt x="104" y="87"/>
                  </a:lnTo>
                  <a:lnTo>
                    <a:pt x="87" y="58"/>
                  </a:lnTo>
                  <a:lnTo>
                    <a:pt x="79" y="41"/>
                  </a:lnTo>
                  <a:lnTo>
                    <a:pt x="83" y="25"/>
                  </a:lnTo>
                  <a:lnTo>
                    <a:pt x="87" y="25"/>
                  </a:lnTo>
                  <a:lnTo>
                    <a:pt x="87" y="16"/>
                  </a:lnTo>
                  <a:lnTo>
                    <a:pt x="87" y="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9" name="Freeform 344"/>
            <p:cNvSpPr>
              <a:spLocks/>
            </p:cNvSpPr>
            <p:nvPr/>
          </p:nvSpPr>
          <p:spPr bwMode="auto">
            <a:xfrm>
              <a:off x="2900466" y="3113876"/>
              <a:ext cx="200150" cy="292646"/>
            </a:xfrm>
            <a:custGeom>
              <a:avLst/>
              <a:gdLst>
                <a:gd name="T0" fmla="*/ 13625735 w 10045"/>
                <a:gd name="T1" fmla="*/ 64787162 h 10019"/>
                <a:gd name="T2" fmla="*/ 10899242 w 10045"/>
                <a:gd name="T3" fmla="*/ 77774169 h 10019"/>
                <a:gd name="T4" fmla="*/ 10899242 w 10045"/>
                <a:gd name="T5" fmla="*/ 97217726 h 10019"/>
                <a:gd name="T6" fmla="*/ 5453384 w 10045"/>
                <a:gd name="T7" fmla="*/ 110154586 h 10019"/>
                <a:gd name="T8" fmla="*/ 5453384 w 10045"/>
                <a:gd name="T9" fmla="*/ 129598143 h 10019"/>
                <a:gd name="T10" fmla="*/ 2726891 w 10045"/>
                <a:gd name="T11" fmla="*/ 142560514 h 10019"/>
                <a:gd name="T12" fmla="*/ 2726891 w 10045"/>
                <a:gd name="T13" fmla="*/ 142560514 h 10019"/>
                <a:gd name="T14" fmla="*/ 5453384 w 10045"/>
                <a:gd name="T15" fmla="*/ 155522856 h 10019"/>
                <a:gd name="T16" fmla="*/ 2726891 w 10045"/>
                <a:gd name="T17" fmla="*/ 168510738 h 10019"/>
                <a:gd name="T18" fmla="*/ 0 w 10045"/>
                <a:gd name="T19" fmla="*/ 181422934 h 10019"/>
                <a:gd name="T20" fmla="*/ 8172350 w 10045"/>
                <a:gd name="T21" fmla="*/ 187928784 h 10019"/>
                <a:gd name="T22" fmla="*/ 13625735 w 10045"/>
                <a:gd name="T23" fmla="*/ 194409970 h 10019"/>
                <a:gd name="T24" fmla="*/ 21806011 w 10045"/>
                <a:gd name="T25" fmla="*/ 200891126 h 10019"/>
                <a:gd name="T26" fmla="*/ 17625060 w 10045"/>
                <a:gd name="T27" fmla="*/ 207074818 h 10019"/>
                <a:gd name="T28" fmla="*/ 14605927 w 10045"/>
                <a:gd name="T29" fmla="*/ 233967698 h 10019"/>
                <a:gd name="T30" fmla="*/ 16384347 w 10045"/>
                <a:gd name="T31" fmla="*/ 241814806 h 10019"/>
                <a:gd name="T32" fmla="*/ 27251848 w 10045"/>
                <a:gd name="T33" fmla="*/ 239778240 h 10019"/>
                <a:gd name="T34" fmla="*/ 32705232 w 10045"/>
                <a:gd name="T35" fmla="*/ 246259425 h 10019"/>
                <a:gd name="T36" fmla="*/ 35273916 w 10045"/>
                <a:gd name="T37" fmla="*/ 248643631 h 10019"/>
                <a:gd name="T38" fmla="*/ 37210146 w 10045"/>
                <a:gd name="T39" fmla="*/ 248295991 h 10019"/>
                <a:gd name="T40" fmla="*/ 43604474 w 10045"/>
                <a:gd name="T41" fmla="*/ 246259425 h 10019"/>
                <a:gd name="T42" fmla="*/ 49057859 w 10045"/>
                <a:gd name="T43" fmla="*/ 246259425 h 10019"/>
                <a:gd name="T44" fmla="*/ 59956702 w 10045"/>
                <a:gd name="T45" fmla="*/ 239778240 h 10019"/>
                <a:gd name="T46" fmla="*/ 66019142 w 10045"/>
                <a:gd name="T47" fmla="*/ 239107596 h 10019"/>
                <a:gd name="T48" fmla="*/ 67947427 w 10045"/>
                <a:gd name="T49" fmla="*/ 232626411 h 10019"/>
                <a:gd name="T50" fmla="*/ 65694781 w 10045"/>
                <a:gd name="T51" fmla="*/ 220310047 h 10019"/>
                <a:gd name="T52" fmla="*/ 69567620 w 10045"/>
                <a:gd name="T53" fmla="*/ 215244085 h 10019"/>
                <a:gd name="T54" fmla="*/ 72768756 w 10045"/>
                <a:gd name="T55" fmla="*/ 210427190 h 10019"/>
                <a:gd name="T56" fmla="*/ 74357228 w 10045"/>
                <a:gd name="T57" fmla="*/ 208738264 h 10019"/>
                <a:gd name="T58" fmla="*/ 70200073 w 10045"/>
                <a:gd name="T59" fmla="*/ 199525204 h 10019"/>
                <a:gd name="T60" fmla="*/ 63956027 w 10045"/>
                <a:gd name="T61" fmla="*/ 180752290 h 10019"/>
                <a:gd name="T62" fmla="*/ 57862264 w 10045"/>
                <a:gd name="T63" fmla="*/ 167840094 h 10019"/>
                <a:gd name="T64" fmla="*/ 56099714 w 10045"/>
                <a:gd name="T65" fmla="*/ 161334244 h 10019"/>
                <a:gd name="T66" fmla="*/ 59956702 w 10045"/>
                <a:gd name="T67" fmla="*/ 155522856 h 10019"/>
                <a:gd name="T68" fmla="*/ 65410485 w 10045"/>
                <a:gd name="T69" fmla="*/ 149041671 h 10019"/>
                <a:gd name="T70" fmla="*/ 71812340 w 10045"/>
                <a:gd name="T71" fmla="*/ 143578797 h 10019"/>
                <a:gd name="T72" fmla="*/ 74214890 w 10045"/>
                <a:gd name="T73" fmla="*/ 138488199 h 10019"/>
                <a:gd name="T74" fmla="*/ 79036200 w 10045"/>
                <a:gd name="T75" fmla="*/ 142560514 h 10019"/>
                <a:gd name="T76" fmla="*/ 79036200 w 10045"/>
                <a:gd name="T77" fmla="*/ 136104810 h 10019"/>
                <a:gd name="T78" fmla="*/ 79036200 w 10045"/>
                <a:gd name="T79" fmla="*/ 116635772 h 10019"/>
                <a:gd name="T80" fmla="*/ 76309309 w 10045"/>
                <a:gd name="T81" fmla="*/ 90736540 h 10019"/>
                <a:gd name="T82" fmla="*/ 76309309 w 10045"/>
                <a:gd name="T83" fmla="*/ 71293012 h 10019"/>
                <a:gd name="T84" fmla="*/ 76309309 w 10045"/>
                <a:gd name="T85" fmla="*/ 64787162 h 10019"/>
                <a:gd name="T86" fmla="*/ 73582815 w 10045"/>
                <a:gd name="T87" fmla="*/ 45368270 h 10019"/>
                <a:gd name="T88" fmla="*/ 73582815 w 10045"/>
                <a:gd name="T89" fmla="*/ 32405899 h 10019"/>
                <a:gd name="T90" fmla="*/ 62683594 w 10045"/>
                <a:gd name="T91" fmla="*/ 19443557 h 10019"/>
                <a:gd name="T92" fmla="*/ 51784352 w 10045"/>
                <a:gd name="T93" fmla="*/ 32405899 h 10019"/>
                <a:gd name="T94" fmla="*/ 46330967 w 10045"/>
                <a:gd name="T95" fmla="*/ 25924713 h 10019"/>
                <a:gd name="T96" fmla="*/ 46330967 w 10045"/>
                <a:gd name="T97" fmla="*/ 12962371 h 10019"/>
                <a:gd name="T98" fmla="*/ 38158617 w 10045"/>
                <a:gd name="T99" fmla="*/ 6481186 h 10019"/>
                <a:gd name="T100" fmla="*/ 38158617 w 10045"/>
                <a:gd name="T101" fmla="*/ 6481186 h 10019"/>
                <a:gd name="T102" fmla="*/ 32705232 w 10045"/>
                <a:gd name="T103" fmla="*/ 0 h 10019"/>
                <a:gd name="T104" fmla="*/ 29978341 w 10045"/>
                <a:gd name="T105" fmla="*/ 6481186 h 10019"/>
                <a:gd name="T106" fmla="*/ 29978341 w 10045"/>
                <a:gd name="T107" fmla="*/ 6481186 h 10019"/>
                <a:gd name="T108" fmla="*/ 27251848 w 10045"/>
                <a:gd name="T109" fmla="*/ 32405899 h 10019"/>
                <a:gd name="T110" fmla="*/ 24524957 w 10045"/>
                <a:gd name="T111" fmla="*/ 45368270 h 10019"/>
                <a:gd name="T112" fmla="*/ 19079518 w 10045"/>
                <a:gd name="T113" fmla="*/ 45368270 h 10019"/>
                <a:gd name="T114" fmla="*/ 13625735 w 10045"/>
                <a:gd name="T115" fmla="*/ 45368270 h 10019"/>
                <a:gd name="T116" fmla="*/ 13625735 w 10045"/>
                <a:gd name="T117" fmla="*/ 51849456 h 10019"/>
                <a:gd name="T118" fmla="*/ 13625735 w 10045"/>
                <a:gd name="T119" fmla="*/ 64787162 h 1001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0045" h="10019">
                  <a:moveTo>
                    <a:pt x="1724" y="2609"/>
                  </a:moveTo>
                  <a:lnTo>
                    <a:pt x="1379" y="3132"/>
                  </a:lnTo>
                  <a:lnTo>
                    <a:pt x="1379" y="3915"/>
                  </a:lnTo>
                  <a:lnTo>
                    <a:pt x="690" y="4436"/>
                  </a:lnTo>
                  <a:lnTo>
                    <a:pt x="690" y="5219"/>
                  </a:lnTo>
                  <a:lnTo>
                    <a:pt x="345" y="5741"/>
                  </a:lnTo>
                  <a:lnTo>
                    <a:pt x="690" y="6263"/>
                  </a:lnTo>
                  <a:lnTo>
                    <a:pt x="345" y="6786"/>
                  </a:lnTo>
                  <a:lnTo>
                    <a:pt x="0" y="7306"/>
                  </a:lnTo>
                  <a:lnTo>
                    <a:pt x="1034" y="7568"/>
                  </a:lnTo>
                  <a:lnTo>
                    <a:pt x="1724" y="7829"/>
                  </a:lnTo>
                  <a:cubicBezTo>
                    <a:pt x="2069" y="7916"/>
                    <a:pt x="2675" y="8005"/>
                    <a:pt x="2759" y="8090"/>
                  </a:cubicBezTo>
                  <a:cubicBezTo>
                    <a:pt x="2843" y="8175"/>
                    <a:pt x="2382" y="8117"/>
                    <a:pt x="2230" y="8339"/>
                  </a:cubicBezTo>
                  <a:cubicBezTo>
                    <a:pt x="2078" y="8560"/>
                    <a:pt x="1874" y="9189"/>
                    <a:pt x="1848" y="9422"/>
                  </a:cubicBezTo>
                  <a:cubicBezTo>
                    <a:pt x="1822" y="9656"/>
                    <a:pt x="1806" y="9700"/>
                    <a:pt x="2073" y="9738"/>
                  </a:cubicBezTo>
                  <a:cubicBezTo>
                    <a:pt x="2340" y="9777"/>
                    <a:pt x="3104" y="9626"/>
                    <a:pt x="3448" y="9656"/>
                  </a:cubicBezTo>
                  <a:cubicBezTo>
                    <a:pt x="3792" y="9686"/>
                    <a:pt x="3969" y="9858"/>
                    <a:pt x="4138" y="9917"/>
                  </a:cubicBezTo>
                  <a:cubicBezTo>
                    <a:pt x="4307" y="9976"/>
                    <a:pt x="4368" y="9999"/>
                    <a:pt x="4463" y="10013"/>
                  </a:cubicBezTo>
                  <a:cubicBezTo>
                    <a:pt x="4558" y="10027"/>
                    <a:pt x="4532" y="10015"/>
                    <a:pt x="4708" y="9999"/>
                  </a:cubicBezTo>
                  <a:cubicBezTo>
                    <a:pt x="4884" y="9983"/>
                    <a:pt x="5267" y="9931"/>
                    <a:pt x="5517" y="9917"/>
                  </a:cubicBezTo>
                  <a:cubicBezTo>
                    <a:pt x="5767" y="9903"/>
                    <a:pt x="5977" y="9917"/>
                    <a:pt x="6207" y="9917"/>
                  </a:cubicBezTo>
                  <a:cubicBezTo>
                    <a:pt x="6667" y="9830"/>
                    <a:pt x="7228" y="9704"/>
                    <a:pt x="7586" y="9656"/>
                  </a:cubicBezTo>
                  <a:cubicBezTo>
                    <a:pt x="7944" y="9608"/>
                    <a:pt x="8185" y="9677"/>
                    <a:pt x="8353" y="9629"/>
                  </a:cubicBezTo>
                  <a:cubicBezTo>
                    <a:pt x="8521" y="9581"/>
                    <a:pt x="8604" y="9494"/>
                    <a:pt x="8597" y="9368"/>
                  </a:cubicBezTo>
                  <a:cubicBezTo>
                    <a:pt x="8590" y="9242"/>
                    <a:pt x="8278" y="8989"/>
                    <a:pt x="8312" y="8872"/>
                  </a:cubicBezTo>
                  <a:cubicBezTo>
                    <a:pt x="8346" y="8755"/>
                    <a:pt x="8653" y="8734"/>
                    <a:pt x="8802" y="8668"/>
                  </a:cubicBezTo>
                  <a:cubicBezTo>
                    <a:pt x="8951" y="8602"/>
                    <a:pt x="9106" y="8518"/>
                    <a:pt x="9207" y="8474"/>
                  </a:cubicBezTo>
                  <a:cubicBezTo>
                    <a:pt x="9308" y="8430"/>
                    <a:pt x="9462" y="8479"/>
                    <a:pt x="9408" y="8406"/>
                  </a:cubicBezTo>
                  <a:cubicBezTo>
                    <a:pt x="9354" y="8333"/>
                    <a:pt x="9101" y="8223"/>
                    <a:pt x="8882" y="8035"/>
                  </a:cubicBezTo>
                  <a:cubicBezTo>
                    <a:pt x="8663" y="7847"/>
                    <a:pt x="8352" y="7492"/>
                    <a:pt x="8092" y="7279"/>
                  </a:cubicBezTo>
                  <a:cubicBezTo>
                    <a:pt x="7832" y="7066"/>
                    <a:pt x="7487" y="6889"/>
                    <a:pt x="7321" y="6759"/>
                  </a:cubicBezTo>
                  <a:cubicBezTo>
                    <a:pt x="7155" y="6629"/>
                    <a:pt x="7054" y="6580"/>
                    <a:pt x="7098" y="6497"/>
                  </a:cubicBezTo>
                  <a:cubicBezTo>
                    <a:pt x="7142" y="6414"/>
                    <a:pt x="7390" y="6345"/>
                    <a:pt x="7586" y="6263"/>
                  </a:cubicBezTo>
                  <a:cubicBezTo>
                    <a:pt x="7782" y="6181"/>
                    <a:pt x="8026" y="6082"/>
                    <a:pt x="8276" y="6002"/>
                  </a:cubicBezTo>
                  <a:cubicBezTo>
                    <a:pt x="8526" y="5922"/>
                    <a:pt x="8900" y="5853"/>
                    <a:pt x="9086" y="5782"/>
                  </a:cubicBezTo>
                  <a:cubicBezTo>
                    <a:pt x="9272" y="5711"/>
                    <a:pt x="9238" y="5584"/>
                    <a:pt x="9390" y="5577"/>
                  </a:cubicBezTo>
                  <a:cubicBezTo>
                    <a:pt x="9542" y="5570"/>
                    <a:pt x="9898" y="5757"/>
                    <a:pt x="10000" y="5741"/>
                  </a:cubicBezTo>
                  <a:cubicBezTo>
                    <a:pt x="10102" y="5725"/>
                    <a:pt x="10000" y="5568"/>
                    <a:pt x="10000" y="5481"/>
                  </a:cubicBezTo>
                  <a:lnTo>
                    <a:pt x="10000" y="4697"/>
                  </a:lnTo>
                  <a:cubicBezTo>
                    <a:pt x="9655" y="4697"/>
                    <a:pt x="9655" y="3654"/>
                    <a:pt x="9655" y="3654"/>
                  </a:cubicBezTo>
                  <a:lnTo>
                    <a:pt x="9655" y="2871"/>
                  </a:lnTo>
                  <a:lnTo>
                    <a:pt x="9655" y="2609"/>
                  </a:lnTo>
                  <a:lnTo>
                    <a:pt x="9310" y="1827"/>
                  </a:lnTo>
                  <a:lnTo>
                    <a:pt x="9310" y="1305"/>
                  </a:lnTo>
                  <a:lnTo>
                    <a:pt x="7931" y="783"/>
                  </a:lnTo>
                  <a:lnTo>
                    <a:pt x="6552" y="1305"/>
                  </a:lnTo>
                  <a:cubicBezTo>
                    <a:pt x="6552" y="1305"/>
                    <a:pt x="6207" y="1305"/>
                    <a:pt x="5862" y="1044"/>
                  </a:cubicBezTo>
                  <a:lnTo>
                    <a:pt x="5862" y="522"/>
                  </a:lnTo>
                  <a:lnTo>
                    <a:pt x="4828" y="261"/>
                  </a:lnTo>
                  <a:lnTo>
                    <a:pt x="4138" y="0"/>
                  </a:lnTo>
                  <a:lnTo>
                    <a:pt x="3793" y="261"/>
                  </a:lnTo>
                  <a:lnTo>
                    <a:pt x="3448" y="1305"/>
                  </a:lnTo>
                  <a:lnTo>
                    <a:pt x="3103" y="1827"/>
                  </a:lnTo>
                  <a:lnTo>
                    <a:pt x="2414" y="1827"/>
                  </a:lnTo>
                  <a:lnTo>
                    <a:pt x="1724" y="1827"/>
                  </a:lnTo>
                  <a:lnTo>
                    <a:pt x="1724" y="2088"/>
                  </a:lnTo>
                  <a:lnTo>
                    <a:pt x="1724" y="260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0" name="Freeform 345"/>
            <p:cNvSpPr>
              <a:spLocks/>
            </p:cNvSpPr>
            <p:nvPr/>
          </p:nvSpPr>
          <p:spPr bwMode="auto">
            <a:xfrm>
              <a:off x="2875290" y="3175026"/>
              <a:ext cx="76787" cy="101553"/>
            </a:xfrm>
            <a:custGeom>
              <a:avLst/>
              <a:gdLst>
                <a:gd name="T0" fmla="*/ 2147483647 w 66"/>
                <a:gd name="T1" fmla="*/ 2147483647 h 90"/>
                <a:gd name="T2" fmla="*/ 2147483647 w 66"/>
                <a:gd name="T3" fmla="*/ 2147483647 h 90"/>
                <a:gd name="T4" fmla="*/ 2147483647 w 66"/>
                <a:gd name="T5" fmla="*/ 2147483647 h 90"/>
                <a:gd name="T6" fmla="*/ 2147483647 w 66"/>
                <a:gd name="T7" fmla="*/ 2147483647 h 90"/>
                <a:gd name="T8" fmla="*/ 2147483647 w 66"/>
                <a:gd name="T9" fmla="*/ 2147483647 h 90"/>
                <a:gd name="T10" fmla="*/ 2147483647 w 66"/>
                <a:gd name="T11" fmla="*/ 2147483647 h 90"/>
                <a:gd name="T12" fmla="*/ 2147483647 w 66"/>
                <a:gd name="T13" fmla="*/ 2147483647 h 90"/>
                <a:gd name="T14" fmla="*/ 2147483647 w 66"/>
                <a:gd name="T15" fmla="*/ 2147483647 h 90"/>
                <a:gd name="T16" fmla="*/ 2147483647 w 66"/>
                <a:gd name="T17" fmla="*/ 2147483647 h 90"/>
                <a:gd name="T18" fmla="*/ 2147483647 w 66"/>
                <a:gd name="T19" fmla="*/ 2147483647 h 90"/>
                <a:gd name="T20" fmla="*/ 2147483647 w 66"/>
                <a:gd name="T21" fmla="*/ 0 h 90"/>
                <a:gd name="T22" fmla="*/ 2147483647 w 66"/>
                <a:gd name="T23" fmla="*/ 2147483647 h 90"/>
                <a:gd name="T24" fmla="*/ 2147483647 w 66"/>
                <a:gd name="T25" fmla="*/ 2147483647 h 90"/>
                <a:gd name="T26" fmla="*/ 2147483647 w 66"/>
                <a:gd name="T27" fmla="*/ 2147483647 h 90"/>
                <a:gd name="T28" fmla="*/ 2147483647 w 66"/>
                <a:gd name="T29" fmla="*/ 2147483647 h 90"/>
                <a:gd name="T30" fmla="*/ 2147483647 w 66"/>
                <a:gd name="T31" fmla="*/ 2147483647 h 90"/>
                <a:gd name="T32" fmla="*/ 0 w 66"/>
                <a:gd name="T33" fmla="*/ 2147483647 h 90"/>
                <a:gd name="T34" fmla="*/ 2147483647 w 66"/>
                <a:gd name="T35" fmla="*/ 2147483647 h 90"/>
                <a:gd name="T36" fmla="*/ 2147483647 w 66"/>
                <a:gd name="T37" fmla="*/ 2147483647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6" h="90">
                  <a:moveTo>
                    <a:pt x="18" y="72"/>
                  </a:moveTo>
                  <a:lnTo>
                    <a:pt x="30" y="78"/>
                  </a:lnTo>
                  <a:lnTo>
                    <a:pt x="36" y="84"/>
                  </a:lnTo>
                  <a:lnTo>
                    <a:pt x="42" y="90"/>
                  </a:lnTo>
                  <a:lnTo>
                    <a:pt x="48" y="78"/>
                  </a:lnTo>
                  <a:lnTo>
                    <a:pt x="48" y="60"/>
                  </a:lnTo>
                  <a:lnTo>
                    <a:pt x="60" y="48"/>
                  </a:lnTo>
                  <a:lnTo>
                    <a:pt x="60" y="30"/>
                  </a:lnTo>
                  <a:lnTo>
                    <a:pt x="66" y="18"/>
                  </a:lnTo>
                  <a:lnTo>
                    <a:pt x="66" y="6"/>
                  </a:lnTo>
                  <a:lnTo>
                    <a:pt x="66" y="0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36" y="30"/>
                  </a:lnTo>
                  <a:lnTo>
                    <a:pt x="24" y="18"/>
                  </a:lnTo>
                  <a:lnTo>
                    <a:pt x="12" y="54"/>
                  </a:lnTo>
                  <a:lnTo>
                    <a:pt x="0" y="66"/>
                  </a:lnTo>
                  <a:lnTo>
                    <a:pt x="6" y="72"/>
                  </a:lnTo>
                  <a:lnTo>
                    <a:pt x="18" y="7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1" name="Freeform 346"/>
            <p:cNvSpPr>
              <a:spLocks/>
            </p:cNvSpPr>
            <p:nvPr/>
          </p:nvSpPr>
          <p:spPr bwMode="auto">
            <a:xfrm rot="20966185">
              <a:off x="3256708" y="3608536"/>
              <a:ext cx="158609" cy="162702"/>
            </a:xfrm>
            <a:custGeom>
              <a:avLst/>
              <a:gdLst>
                <a:gd name="T0" fmla="*/ 40259588 w 9874"/>
                <a:gd name="T1" fmla="*/ 3222024 h 10000"/>
                <a:gd name="T2" fmla="*/ 41079255 w 9874"/>
                <a:gd name="T3" fmla="*/ 2143737 h 10000"/>
                <a:gd name="T4" fmla="*/ 38370811 w 9874"/>
                <a:gd name="T5" fmla="*/ 2139192 h 10000"/>
                <a:gd name="T6" fmla="*/ 36665044 w 9874"/>
                <a:gd name="T7" fmla="*/ 0 h 10000"/>
                <a:gd name="T8" fmla="*/ 24138425 w 9874"/>
                <a:gd name="T9" fmla="*/ 1310622 h 10000"/>
                <a:gd name="T10" fmla="*/ 16179574 w 9874"/>
                <a:gd name="T11" fmla="*/ 4795722 h 10000"/>
                <a:gd name="T12" fmla="*/ 6935240 w 9874"/>
                <a:gd name="T13" fmla="*/ 6961386 h 10000"/>
                <a:gd name="T14" fmla="*/ 6935240 w 9874"/>
                <a:gd name="T15" fmla="*/ 9131056 h 10000"/>
                <a:gd name="T16" fmla="*/ 4622030 w 9874"/>
                <a:gd name="T17" fmla="*/ 13470920 h 10000"/>
                <a:gd name="T18" fmla="*/ 0 w 9874"/>
                <a:gd name="T19" fmla="*/ 17806517 h 10000"/>
                <a:gd name="T20" fmla="*/ 4622030 w 9874"/>
                <a:gd name="T21" fmla="*/ 24316313 h 10000"/>
                <a:gd name="T22" fmla="*/ 13866364 w 9874"/>
                <a:gd name="T23" fmla="*/ 26485983 h 10000"/>
                <a:gd name="T24" fmla="*/ 9244318 w 9874"/>
                <a:gd name="T25" fmla="*/ 30821579 h 10000"/>
                <a:gd name="T26" fmla="*/ 9244318 w 9874"/>
                <a:gd name="T27" fmla="*/ 39496761 h 10000"/>
                <a:gd name="T28" fmla="*/ 18492783 w 9874"/>
                <a:gd name="T29" fmla="*/ 43836625 h 10000"/>
                <a:gd name="T30" fmla="*/ 23110682 w 9874"/>
                <a:gd name="T31" fmla="*/ 39496761 h 10000"/>
                <a:gd name="T32" fmla="*/ 23110682 w 9874"/>
                <a:gd name="T33" fmla="*/ 35161443 h 10000"/>
                <a:gd name="T34" fmla="*/ 32354999 w 9874"/>
                <a:gd name="T35" fmla="*/ 30821579 h 10000"/>
                <a:gd name="T36" fmla="*/ 23110682 w 9874"/>
                <a:gd name="T37" fmla="*/ 22146381 h 10000"/>
                <a:gd name="T38" fmla="*/ 23110682 w 9874"/>
                <a:gd name="T39" fmla="*/ 17806517 h 10000"/>
                <a:gd name="T40" fmla="*/ 18492783 w 9874"/>
                <a:gd name="T41" fmla="*/ 11300988 h 10000"/>
                <a:gd name="T42" fmla="*/ 32354999 w 9874"/>
                <a:gd name="T43" fmla="*/ 9131056 h 10000"/>
                <a:gd name="T44" fmla="*/ 38075353 w 9874"/>
                <a:gd name="T45" fmla="*/ 7794223 h 10000"/>
                <a:gd name="T46" fmla="*/ 38187800 w 9874"/>
                <a:gd name="T47" fmla="*/ 4979936 h 10000"/>
                <a:gd name="T48" fmla="*/ 39161265 w 9874"/>
                <a:gd name="T49" fmla="*/ 3949787 h 10000"/>
                <a:gd name="T50" fmla="*/ 40259588 w 9874"/>
                <a:gd name="T51" fmla="*/ 3222024 h 1000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9874" h="10000">
                  <a:moveTo>
                    <a:pt x="9677" y="735"/>
                  </a:moveTo>
                  <a:lnTo>
                    <a:pt x="9874" y="489"/>
                  </a:lnTo>
                  <a:lnTo>
                    <a:pt x="9223" y="488"/>
                  </a:lnTo>
                  <a:lnTo>
                    <a:pt x="8813" y="0"/>
                  </a:lnTo>
                  <a:lnTo>
                    <a:pt x="5802" y="299"/>
                  </a:lnTo>
                  <a:lnTo>
                    <a:pt x="3889" y="1094"/>
                  </a:lnTo>
                  <a:lnTo>
                    <a:pt x="1667" y="1588"/>
                  </a:lnTo>
                  <a:lnTo>
                    <a:pt x="1667" y="2083"/>
                  </a:lnTo>
                  <a:lnTo>
                    <a:pt x="1111" y="3073"/>
                  </a:lnTo>
                  <a:lnTo>
                    <a:pt x="0" y="4062"/>
                  </a:lnTo>
                  <a:lnTo>
                    <a:pt x="1111" y="5547"/>
                  </a:lnTo>
                  <a:lnTo>
                    <a:pt x="3333" y="6042"/>
                  </a:lnTo>
                  <a:lnTo>
                    <a:pt x="2222" y="7031"/>
                  </a:lnTo>
                  <a:lnTo>
                    <a:pt x="2222" y="9010"/>
                  </a:lnTo>
                  <a:lnTo>
                    <a:pt x="4445" y="10000"/>
                  </a:lnTo>
                  <a:lnTo>
                    <a:pt x="5555" y="9010"/>
                  </a:lnTo>
                  <a:lnTo>
                    <a:pt x="5555" y="8021"/>
                  </a:lnTo>
                  <a:lnTo>
                    <a:pt x="7777" y="7031"/>
                  </a:lnTo>
                  <a:lnTo>
                    <a:pt x="5555" y="5052"/>
                  </a:lnTo>
                  <a:lnTo>
                    <a:pt x="5555" y="4062"/>
                  </a:lnTo>
                  <a:lnTo>
                    <a:pt x="4445" y="2578"/>
                  </a:lnTo>
                  <a:lnTo>
                    <a:pt x="7777" y="2083"/>
                  </a:lnTo>
                  <a:lnTo>
                    <a:pt x="9152" y="1778"/>
                  </a:lnTo>
                  <a:lnTo>
                    <a:pt x="9179" y="1136"/>
                  </a:lnTo>
                  <a:lnTo>
                    <a:pt x="9413" y="901"/>
                  </a:lnTo>
                  <a:lnTo>
                    <a:pt x="9677" y="73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2" name="Freeform 351"/>
            <p:cNvSpPr>
              <a:spLocks/>
            </p:cNvSpPr>
            <p:nvPr/>
          </p:nvSpPr>
          <p:spPr bwMode="auto">
            <a:xfrm>
              <a:off x="3246637" y="3354108"/>
              <a:ext cx="205185" cy="168162"/>
            </a:xfrm>
            <a:custGeom>
              <a:avLst/>
              <a:gdLst>
                <a:gd name="T0" fmla="*/ 76535066 w 10000"/>
                <a:gd name="T1" fmla="*/ 22574748 h 10000"/>
                <a:gd name="T2" fmla="*/ 83691327 w 10000"/>
                <a:gd name="T3" fmla="*/ 19197435 h 10000"/>
                <a:gd name="T4" fmla="*/ 82314503 w 10000"/>
                <a:gd name="T5" fmla="*/ 11073437 h 10000"/>
                <a:gd name="T6" fmla="*/ 61804450 w 10000"/>
                <a:gd name="T7" fmla="*/ 0 h 10000"/>
                <a:gd name="T8" fmla="*/ 47671854 w 10000"/>
                <a:gd name="T9" fmla="*/ 3400804 h 10000"/>
                <a:gd name="T10" fmla="*/ 21707381 w 10000"/>
                <a:gd name="T11" fmla="*/ 5317827 h 10000"/>
                <a:gd name="T12" fmla="*/ 18817447 w 10000"/>
                <a:gd name="T13" fmla="*/ 3400804 h 10000"/>
                <a:gd name="T14" fmla="*/ 10156903 w 10000"/>
                <a:gd name="T15" fmla="*/ 12985361 h 10000"/>
                <a:gd name="T16" fmla="*/ 4385841 w 10000"/>
                <a:gd name="T17" fmla="*/ 20657725 h 10000"/>
                <a:gd name="T18" fmla="*/ 4120806 w 10000"/>
                <a:gd name="T19" fmla="*/ 21894580 h 10000"/>
                <a:gd name="T20" fmla="*/ 3607896 w 10000"/>
                <a:gd name="T21" fmla="*/ 22912274 h 10000"/>
                <a:gd name="T22" fmla="*/ 17202 w 10000"/>
                <a:gd name="T23" fmla="*/ 24567662 h 10000"/>
                <a:gd name="T24" fmla="*/ 15295111 w 10000"/>
                <a:gd name="T25" fmla="*/ 39146671 h 10000"/>
                <a:gd name="T26" fmla="*/ 24579703 w 10000"/>
                <a:gd name="T27" fmla="*/ 41743575 h 10000"/>
                <a:gd name="T28" fmla="*/ 27136223 w 10000"/>
                <a:gd name="T29" fmla="*/ 45372897 h 10000"/>
                <a:gd name="T30" fmla="*/ 47774616 w 10000"/>
                <a:gd name="T31" fmla="*/ 47532320 h 10000"/>
                <a:gd name="T32" fmla="*/ 73653959 w 10000"/>
                <a:gd name="T33" fmla="*/ 43660615 h 10000"/>
                <a:gd name="T34" fmla="*/ 76535066 w 10000"/>
                <a:gd name="T35" fmla="*/ 32159304 h 10000"/>
                <a:gd name="T36" fmla="*/ 82314503 w 10000"/>
                <a:gd name="T37" fmla="*/ 30242282 h 10000"/>
                <a:gd name="T38" fmla="*/ 81374265 w 10000"/>
                <a:gd name="T39" fmla="*/ 27526155 h 10000"/>
                <a:gd name="T40" fmla="*/ 76535066 w 10000"/>
                <a:gd name="T41" fmla="*/ 22574748 h 100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000" h="10000">
                  <a:moveTo>
                    <a:pt x="8952" y="4746"/>
                  </a:moveTo>
                  <a:cubicBezTo>
                    <a:pt x="8952" y="4746"/>
                    <a:pt x="9789" y="4438"/>
                    <a:pt x="9789" y="4036"/>
                  </a:cubicBezTo>
                  <a:cubicBezTo>
                    <a:pt x="10125" y="3229"/>
                    <a:pt x="10054" y="3000"/>
                    <a:pt x="9628" y="2328"/>
                  </a:cubicBezTo>
                  <a:cubicBezTo>
                    <a:pt x="9201" y="1655"/>
                    <a:pt x="8028" y="776"/>
                    <a:pt x="7229" y="0"/>
                  </a:cubicBezTo>
                  <a:cubicBezTo>
                    <a:pt x="6677" y="239"/>
                    <a:pt x="6358" y="529"/>
                    <a:pt x="5576" y="715"/>
                  </a:cubicBezTo>
                  <a:cubicBezTo>
                    <a:pt x="4794" y="901"/>
                    <a:pt x="3551" y="983"/>
                    <a:pt x="2539" y="1118"/>
                  </a:cubicBezTo>
                  <a:lnTo>
                    <a:pt x="2201" y="715"/>
                  </a:lnTo>
                  <a:lnTo>
                    <a:pt x="1188" y="2730"/>
                  </a:lnTo>
                  <a:cubicBezTo>
                    <a:pt x="963" y="3268"/>
                    <a:pt x="631" y="4031"/>
                    <a:pt x="513" y="4343"/>
                  </a:cubicBezTo>
                  <a:cubicBezTo>
                    <a:pt x="396" y="4654"/>
                    <a:pt x="496" y="4524"/>
                    <a:pt x="482" y="4603"/>
                  </a:cubicBezTo>
                  <a:cubicBezTo>
                    <a:pt x="467" y="4681"/>
                    <a:pt x="503" y="4723"/>
                    <a:pt x="422" y="4817"/>
                  </a:cubicBezTo>
                  <a:cubicBezTo>
                    <a:pt x="342" y="4911"/>
                    <a:pt x="-28" y="5153"/>
                    <a:pt x="2" y="5165"/>
                  </a:cubicBezTo>
                  <a:cubicBezTo>
                    <a:pt x="871" y="6361"/>
                    <a:pt x="1309" y="7628"/>
                    <a:pt x="1789" y="8230"/>
                  </a:cubicBezTo>
                  <a:cubicBezTo>
                    <a:pt x="2266" y="8832"/>
                    <a:pt x="2645" y="8558"/>
                    <a:pt x="2875" y="8776"/>
                  </a:cubicBezTo>
                  <a:cubicBezTo>
                    <a:pt x="3105" y="8994"/>
                    <a:pt x="2722" y="9336"/>
                    <a:pt x="3174" y="9539"/>
                  </a:cubicBezTo>
                  <a:cubicBezTo>
                    <a:pt x="3626" y="9742"/>
                    <a:pt x="4682" y="10053"/>
                    <a:pt x="5588" y="9993"/>
                  </a:cubicBezTo>
                  <a:cubicBezTo>
                    <a:pt x="6494" y="9933"/>
                    <a:pt x="8055" y="9717"/>
                    <a:pt x="8615" y="9179"/>
                  </a:cubicBezTo>
                  <a:cubicBezTo>
                    <a:pt x="9175" y="8641"/>
                    <a:pt x="8840" y="7567"/>
                    <a:pt x="8952" y="6761"/>
                  </a:cubicBezTo>
                  <a:lnTo>
                    <a:pt x="9628" y="6358"/>
                  </a:lnTo>
                  <a:cubicBezTo>
                    <a:pt x="9591" y="6168"/>
                    <a:pt x="9555" y="5977"/>
                    <a:pt x="9518" y="5787"/>
                  </a:cubicBezTo>
                  <a:cubicBezTo>
                    <a:pt x="9629" y="5384"/>
                    <a:pt x="8840" y="5149"/>
                    <a:pt x="8952" y="474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3" name="Freeform 353"/>
            <p:cNvSpPr>
              <a:spLocks/>
            </p:cNvSpPr>
            <p:nvPr/>
          </p:nvSpPr>
          <p:spPr bwMode="auto">
            <a:xfrm>
              <a:off x="3040194" y="3276579"/>
              <a:ext cx="159868" cy="81897"/>
            </a:xfrm>
            <a:custGeom>
              <a:avLst/>
              <a:gdLst>
                <a:gd name="T0" fmla="*/ 35895344 w 10569"/>
                <a:gd name="T1" fmla="*/ 3260169 h 10092"/>
                <a:gd name="T2" fmla="*/ 26280492 w 10569"/>
                <a:gd name="T3" fmla="*/ 1833956 h 10092"/>
                <a:gd name="T4" fmla="*/ 20105975 w 10569"/>
                <a:gd name="T5" fmla="*/ 917244 h 10092"/>
                <a:gd name="T6" fmla="*/ 13931458 w 10569"/>
                <a:gd name="T7" fmla="*/ 0 h 10092"/>
                <a:gd name="T8" fmla="*/ 13931458 w 10569"/>
                <a:gd name="T9" fmla="*/ 458319 h 10092"/>
                <a:gd name="T10" fmla="*/ 10844432 w 10569"/>
                <a:gd name="T11" fmla="*/ 0 h 10092"/>
                <a:gd name="T12" fmla="*/ 9298989 w 10569"/>
                <a:gd name="T13" fmla="*/ 458319 h 10092"/>
                <a:gd name="T14" fmla="*/ 6211738 w 10569"/>
                <a:gd name="T15" fmla="*/ 917244 h 10092"/>
                <a:gd name="T16" fmla="*/ 3124487 w 10569"/>
                <a:gd name="T17" fmla="*/ 1375637 h 10092"/>
                <a:gd name="T18" fmla="*/ 37446 w 10569"/>
                <a:gd name="T19" fmla="*/ 1833956 h 10092"/>
                <a:gd name="T20" fmla="*/ 1582663 w 10569"/>
                <a:gd name="T21" fmla="*/ 2453523 h 10092"/>
                <a:gd name="T22" fmla="*/ 4489881 w 10569"/>
                <a:gd name="T23" fmla="*/ 3289878 h 10092"/>
                <a:gd name="T24" fmla="*/ 7757166 w 10569"/>
                <a:gd name="T25" fmla="*/ 4585157 h 10092"/>
                <a:gd name="T26" fmla="*/ 9298989 w 10569"/>
                <a:gd name="T27" fmla="*/ 5044081 h 10092"/>
                <a:gd name="T28" fmla="*/ 10925872 w 10569"/>
                <a:gd name="T29" fmla="*/ 5553050 h 10092"/>
                <a:gd name="T30" fmla="*/ 16641728 w 10569"/>
                <a:gd name="T31" fmla="*/ 5499121 h 10092"/>
                <a:gd name="T32" fmla="*/ 18812093 w 10569"/>
                <a:gd name="T33" fmla="*/ 5040196 h 10092"/>
                <a:gd name="T34" fmla="*/ 21742997 w 10569"/>
                <a:gd name="T35" fmla="*/ 5177763 h 10092"/>
                <a:gd name="T36" fmla="*/ 21916272 w 10569"/>
                <a:gd name="T37" fmla="*/ 5191006 h 10092"/>
                <a:gd name="T38" fmla="*/ 22833159 w 10569"/>
                <a:gd name="T39" fmla="*/ 5285081 h 10092"/>
                <a:gd name="T40" fmla="*/ 26351779 w 10569"/>
                <a:gd name="T41" fmla="*/ 5526089 h 10092"/>
                <a:gd name="T42" fmla="*/ 29727586 w 10569"/>
                <a:gd name="T43" fmla="*/ 5147523 h 10092"/>
                <a:gd name="T44" fmla="*/ 35290700 w 10569"/>
                <a:gd name="T45" fmla="*/ 5368719 h 1009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569" h="10092">
                  <a:moveTo>
                    <a:pt x="10569" y="5925"/>
                  </a:moveTo>
                  <a:cubicBezTo>
                    <a:pt x="10249" y="5077"/>
                    <a:pt x="8682" y="4197"/>
                    <a:pt x="7738" y="3333"/>
                  </a:cubicBezTo>
                  <a:lnTo>
                    <a:pt x="5920" y="1667"/>
                  </a:lnTo>
                  <a:lnTo>
                    <a:pt x="4102" y="0"/>
                  </a:lnTo>
                  <a:lnTo>
                    <a:pt x="4102" y="833"/>
                  </a:lnTo>
                  <a:lnTo>
                    <a:pt x="3193" y="0"/>
                  </a:lnTo>
                  <a:lnTo>
                    <a:pt x="2738" y="833"/>
                  </a:lnTo>
                  <a:lnTo>
                    <a:pt x="1829" y="1667"/>
                  </a:lnTo>
                  <a:lnTo>
                    <a:pt x="920" y="2500"/>
                  </a:lnTo>
                  <a:cubicBezTo>
                    <a:pt x="617" y="2778"/>
                    <a:pt x="87" y="3007"/>
                    <a:pt x="11" y="3333"/>
                  </a:cubicBezTo>
                  <a:cubicBezTo>
                    <a:pt x="-65" y="3659"/>
                    <a:pt x="248" y="4018"/>
                    <a:pt x="466" y="4459"/>
                  </a:cubicBezTo>
                  <a:cubicBezTo>
                    <a:pt x="684" y="4900"/>
                    <a:pt x="1019" y="5333"/>
                    <a:pt x="1322" y="5979"/>
                  </a:cubicBezTo>
                  <a:cubicBezTo>
                    <a:pt x="1625" y="6625"/>
                    <a:pt x="2048" y="7802"/>
                    <a:pt x="2284" y="8333"/>
                  </a:cubicBezTo>
                  <a:cubicBezTo>
                    <a:pt x="2520" y="8864"/>
                    <a:pt x="2583" y="8874"/>
                    <a:pt x="2738" y="9167"/>
                  </a:cubicBezTo>
                  <a:cubicBezTo>
                    <a:pt x="2893" y="9460"/>
                    <a:pt x="3217" y="10092"/>
                    <a:pt x="3217" y="10092"/>
                  </a:cubicBezTo>
                  <a:cubicBezTo>
                    <a:pt x="4581" y="10092"/>
                    <a:pt x="4900" y="9994"/>
                    <a:pt x="4900" y="9994"/>
                  </a:cubicBezTo>
                  <a:cubicBezTo>
                    <a:pt x="4785" y="9440"/>
                    <a:pt x="5654" y="9714"/>
                    <a:pt x="5539" y="9160"/>
                  </a:cubicBezTo>
                  <a:cubicBezTo>
                    <a:pt x="5853" y="9260"/>
                    <a:pt x="6250" y="9364"/>
                    <a:pt x="6402" y="9410"/>
                  </a:cubicBezTo>
                  <a:cubicBezTo>
                    <a:pt x="6554" y="9456"/>
                    <a:pt x="6377" y="9434"/>
                    <a:pt x="6453" y="9434"/>
                  </a:cubicBezTo>
                  <a:cubicBezTo>
                    <a:pt x="6529" y="9434"/>
                    <a:pt x="6505" y="9504"/>
                    <a:pt x="6723" y="9605"/>
                  </a:cubicBezTo>
                  <a:cubicBezTo>
                    <a:pt x="6941" y="9707"/>
                    <a:pt x="7421" y="10085"/>
                    <a:pt x="7759" y="10043"/>
                  </a:cubicBezTo>
                  <a:cubicBezTo>
                    <a:pt x="8097" y="10001"/>
                    <a:pt x="8436" y="9626"/>
                    <a:pt x="8753" y="9355"/>
                  </a:cubicBezTo>
                  <a:cubicBezTo>
                    <a:pt x="9070" y="9084"/>
                    <a:pt x="8347" y="9964"/>
                    <a:pt x="10391" y="9757"/>
                  </a:cubicBez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4" name="Freeform 354"/>
            <p:cNvSpPr>
              <a:spLocks/>
            </p:cNvSpPr>
            <p:nvPr/>
          </p:nvSpPr>
          <p:spPr bwMode="auto">
            <a:xfrm>
              <a:off x="3153486" y="3361752"/>
              <a:ext cx="138468" cy="95001"/>
            </a:xfrm>
            <a:custGeom>
              <a:avLst/>
              <a:gdLst>
                <a:gd name="T0" fmla="*/ 19546837 w 9980"/>
                <a:gd name="T1" fmla="*/ 0 h 10000"/>
                <a:gd name="T2" fmla="*/ 15929452 w 9980"/>
                <a:gd name="T3" fmla="*/ 1326499 h 10000"/>
                <a:gd name="T4" fmla="*/ 10695094 w 9980"/>
                <a:gd name="T5" fmla="*/ 1927289 h 10000"/>
                <a:gd name="T6" fmla="*/ 6765918 w 9980"/>
                <a:gd name="T7" fmla="*/ 2528164 h 10000"/>
                <a:gd name="T8" fmla="*/ 4147500 w 9980"/>
                <a:gd name="T9" fmla="*/ 2309784 h 10000"/>
                <a:gd name="T10" fmla="*/ 2839634 w 9980"/>
                <a:gd name="T11" fmla="*/ 1927289 h 10000"/>
                <a:gd name="T12" fmla="*/ 1529069 w 9980"/>
                <a:gd name="T13" fmla="*/ 3128039 h 10000"/>
                <a:gd name="T14" fmla="*/ 218517 w 9980"/>
                <a:gd name="T15" fmla="*/ 4930483 h 10000"/>
                <a:gd name="T16" fmla="*/ 58608 w 9980"/>
                <a:gd name="T17" fmla="*/ 5184610 h 10000"/>
                <a:gd name="T18" fmla="*/ 831183 w 9980"/>
                <a:gd name="T19" fmla="*/ 5914673 h 10000"/>
                <a:gd name="T20" fmla="*/ 4379234 w 9980"/>
                <a:gd name="T21" fmla="*/ 8205226 h 10000"/>
                <a:gd name="T22" fmla="*/ 9616277 w 9980"/>
                <a:gd name="T23" fmla="*/ 8732701 h 10000"/>
                <a:gd name="T24" fmla="*/ 11691362 w 9980"/>
                <a:gd name="T25" fmla="*/ 8224457 h 10000"/>
                <a:gd name="T26" fmla="*/ 16006632 w 9980"/>
                <a:gd name="T27" fmla="*/ 7478697 h 10000"/>
                <a:gd name="T28" fmla="*/ 16313055 w 9980"/>
                <a:gd name="T29" fmla="*/ 7478697 h 10000"/>
                <a:gd name="T30" fmla="*/ 19858435 w 9980"/>
                <a:gd name="T31" fmla="*/ 6732022 h 10000"/>
                <a:gd name="T32" fmla="*/ 22477047 w 9980"/>
                <a:gd name="T33" fmla="*/ 4329703 h 10000"/>
                <a:gd name="T34" fmla="*/ 26406029 w 9980"/>
                <a:gd name="T35" fmla="*/ 1326499 h 10000"/>
                <a:gd name="T36" fmla="*/ 25865368 w 9980"/>
                <a:gd name="T37" fmla="*/ 109147 h 10000"/>
                <a:gd name="T38" fmla="*/ 24315043 w 9980"/>
                <a:gd name="T39" fmla="*/ 289960 h 10000"/>
                <a:gd name="T40" fmla="*/ 19546837 w 9980"/>
                <a:gd name="T41" fmla="*/ 0 h 100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980" h="10000">
                  <a:moveTo>
                    <a:pt x="7338" y="0"/>
                  </a:moveTo>
                  <a:cubicBezTo>
                    <a:pt x="6885" y="506"/>
                    <a:pt x="6535" y="1151"/>
                    <a:pt x="5980" y="1519"/>
                  </a:cubicBezTo>
                  <a:cubicBezTo>
                    <a:pt x="5426" y="1887"/>
                    <a:pt x="4670" y="1978"/>
                    <a:pt x="4015" y="2207"/>
                  </a:cubicBezTo>
                  <a:cubicBezTo>
                    <a:pt x="2540" y="2895"/>
                    <a:pt x="2950" y="2822"/>
                    <a:pt x="2540" y="2895"/>
                  </a:cubicBezTo>
                  <a:cubicBezTo>
                    <a:pt x="2130" y="2968"/>
                    <a:pt x="1557" y="2645"/>
                    <a:pt x="1557" y="2645"/>
                  </a:cubicBezTo>
                  <a:cubicBezTo>
                    <a:pt x="1066" y="1958"/>
                    <a:pt x="1230" y="2051"/>
                    <a:pt x="1066" y="2207"/>
                  </a:cubicBezTo>
                  <a:cubicBezTo>
                    <a:pt x="902" y="2363"/>
                    <a:pt x="574" y="3582"/>
                    <a:pt x="574" y="3582"/>
                  </a:cubicBezTo>
                  <a:cubicBezTo>
                    <a:pt x="409" y="4270"/>
                    <a:pt x="174" y="5254"/>
                    <a:pt x="82" y="5646"/>
                  </a:cubicBezTo>
                  <a:cubicBezTo>
                    <a:pt x="-10" y="6038"/>
                    <a:pt x="-16" y="5749"/>
                    <a:pt x="22" y="5937"/>
                  </a:cubicBezTo>
                  <a:cubicBezTo>
                    <a:pt x="60" y="6125"/>
                    <a:pt x="42" y="6197"/>
                    <a:pt x="312" y="6773"/>
                  </a:cubicBezTo>
                  <a:cubicBezTo>
                    <a:pt x="583" y="7349"/>
                    <a:pt x="1094" y="8858"/>
                    <a:pt x="1644" y="9396"/>
                  </a:cubicBezTo>
                  <a:cubicBezTo>
                    <a:pt x="2194" y="9934"/>
                    <a:pt x="3153" y="9997"/>
                    <a:pt x="3610" y="10000"/>
                  </a:cubicBezTo>
                  <a:cubicBezTo>
                    <a:pt x="4068" y="10003"/>
                    <a:pt x="3989" y="9657"/>
                    <a:pt x="4389" y="9418"/>
                  </a:cubicBezTo>
                  <a:cubicBezTo>
                    <a:pt x="4788" y="9179"/>
                    <a:pt x="5720" y="8707"/>
                    <a:pt x="6009" y="8564"/>
                  </a:cubicBezTo>
                  <a:cubicBezTo>
                    <a:pt x="6298" y="8421"/>
                    <a:pt x="5883" y="8706"/>
                    <a:pt x="6124" y="8564"/>
                  </a:cubicBezTo>
                  <a:cubicBezTo>
                    <a:pt x="6364" y="8422"/>
                    <a:pt x="7069" y="8310"/>
                    <a:pt x="7455" y="7709"/>
                  </a:cubicBezTo>
                  <a:cubicBezTo>
                    <a:pt x="7841" y="7109"/>
                    <a:pt x="8111" y="5875"/>
                    <a:pt x="8438" y="4958"/>
                  </a:cubicBezTo>
                  <a:cubicBezTo>
                    <a:pt x="8929" y="3812"/>
                    <a:pt x="9701" y="2324"/>
                    <a:pt x="9913" y="1519"/>
                  </a:cubicBezTo>
                  <a:cubicBezTo>
                    <a:pt x="10125" y="713"/>
                    <a:pt x="9778" y="589"/>
                    <a:pt x="9710" y="125"/>
                  </a:cubicBezTo>
                  <a:lnTo>
                    <a:pt x="9128" y="332"/>
                  </a:lnTo>
                  <a:lnTo>
                    <a:pt x="733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5" name="Freeform 355"/>
            <p:cNvSpPr>
              <a:spLocks/>
            </p:cNvSpPr>
            <p:nvPr/>
          </p:nvSpPr>
          <p:spPr bwMode="auto">
            <a:xfrm>
              <a:off x="3158521" y="3322441"/>
              <a:ext cx="133433" cy="69886"/>
            </a:xfrm>
            <a:custGeom>
              <a:avLst/>
              <a:gdLst>
                <a:gd name="T0" fmla="*/ 14753551 w 10000"/>
                <a:gd name="T1" fmla="*/ 221096 h 9595"/>
                <a:gd name="T2" fmla="*/ 11909822 w 10000"/>
                <a:gd name="T3" fmla="*/ 35191 h 9595"/>
                <a:gd name="T4" fmla="*/ 9391507 w 10000"/>
                <a:gd name="T5" fmla="*/ 37469 h 9595"/>
                <a:gd name="T6" fmla="*/ 6706745 w 10000"/>
                <a:gd name="T7" fmla="*/ 221096 h 9595"/>
                <a:gd name="T8" fmla="*/ 5366857 w 10000"/>
                <a:gd name="T9" fmla="*/ 1062251 h 9595"/>
                <a:gd name="T10" fmla="*/ 0 w 10000"/>
                <a:gd name="T11" fmla="*/ 1903829 h 9595"/>
                <a:gd name="T12" fmla="*/ 1342381 w 10000"/>
                <a:gd name="T13" fmla="*/ 2744978 h 9595"/>
                <a:gd name="T14" fmla="*/ 2325917 w 10000"/>
                <a:gd name="T15" fmla="*/ 3250351 h 9595"/>
                <a:gd name="T16" fmla="*/ 4794266 w 10000"/>
                <a:gd name="T17" fmla="*/ 3632346 h 9595"/>
                <a:gd name="T18" fmla="*/ 10529383 w 10000"/>
                <a:gd name="T19" fmla="*/ 3127344 h 9595"/>
                <a:gd name="T20" fmla="*/ 14824866 w 10000"/>
                <a:gd name="T21" fmla="*/ 2897184 h 9595"/>
                <a:gd name="T22" fmla="*/ 16939344 w 10000"/>
                <a:gd name="T23" fmla="*/ 2073784 h 9595"/>
                <a:gd name="T24" fmla="*/ 21890456 w 10000"/>
                <a:gd name="T25" fmla="*/ 2243747 h 9595"/>
                <a:gd name="T26" fmla="*/ 23289738 w 10000"/>
                <a:gd name="T27" fmla="*/ 1882630 h 9595"/>
                <a:gd name="T28" fmla="*/ 23370468 w 10000"/>
                <a:gd name="T29" fmla="*/ 1483201 h 9595"/>
                <a:gd name="T30" fmla="*/ 23726819 w 10000"/>
                <a:gd name="T31" fmla="*/ 815451 h 9595"/>
                <a:gd name="T32" fmla="*/ 20379494 w 10000"/>
                <a:gd name="T33" fmla="*/ 459583 h 9595"/>
                <a:gd name="T34" fmla="*/ 20120408 w 10000"/>
                <a:gd name="T35" fmla="*/ 221096 h 9595"/>
                <a:gd name="T36" fmla="*/ 14753551 w 10000"/>
                <a:gd name="T37" fmla="*/ 221096 h 959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0000" h="9595">
                  <a:moveTo>
                    <a:pt x="6210" y="584"/>
                  </a:moveTo>
                  <a:cubicBezTo>
                    <a:pt x="5554" y="325"/>
                    <a:pt x="5389" y="258"/>
                    <a:pt x="5013" y="93"/>
                  </a:cubicBezTo>
                  <a:cubicBezTo>
                    <a:pt x="4637" y="-72"/>
                    <a:pt x="4318" y="17"/>
                    <a:pt x="3953" y="99"/>
                  </a:cubicBezTo>
                  <a:lnTo>
                    <a:pt x="2823" y="584"/>
                  </a:lnTo>
                  <a:lnTo>
                    <a:pt x="2259" y="2806"/>
                  </a:lnTo>
                  <a:lnTo>
                    <a:pt x="0" y="5029"/>
                  </a:lnTo>
                  <a:lnTo>
                    <a:pt x="565" y="7251"/>
                  </a:lnTo>
                  <a:lnTo>
                    <a:pt x="979" y="8586"/>
                  </a:lnTo>
                  <a:lnTo>
                    <a:pt x="2018" y="9595"/>
                  </a:lnTo>
                  <a:lnTo>
                    <a:pt x="4432" y="8261"/>
                  </a:lnTo>
                  <a:lnTo>
                    <a:pt x="6240" y="7653"/>
                  </a:lnTo>
                  <a:lnTo>
                    <a:pt x="7130" y="5478"/>
                  </a:lnTo>
                  <a:lnTo>
                    <a:pt x="9214" y="5927"/>
                  </a:lnTo>
                  <a:lnTo>
                    <a:pt x="9803" y="4973"/>
                  </a:lnTo>
                  <a:cubicBezTo>
                    <a:pt x="9735" y="4622"/>
                    <a:pt x="9905" y="4270"/>
                    <a:pt x="9837" y="3918"/>
                  </a:cubicBezTo>
                  <a:cubicBezTo>
                    <a:pt x="9758" y="2807"/>
                    <a:pt x="10067" y="3265"/>
                    <a:pt x="9987" y="2154"/>
                  </a:cubicBezTo>
                  <a:cubicBezTo>
                    <a:pt x="9527" y="1653"/>
                    <a:pt x="9037" y="1714"/>
                    <a:pt x="8578" y="1214"/>
                  </a:cubicBezTo>
                  <a:cubicBezTo>
                    <a:pt x="8542" y="1004"/>
                    <a:pt x="8505" y="794"/>
                    <a:pt x="8469" y="584"/>
                  </a:cubicBezTo>
                  <a:lnTo>
                    <a:pt x="6210" y="58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6" name="Freeform 356"/>
            <p:cNvSpPr>
              <a:spLocks/>
            </p:cNvSpPr>
            <p:nvPr/>
          </p:nvSpPr>
          <p:spPr bwMode="auto">
            <a:xfrm>
              <a:off x="3307060" y="3503707"/>
              <a:ext cx="182526" cy="140863"/>
            </a:xfrm>
            <a:custGeom>
              <a:avLst/>
              <a:gdLst>
                <a:gd name="T0" fmla="*/ 22159047 w 10000"/>
                <a:gd name="T1" fmla="*/ 1471825 h 10000"/>
                <a:gd name="T2" fmla="*/ 5539588 w 10000"/>
                <a:gd name="T3" fmla="*/ 1471825 h 10000"/>
                <a:gd name="T4" fmla="*/ 0 w 10000"/>
                <a:gd name="T5" fmla="*/ 0 h 10000"/>
                <a:gd name="T6" fmla="*/ 0 w 10000"/>
                <a:gd name="T7" fmla="*/ 2940641 h 10000"/>
                <a:gd name="T8" fmla="*/ 2772971 w 10000"/>
                <a:gd name="T9" fmla="*/ 7356103 h 10000"/>
                <a:gd name="T10" fmla="*/ 4138115 w 10000"/>
                <a:gd name="T11" fmla="*/ 12109724 h 10000"/>
                <a:gd name="T12" fmla="*/ 2772971 w 10000"/>
                <a:gd name="T13" fmla="*/ 14954558 h 10000"/>
                <a:gd name="T14" fmla="*/ 5539588 w 10000"/>
                <a:gd name="T15" fmla="*/ 17897996 h 10000"/>
                <a:gd name="T16" fmla="*/ 9738697 w 10000"/>
                <a:gd name="T17" fmla="*/ 21659295 h 10000"/>
                <a:gd name="T18" fmla="*/ 25047652 w 10000"/>
                <a:gd name="T19" fmla="*/ 18924256 h 10000"/>
                <a:gd name="T20" fmla="*/ 27107390 w 10000"/>
                <a:gd name="T21" fmla="*/ 19930961 h 10000"/>
                <a:gd name="T22" fmla="*/ 30532582 w 10000"/>
                <a:gd name="T23" fmla="*/ 19950516 h 10000"/>
                <a:gd name="T24" fmla="*/ 30471606 w 10000"/>
                <a:gd name="T25" fmla="*/ 20838638 h 10000"/>
                <a:gd name="T26" fmla="*/ 27698635 w 10000"/>
                <a:gd name="T27" fmla="*/ 22310463 h 10000"/>
                <a:gd name="T28" fmla="*/ 30471606 w 10000"/>
                <a:gd name="T29" fmla="*/ 28194755 h 10000"/>
                <a:gd name="T30" fmla="*/ 41551111 w 10000"/>
                <a:gd name="T31" fmla="*/ 23782288 h 10000"/>
                <a:gd name="T32" fmla="*/ 52630635 w 10000"/>
                <a:gd name="T33" fmla="*/ 23782288 h 10000"/>
                <a:gd name="T34" fmla="*/ 58170241 w 10000"/>
                <a:gd name="T35" fmla="*/ 19369822 h 10000"/>
                <a:gd name="T36" fmla="*/ 60943194 w 10000"/>
                <a:gd name="T37" fmla="*/ 19369822 h 10000"/>
                <a:gd name="T38" fmla="*/ 44324082 w 10000"/>
                <a:gd name="T39" fmla="*/ 16426171 h 10000"/>
                <a:gd name="T40" fmla="*/ 41551111 w 10000"/>
                <a:gd name="T41" fmla="*/ 8824933 h 10000"/>
                <a:gd name="T42" fmla="*/ 52630635 w 10000"/>
                <a:gd name="T43" fmla="*/ 2940641 h 10000"/>
                <a:gd name="T44" fmla="*/ 36011194 w 10000"/>
                <a:gd name="T45" fmla="*/ 0 h 10000"/>
                <a:gd name="T46" fmla="*/ 22159047 w 10000"/>
                <a:gd name="T47" fmla="*/ 1471825 h 100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0000" h="10000">
                  <a:moveTo>
                    <a:pt x="3636" y="522"/>
                  </a:moveTo>
                  <a:lnTo>
                    <a:pt x="909" y="522"/>
                  </a:lnTo>
                  <a:lnTo>
                    <a:pt x="0" y="0"/>
                  </a:lnTo>
                  <a:lnTo>
                    <a:pt x="0" y="1043"/>
                  </a:lnTo>
                  <a:lnTo>
                    <a:pt x="455" y="2609"/>
                  </a:lnTo>
                  <a:cubicBezTo>
                    <a:pt x="530" y="3171"/>
                    <a:pt x="604" y="3733"/>
                    <a:pt x="679" y="4295"/>
                  </a:cubicBezTo>
                  <a:cubicBezTo>
                    <a:pt x="604" y="4631"/>
                    <a:pt x="530" y="4968"/>
                    <a:pt x="455" y="5304"/>
                  </a:cubicBezTo>
                  <a:lnTo>
                    <a:pt x="909" y="6348"/>
                  </a:lnTo>
                  <a:lnTo>
                    <a:pt x="1598" y="7682"/>
                  </a:lnTo>
                  <a:cubicBezTo>
                    <a:pt x="2779" y="7328"/>
                    <a:pt x="2976" y="7157"/>
                    <a:pt x="4110" y="6712"/>
                  </a:cubicBezTo>
                  <a:lnTo>
                    <a:pt x="4448" y="7069"/>
                  </a:lnTo>
                  <a:lnTo>
                    <a:pt x="5010" y="7076"/>
                  </a:lnTo>
                  <a:cubicBezTo>
                    <a:pt x="5007" y="7181"/>
                    <a:pt x="5003" y="7286"/>
                    <a:pt x="5000" y="7391"/>
                  </a:cubicBezTo>
                  <a:lnTo>
                    <a:pt x="4545" y="7913"/>
                  </a:lnTo>
                  <a:lnTo>
                    <a:pt x="5000" y="10000"/>
                  </a:lnTo>
                  <a:lnTo>
                    <a:pt x="6818" y="8435"/>
                  </a:lnTo>
                  <a:lnTo>
                    <a:pt x="8636" y="8435"/>
                  </a:lnTo>
                  <a:lnTo>
                    <a:pt x="9545" y="6870"/>
                  </a:lnTo>
                  <a:lnTo>
                    <a:pt x="10000" y="6870"/>
                  </a:lnTo>
                  <a:lnTo>
                    <a:pt x="7273" y="5826"/>
                  </a:lnTo>
                  <a:cubicBezTo>
                    <a:pt x="7121" y="4927"/>
                    <a:pt x="6970" y="4029"/>
                    <a:pt x="6818" y="3130"/>
                  </a:cubicBezTo>
                  <a:lnTo>
                    <a:pt x="8636" y="1043"/>
                  </a:lnTo>
                  <a:lnTo>
                    <a:pt x="5909" y="0"/>
                  </a:lnTo>
                  <a:lnTo>
                    <a:pt x="3636" y="52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7" name="Freeform 361"/>
            <p:cNvSpPr>
              <a:spLocks/>
            </p:cNvSpPr>
            <p:nvPr/>
          </p:nvSpPr>
          <p:spPr bwMode="auto">
            <a:xfrm>
              <a:off x="2900466" y="3389051"/>
              <a:ext cx="114551" cy="65518"/>
            </a:xfrm>
            <a:custGeom>
              <a:avLst/>
              <a:gdLst>
                <a:gd name="T0" fmla="*/ 11660715 w 10000"/>
                <a:gd name="T1" fmla="*/ 642479 h 11466"/>
                <a:gd name="T2" fmla="*/ 10601051 w 10000"/>
                <a:gd name="T3" fmla="*/ 411497 h 11466"/>
                <a:gd name="T4" fmla="*/ 8480157 w 10000"/>
                <a:gd name="T5" fmla="*/ 180516 h 11466"/>
                <a:gd name="T6" fmla="*/ 5403601 w 10000"/>
                <a:gd name="T7" fmla="*/ 359942 h 11466"/>
                <a:gd name="T8" fmla="*/ 4815962 w 10000"/>
                <a:gd name="T9" fmla="*/ 0 h 11466"/>
                <a:gd name="T10" fmla="*/ 3180420 w 10000"/>
                <a:gd name="T11" fmla="*/ 347017 h 11466"/>
                <a:gd name="T12" fmla="*/ 0 w 10000"/>
                <a:gd name="T13" fmla="*/ 1104441 h 11466"/>
                <a:gd name="T14" fmla="*/ 0 w 10000"/>
                <a:gd name="T15" fmla="*/ 1566369 h 11466"/>
                <a:gd name="T16" fmla="*/ 2120756 w 10000"/>
                <a:gd name="T17" fmla="*/ 1566369 h 11466"/>
                <a:gd name="T18" fmla="*/ 3128551 w 10000"/>
                <a:gd name="T19" fmla="*/ 2118686 h 11466"/>
                <a:gd name="T20" fmla="*/ 4240084 w 10000"/>
                <a:gd name="T21" fmla="*/ 2028332 h 11466"/>
                <a:gd name="T22" fmla="*/ 6583589 w 10000"/>
                <a:gd name="T23" fmla="*/ 1669485 h 11466"/>
                <a:gd name="T24" fmla="*/ 7800541 w 10000"/>
                <a:gd name="T25" fmla="*/ 1874785 h 11466"/>
                <a:gd name="T26" fmla="*/ 11660715 w 10000"/>
                <a:gd name="T27" fmla="*/ 1566369 h 11466"/>
                <a:gd name="T28" fmla="*/ 13781471 w 10000"/>
                <a:gd name="T29" fmla="*/ 1335388 h 11466"/>
                <a:gd name="T30" fmla="*/ 14841135 w 10000"/>
                <a:gd name="T31" fmla="*/ 1335388 h 11466"/>
                <a:gd name="T32" fmla="*/ 13781471 w 10000"/>
                <a:gd name="T33" fmla="*/ 1104441 h 11466"/>
                <a:gd name="T34" fmla="*/ 11660715 w 10000"/>
                <a:gd name="T35" fmla="*/ 642479 h 114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000" h="11466">
                  <a:moveTo>
                    <a:pt x="7857" y="3477"/>
                  </a:moveTo>
                  <a:lnTo>
                    <a:pt x="7143" y="2227"/>
                  </a:lnTo>
                  <a:lnTo>
                    <a:pt x="5714" y="977"/>
                  </a:lnTo>
                  <a:lnTo>
                    <a:pt x="3641" y="1948"/>
                  </a:lnTo>
                  <a:cubicBezTo>
                    <a:pt x="3532" y="1206"/>
                    <a:pt x="3354" y="742"/>
                    <a:pt x="3245" y="0"/>
                  </a:cubicBezTo>
                  <a:lnTo>
                    <a:pt x="2143" y="1878"/>
                  </a:lnTo>
                  <a:lnTo>
                    <a:pt x="0" y="5977"/>
                  </a:lnTo>
                  <a:lnTo>
                    <a:pt x="0" y="8477"/>
                  </a:lnTo>
                  <a:lnTo>
                    <a:pt x="1429" y="8477"/>
                  </a:lnTo>
                  <a:lnTo>
                    <a:pt x="2108" y="11466"/>
                  </a:lnTo>
                  <a:lnTo>
                    <a:pt x="2857" y="10977"/>
                  </a:lnTo>
                  <a:lnTo>
                    <a:pt x="4436" y="9035"/>
                  </a:lnTo>
                  <a:lnTo>
                    <a:pt x="5256" y="10146"/>
                  </a:lnTo>
                  <a:lnTo>
                    <a:pt x="7857" y="8477"/>
                  </a:lnTo>
                  <a:lnTo>
                    <a:pt x="9286" y="7227"/>
                  </a:lnTo>
                  <a:lnTo>
                    <a:pt x="10000" y="7227"/>
                  </a:lnTo>
                  <a:lnTo>
                    <a:pt x="9286" y="5977"/>
                  </a:lnTo>
                  <a:lnTo>
                    <a:pt x="7857" y="347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8" name="Freeform 363"/>
            <p:cNvSpPr>
              <a:spLocks/>
            </p:cNvSpPr>
            <p:nvPr/>
          </p:nvSpPr>
          <p:spPr bwMode="auto">
            <a:xfrm>
              <a:off x="2843820" y="3242727"/>
              <a:ext cx="71751" cy="75346"/>
            </a:xfrm>
            <a:custGeom>
              <a:avLst/>
              <a:gdLst>
                <a:gd name="T0" fmla="*/ 853877 w 10056"/>
                <a:gd name="T1" fmla="*/ 1901050 h 10000"/>
                <a:gd name="T2" fmla="*/ 1199163 w 10056"/>
                <a:gd name="T3" fmla="*/ 2661744 h 10000"/>
                <a:gd name="T4" fmla="*/ 1890040 w 10056"/>
                <a:gd name="T5" fmla="*/ 3041860 h 10000"/>
                <a:gd name="T6" fmla="*/ 2519852 w 10056"/>
                <a:gd name="T7" fmla="*/ 3533440 h 10000"/>
                <a:gd name="T8" fmla="*/ 3168589 w 10056"/>
                <a:gd name="T9" fmla="*/ 4158958 h 10000"/>
                <a:gd name="T10" fmla="*/ 3574230 w 10056"/>
                <a:gd name="T11" fmla="*/ 3130881 h 10000"/>
                <a:gd name="T12" fmla="*/ 3333712 w 10056"/>
                <a:gd name="T13" fmla="*/ 2370194 h 10000"/>
                <a:gd name="T14" fmla="*/ 3594263 w 10056"/>
                <a:gd name="T15" fmla="*/ 1365000 h 10000"/>
                <a:gd name="T16" fmla="*/ 3087789 w 10056"/>
                <a:gd name="T17" fmla="*/ 984817 h 10000"/>
                <a:gd name="T18" fmla="*/ 2580612 w 10056"/>
                <a:gd name="T19" fmla="*/ 760247 h 10000"/>
                <a:gd name="T20" fmla="*/ 1890040 w 10056"/>
                <a:gd name="T21" fmla="*/ 380123 h 10000"/>
                <a:gd name="T22" fmla="*/ 1199163 w 10056"/>
                <a:gd name="T23" fmla="*/ 380123 h 10000"/>
                <a:gd name="T24" fmla="*/ 853877 w 10056"/>
                <a:gd name="T25" fmla="*/ 0 h 10000"/>
                <a:gd name="T26" fmla="*/ 163355 w 10056"/>
                <a:gd name="T27" fmla="*/ 380123 h 10000"/>
                <a:gd name="T28" fmla="*/ 0 w 10056"/>
                <a:gd name="T29" fmla="*/ 403835 h 10000"/>
                <a:gd name="T30" fmla="*/ 325253 w 10056"/>
                <a:gd name="T31" fmla="*/ 1431913 h 10000"/>
                <a:gd name="T32" fmla="*/ 853877 w 10056"/>
                <a:gd name="T33" fmla="*/ 1901050 h 100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056" h="10000">
                  <a:moveTo>
                    <a:pt x="2389" y="4571"/>
                  </a:moveTo>
                  <a:lnTo>
                    <a:pt x="3355" y="6400"/>
                  </a:lnTo>
                  <a:lnTo>
                    <a:pt x="5288" y="7314"/>
                  </a:lnTo>
                  <a:lnTo>
                    <a:pt x="7050" y="8496"/>
                  </a:lnTo>
                  <a:lnTo>
                    <a:pt x="8865" y="10000"/>
                  </a:lnTo>
                  <a:cubicBezTo>
                    <a:pt x="8961" y="9105"/>
                    <a:pt x="9904" y="8423"/>
                    <a:pt x="10000" y="7528"/>
                  </a:cubicBezTo>
                  <a:lnTo>
                    <a:pt x="9327" y="5699"/>
                  </a:lnTo>
                  <a:cubicBezTo>
                    <a:pt x="9382" y="4965"/>
                    <a:pt x="10001" y="4016"/>
                    <a:pt x="10056" y="3282"/>
                  </a:cubicBezTo>
                  <a:lnTo>
                    <a:pt x="8639" y="2368"/>
                  </a:lnTo>
                  <a:lnTo>
                    <a:pt x="7220" y="1828"/>
                  </a:lnTo>
                  <a:lnTo>
                    <a:pt x="5288" y="914"/>
                  </a:lnTo>
                  <a:lnTo>
                    <a:pt x="3355" y="914"/>
                  </a:lnTo>
                  <a:lnTo>
                    <a:pt x="2389" y="0"/>
                  </a:lnTo>
                  <a:lnTo>
                    <a:pt x="457" y="914"/>
                  </a:lnTo>
                  <a:lnTo>
                    <a:pt x="0" y="971"/>
                  </a:lnTo>
                  <a:cubicBezTo>
                    <a:pt x="152" y="1866"/>
                    <a:pt x="757" y="2548"/>
                    <a:pt x="910" y="3443"/>
                  </a:cubicBezTo>
                  <a:lnTo>
                    <a:pt x="2389" y="457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9" name="Freeform 252"/>
            <p:cNvSpPr>
              <a:spLocks/>
            </p:cNvSpPr>
            <p:nvPr/>
          </p:nvSpPr>
          <p:spPr bwMode="auto">
            <a:xfrm rot="21133526">
              <a:off x="3075440" y="3419626"/>
              <a:ext cx="89375" cy="46955"/>
            </a:xfrm>
            <a:custGeom>
              <a:avLst/>
              <a:gdLst>
                <a:gd name="T0" fmla="*/ 0 w 1912593"/>
                <a:gd name="T1" fmla="*/ 14 h 1229193"/>
                <a:gd name="T2" fmla="*/ 8 w 1912593"/>
                <a:gd name="T3" fmla="*/ 68 h 1229193"/>
                <a:gd name="T4" fmla="*/ 110 w 1912593"/>
                <a:gd name="T5" fmla="*/ 72 h 1229193"/>
                <a:gd name="T6" fmla="*/ 190 w 1912593"/>
                <a:gd name="T7" fmla="*/ 19 h 1229193"/>
                <a:gd name="T8" fmla="*/ 178 w 1912593"/>
                <a:gd name="T9" fmla="*/ 0 h 1229193"/>
                <a:gd name="T10" fmla="*/ 112 w 1912593"/>
                <a:gd name="T11" fmla="*/ 15 h 1229193"/>
                <a:gd name="T12" fmla="*/ 15 w 1912593"/>
                <a:gd name="T13" fmla="*/ 14 h 1229193"/>
                <a:gd name="T14" fmla="*/ 13 w 1912593"/>
                <a:gd name="T15" fmla="*/ 14 h 1229193"/>
                <a:gd name="T16" fmla="*/ 0 w 1912593"/>
                <a:gd name="T17" fmla="*/ 14 h 12291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12593" h="1229193">
                  <a:moveTo>
                    <a:pt x="0" y="233280"/>
                  </a:moveTo>
                  <a:lnTo>
                    <a:pt x="83793" y="1154242"/>
                  </a:lnTo>
                  <a:lnTo>
                    <a:pt x="1103124" y="1229193"/>
                  </a:lnTo>
                  <a:lnTo>
                    <a:pt x="1912593" y="314793"/>
                  </a:lnTo>
                  <a:lnTo>
                    <a:pt x="1792672" y="0"/>
                  </a:lnTo>
                  <a:lnTo>
                    <a:pt x="1124055" y="252554"/>
                  </a:lnTo>
                  <a:cubicBezTo>
                    <a:pt x="892871" y="224853"/>
                    <a:pt x="379360" y="273001"/>
                    <a:pt x="148176" y="245300"/>
                  </a:cubicBezTo>
                  <a:lnTo>
                    <a:pt x="128763" y="242675"/>
                  </a:lnTo>
                  <a:lnTo>
                    <a:pt x="0" y="23328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0" name="Freeform 253"/>
            <p:cNvSpPr>
              <a:spLocks/>
            </p:cNvSpPr>
            <p:nvPr/>
          </p:nvSpPr>
          <p:spPr bwMode="auto">
            <a:xfrm>
              <a:off x="3080475" y="3428361"/>
              <a:ext cx="142244" cy="149599"/>
            </a:xfrm>
            <a:custGeom>
              <a:avLst/>
              <a:gdLst>
                <a:gd name="T0" fmla="*/ 121 w 3644175"/>
                <a:gd name="T1" fmla="*/ 0 h 3780713"/>
                <a:gd name="T2" fmla="*/ 68 w 3644175"/>
                <a:gd name="T3" fmla="*/ 59 h 3780713"/>
                <a:gd name="T4" fmla="*/ 6 w 3644175"/>
                <a:gd name="T5" fmla="*/ 61 h 3780713"/>
                <a:gd name="T6" fmla="*/ 0 w 3644175"/>
                <a:gd name="T7" fmla="*/ 79 h 3780713"/>
                <a:gd name="T8" fmla="*/ 15 w 3644175"/>
                <a:gd name="T9" fmla="*/ 112 h 3780713"/>
                <a:gd name="T10" fmla="*/ 29 w 3644175"/>
                <a:gd name="T11" fmla="*/ 93 h 3780713"/>
                <a:gd name="T12" fmla="*/ 38 w 3644175"/>
                <a:gd name="T13" fmla="*/ 83 h 3780713"/>
                <a:gd name="T14" fmla="*/ 54 w 3644175"/>
                <a:gd name="T15" fmla="*/ 99 h 3780713"/>
                <a:gd name="T16" fmla="*/ 68 w 3644175"/>
                <a:gd name="T17" fmla="*/ 147 h 3780713"/>
                <a:gd name="T18" fmla="*/ 97 w 3644175"/>
                <a:gd name="T19" fmla="*/ 180 h 3780713"/>
                <a:gd name="T20" fmla="*/ 193 w 3644175"/>
                <a:gd name="T21" fmla="*/ 231 h 3780713"/>
                <a:gd name="T22" fmla="*/ 87 w 3644175"/>
                <a:gd name="T23" fmla="*/ 102 h 3780713"/>
                <a:gd name="T24" fmla="*/ 93 w 3644175"/>
                <a:gd name="T25" fmla="*/ 83 h 3780713"/>
                <a:gd name="T26" fmla="*/ 105 w 3644175"/>
                <a:gd name="T27" fmla="*/ 93 h 3780713"/>
                <a:gd name="T28" fmla="*/ 219 w 3644175"/>
                <a:gd name="T29" fmla="*/ 99 h 3780713"/>
                <a:gd name="T30" fmla="*/ 204 w 3644175"/>
                <a:gd name="T31" fmla="*/ 37 h 3780713"/>
                <a:gd name="T32" fmla="*/ 190 w 3644175"/>
                <a:gd name="T33" fmla="*/ 46 h 3780713"/>
                <a:gd name="T34" fmla="*/ 149 w 3644175"/>
                <a:gd name="T35" fmla="*/ 39 h 3780713"/>
                <a:gd name="T36" fmla="*/ 125 w 3644175"/>
                <a:gd name="T37" fmla="*/ 8 h 3780713"/>
                <a:gd name="T38" fmla="*/ 121 w 3644175"/>
                <a:gd name="T39" fmla="*/ 0 h 378071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644175" h="3780713">
                  <a:moveTo>
                    <a:pt x="2018109" y="0"/>
                  </a:moveTo>
                  <a:lnTo>
                    <a:pt x="1131347" y="970851"/>
                  </a:lnTo>
                  <a:lnTo>
                    <a:pt x="106496" y="992543"/>
                  </a:lnTo>
                  <a:lnTo>
                    <a:pt x="0" y="1285960"/>
                  </a:lnTo>
                  <a:lnTo>
                    <a:pt x="250657" y="1838746"/>
                  </a:lnTo>
                  <a:lnTo>
                    <a:pt x="476240" y="1522355"/>
                  </a:lnTo>
                  <a:lnTo>
                    <a:pt x="637449" y="1360281"/>
                  </a:lnTo>
                  <a:lnTo>
                    <a:pt x="900975" y="1622129"/>
                  </a:lnTo>
                  <a:lnTo>
                    <a:pt x="1125827" y="2401618"/>
                  </a:lnTo>
                  <a:lnTo>
                    <a:pt x="1614428" y="2951232"/>
                  </a:lnTo>
                  <a:cubicBezTo>
                    <a:pt x="2156362" y="3074631"/>
                    <a:pt x="2677783" y="3504219"/>
                    <a:pt x="3209460" y="3780713"/>
                  </a:cubicBezTo>
                  <a:lnTo>
                    <a:pt x="1455611" y="1667100"/>
                  </a:lnTo>
                  <a:lnTo>
                    <a:pt x="1543203" y="1366330"/>
                  </a:lnTo>
                  <a:lnTo>
                    <a:pt x="1755414" y="1517198"/>
                  </a:lnTo>
                  <a:lnTo>
                    <a:pt x="3644175" y="1622129"/>
                  </a:lnTo>
                  <a:lnTo>
                    <a:pt x="3394079" y="610450"/>
                  </a:lnTo>
                  <a:lnTo>
                    <a:pt x="3170007" y="750786"/>
                  </a:lnTo>
                  <a:lnTo>
                    <a:pt x="2480463" y="641709"/>
                  </a:lnTo>
                  <a:lnTo>
                    <a:pt x="2078068" y="137463"/>
                  </a:lnTo>
                  <a:lnTo>
                    <a:pt x="2018109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1" name="Freeform 254"/>
            <p:cNvSpPr>
              <a:spLocks/>
            </p:cNvSpPr>
            <p:nvPr/>
          </p:nvSpPr>
          <p:spPr bwMode="auto">
            <a:xfrm>
              <a:off x="3139639" y="3480776"/>
              <a:ext cx="98187" cy="98277"/>
            </a:xfrm>
            <a:custGeom>
              <a:avLst/>
              <a:gdLst>
                <a:gd name="T0" fmla="*/ 147 w 2398426"/>
                <a:gd name="T1" fmla="*/ 17 h 2488994"/>
                <a:gd name="T2" fmla="*/ 18 w 2398426"/>
                <a:gd name="T3" fmla="*/ 9 h 2488994"/>
                <a:gd name="T4" fmla="*/ 5 w 2398426"/>
                <a:gd name="T5" fmla="*/ 0 h 2488994"/>
                <a:gd name="T6" fmla="*/ 0 w 2398426"/>
                <a:gd name="T7" fmla="*/ 20 h 2488994"/>
                <a:gd name="T8" fmla="*/ 117 w 2398426"/>
                <a:gd name="T9" fmla="*/ 153 h 2488994"/>
                <a:gd name="T10" fmla="*/ 151 w 2398426"/>
                <a:gd name="T11" fmla="*/ 95 h 2488994"/>
                <a:gd name="T12" fmla="*/ 166 w 2398426"/>
                <a:gd name="T13" fmla="*/ 88 h 2488994"/>
                <a:gd name="T14" fmla="*/ 147 w 2398426"/>
                <a:gd name="T15" fmla="*/ 17 h 248899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98426" h="2488994">
                  <a:moveTo>
                    <a:pt x="2113613" y="269822"/>
                  </a:moveTo>
                  <a:lnTo>
                    <a:pt x="254833" y="149901"/>
                  </a:lnTo>
                  <a:lnTo>
                    <a:pt x="74951" y="0"/>
                  </a:lnTo>
                  <a:lnTo>
                    <a:pt x="0" y="329783"/>
                  </a:lnTo>
                  <a:lnTo>
                    <a:pt x="1691048" y="2488994"/>
                  </a:lnTo>
                  <a:lnTo>
                    <a:pt x="2177788" y="1556144"/>
                  </a:lnTo>
                  <a:lnTo>
                    <a:pt x="2398426" y="1439055"/>
                  </a:lnTo>
                  <a:lnTo>
                    <a:pt x="2113613" y="26982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2" name="Freeform 255"/>
            <p:cNvSpPr>
              <a:spLocks/>
            </p:cNvSpPr>
            <p:nvPr/>
          </p:nvSpPr>
          <p:spPr bwMode="auto">
            <a:xfrm rot="286500">
              <a:off x="3210132" y="3541926"/>
              <a:ext cx="45317" cy="57874"/>
            </a:xfrm>
            <a:custGeom>
              <a:avLst/>
              <a:gdLst>
                <a:gd name="T0" fmla="*/ 20 w 1259245"/>
                <a:gd name="T1" fmla="*/ 0 h 1506961"/>
                <a:gd name="T2" fmla="*/ 0 w 1259245"/>
                <a:gd name="T3" fmla="*/ 58 h 1506961"/>
                <a:gd name="T4" fmla="*/ 27 w 1259245"/>
                <a:gd name="T5" fmla="*/ 90 h 1506961"/>
                <a:gd name="T6" fmla="*/ 56 w 1259245"/>
                <a:gd name="T7" fmla="*/ 34 h 1506961"/>
                <a:gd name="T8" fmla="*/ 20 w 1259245"/>
                <a:gd name="T9" fmla="*/ 0 h 15069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9245" h="1506961">
                  <a:moveTo>
                    <a:pt x="459998" y="0"/>
                  </a:moveTo>
                  <a:lnTo>
                    <a:pt x="0" y="967315"/>
                  </a:lnTo>
                  <a:lnTo>
                    <a:pt x="599606" y="1506961"/>
                  </a:lnTo>
                  <a:lnTo>
                    <a:pt x="1259243" y="571259"/>
                  </a:lnTo>
                  <a:lnTo>
                    <a:pt x="45999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3" name="Freeform 256"/>
            <p:cNvSpPr>
              <a:spLocks/>
            </p:cNvSpPr>
            <p:nvPr/>
          </p:nvSpPr>
          <p:spPr bwMode="auto">
            <a:xfrm>
              <a:off x="3212649" y="3439281"/>
              <a:ext cx="70493" cy="57874"/>
            </a:xfrm>
            <a:custGeom>
              <a:avLst/>
              <a:gdLst>
                <a:gd name="T0" fmla="*/ 16 w 1678899"/>
                <a:gd name="T1" fmla="*/ 108 h 1259174"/>
                <a:gd name="T2" fmla="*/ 127 w 1678899"/>
                <a:gd name="T3" fmla="*/ 118 h 1259174"/>
                <a:gd name="T4" fmla="*/ 126 w 1678899"/>
                <a:gd name="T5" fmla="*/ 84 h 1259174"/>
                <a:gd name="T6" fmla="*/ 65 w 1678899"/>
                <a:gd name="T7" fmla="*/ 0 h 1259174"/>
                <a:gd name="T8" fmla="*/ 0 w 1678899"/>
                <a:gd name="T9" fmla="*/ 25 h 1259174"/>
                <a:gd name="T10" fmla="*/ 16 w 1678899"/>
                <a:gd name="T11" fmla="*/ 108 h 12591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78899" h="1259174">
                  <a:moveTo>
                    <a:pt x="209862" y="1154242"/>
                  </a:moveTo>
                  <a:lnTo>
                    <a:pt x="1678899" y="1259174"/>
                  </a:lnTo>
                  <a:lnTo>
                    <a:pt x="1663908" y="899410"/>
                  </a:lnTo>
                  <a:lnTo>
                    <a:pt x="854439" y="0"/>
                  </a:lnTo>
                  <a:lnTo>
                    <a:pt x="0" y="269823"/>
                  </a:lnTo>
                  <a:lnTo>
                    <a:pt x="209862" y="115424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4" name="Freeform 257"/>
            <p:cNvSpPr>
              <a:spLocks/>
            </p:cNvSpPr>
            <p:nvPr/>
          </p:nvSpPr>
          <p:spPr bwMode="auto">
            <a:xfrm>
              <a:off x="3225237" y="3491695"/>
              <a:ext cx="99446" cy="97185"/>
            </a:xfrm>
            <a:custGeom>
              <a:avLst/>
              <a:gdLst>
                <a:gd name="T0" fmla="*/ 0 w 2578308"/>
                <a:gd name="T1" fmla="*/ 0 h 2368446"/>
                <a:gd name="T2" fmla="*/ 15 w 2578308"/>
                <a:gd name="T3" fmla="*/ 78 h 2368446"/>
                <a:gd name="T4" fmla="*/ 6 w 2578308"/>
                <a:gd name="T5" fmla="*/ 86 h 2368446"/>
                <a:gd name="T6" fmla="*/ 50 w 2578308"/>
                <a:gd name="T7" fmla="*/ 127 h 2368446"/>
                <a:gd name="T8" fmla="*/ 65 w 2578308"/>
                <a:gd name="T9" fmla="*/ 104 h 2368446"/>
                <a:gd name="T10" fmla="*/ 101 w 2578308"/>
                <a:gd name="T11" fmla="*/ 138 h 2368446"/>
                <a:gd name="T12" fmla="*/ 95 w 2578308"/>
                <a:gd name="T13" fmla="*/ 161 h 2368446"/>
                <a:gd name="T14" fmla="*/ 136 w 2578308"/>
                <a:gd name="T15" fmla="*/ 154 h 2368446"/>
                <a:gd name="T16" fmla="*/ 150 w 2578308"/>
                <a:gd name="T17" fmla="*/ 103 h 2368446"/>
                <a:gd name="T18" fmla="*/ 123 w 2578308"/>
                <a:gd name="T19" fmla="*/ 15 h 2368446"/>
                <a:gd name="T20" fmla="*/ 84 w 2578308"/>
                <a:gd name="T21" fmla="*/ 1 h 2368446"/>
                <a:gd name="T22" fmla="*/ 0 w 2578308"/>
                <a:gd name="T23" fmla="*/ 0 h 23684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578308" h="2368446">
                  <a:moveTo>
                    <a:pt x="0" y="0"/>
                  </a:moveTo>
                  <a:lnTo>
                    <a:pt x="254833" y="1154242"/>
                  </a:lnTo>
                  <a:lnTo>
                    <a:pt x="104931" y="1259173"/>
                  </a:lnTo>
                  <a:lnTo>
                    <a:pt x="855821" y="1873287"/>
                  </a:lnTo>
                  <a:lnTo>
                    <a:pt x="1111621" y="1524299"/>
                  </a:lnTo>
                  <a:lnTo>
                    <a:pt x="1734645" y="2033965"/>
                  </a:lnTo>
                  <a:lnTo>
                    <a:pt x="1633928" y="2368446"/>
                  </a:lnTo>
                  <a:lnTo>
                    <a:pt x="2338465" y="2263514"/>
                  </a:lnTo>
                  <a:lnTo>
                    <a:pt x="2578308" y="1514006"/>
                  </a:lnTo>
                  <a:lnTo>
                    <a:pt x="2113613" y="224852"/>
                  </a:lnTo>
                  <a:lnTo>
                    <a:pt x="1439056" y="1499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5" name="Freeform 258"/>
            <p:cNvSpPr>
              <a:spLocks/>
            </p:cNvSpPr>
            <p:nvPr/>
          </p:nvSpPr>
          <p:spPr bwMode="auto">
            <a:xfrm>
              <a:off x="3251673" y="3552845"/>
              <a:ext cx="40282" cy="49139"/>
            </a:xfrm>
            <a:custGeom>
              <a:avLst/>
              <a:gdLst>
                <a:gd name="T0" fmla="*/ 22 w 1097536"/>
                <a:gd name="T1" fmla="*/ 0 h 1184223"/>
                <a:gd name="T2" fmla="*/ 0 w 1097536"/>
                <a:gd name="T3" fmla="*/ 30 h 1184223"/>
                <a:gd name="T4" fmla="*/ 21 w 1097536"/>
                <a:gd name="T5" fmla="*/ 86 h 1184223"/>
                <a:gd name="T6" fmla="*/ 50 w 1097536"/>
                <a:gd name="T7" fmla="*/ 60 h 1184223"/>
                <a:gd name="T8" fmla="*/ 51 w 1097536"/>
                <a:gd name="T9" fmla="*/ 37 h 1184223"/>
                <a:gd name="T10" fmla="*/ 22 w 1097536"/>
                <a:gd name="T11" fmla="*/ 0 h 11842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97536" h="1184223">
                  <a:moveTo>
                    <a:pt x="482939" y="0"/>
                  </a:moveTo>
                  <a:lnTo>
                    <a:pt x="0" y="416160"/>
                  </a:lnTo>
                  <a:lnTo>
                    <a:pt x="452959" y="1184223"/>
                  </a:lnTo>
                  <a:lnTo>
                    <a:pt x="1067555" y="824459"/>
                  </a:lnTo>
                  <a:lnTo>
                    <a:pt x="1097536" y="509666"/>
                  </a:lnTo>
                  <a:lnTo>
                    <a:pt x="482939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6" name="Freeform 259"/>
            <p:cNvSpPr>
              <a:spLocks/>
            </p:cNvSpPr>
            <p:nvPr/>
          </p:nvSpPr>
          <p:spPr bwMode="auto">
            <a:xfrm>
              <a:off x="3269296" y="3579052"/>
              <a:ext cx="65458" cy="61150"/>
            </a:xfrm>
            <a:custGeom>
              <a:avLst/>
              <a:gdLst>
                <a:gd name="T0" fmla="*/ 0 w 1852882"/>
                <a:gd name="T1" fmla="*/ 31 h 1521018"/>
                <a:gd name="T2" fmla="*/ 0 w 1852882"/>
                <a:gd name="T3" fmla="*/ 75 h 1521018"/>
                <a:gd name="T4" fmla="*/ 19 w 1852882"/>
                <a:gd name="T5" fmla="*/ 94 h 1521018"/>
                <a:gd name="T6" fmla="*/ 37 w 1852882"/>
                <a:gd name="T7" fmla="*/ 86 h 1521018"/>
                <a:gd name="T8" fmla="*/ 77 w 1852882"/>
                <a:gd name="T9" fmla="*/ 59 h 1521018"/>
                <a:gd name="T10" fmla="*/ 81 w 1852882"/>
                <a:gd name="T11" fmla="*/ 46 h 1521018"/>
                <a:gd name="T12" fmla="*/ 77 w 1852882"/>
                <a:gd name="T13" fmla="*/ 23 h 1521018"/>
                <a:gd name="T14" fmla="*/ 68 w 1852882"/>
                <a:gd name="T15" fmla="*/ 19 h 1521018"/>
                <a:gd name="T16" fmla="*/ 60 w 1852882"/>
                <a:gd name="T17" fmla="*/ 0 h 1521018"/>
                <a:gd name="T18" fmla="*/ 28 w 1852882"/>
                <a:gd name="T19" fmla="*/ 11 h 1521018"/>
                <a:gd name="T20" fmla="*/ 0 w 1852882"/>
                <a:gd name="T21" fmla="*/ 31 h 152101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852882" h="1521018">
                  <a:moveTo>
                    <a:pt x="0" y="507061"/>
                  </a:moveTo>
                  <a:lnTo>
                    <a:pt x="0" y="1211599"/>
                  </a:lnTo>
                  <a:lnTo>
                    <a:pt x="435424" y="1521018"/>
                  </a:lnTo>
                  <a:lnTo>
                    <a:pt x="839449" y="1391481"/>
                  </a:lnTo>
                  <a:lnTo>
                    <a:pt x="1763339" y="952692"/>
                  </a:lnTo>
                  <a:lnTo>
                    <a:pt x="1852882" y="743963"/>
                  </a:lnTo>
                  <a:lnTo>
                    <a:pt x="1756379" y="372784"/>
                  </a:lnTo>
                  <a:lnTo>
                    <a:pt x="1563372" y="307281"/>
                  </a:lnTo>
                  <a:lnTo>
                    <a:pt x="1370668" y="0"/>
                  </a:lnTo>
                  <a:lnTo>
                    <a:pt x="644577" y="177278"/>
                  </a:lnTo>
                  <a:lnTo>
                    <a:pt x="0" y="50706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7" name="Freeform 260"/>
            <p:cNvSpPr>
              <a:spLocks/>
            </p:cNvSpPr>
            <p:nvPr/>
          </p:nvSpPr>
          <p:spPr bwMode="auto">
            <a:xfrm>
              <a:off x="3229014" y="3570317"/>
              <a:ext cx="54128" cy="109196"/>
            </a:xfrm>
            <a:custGeom>
              <a:avLst/>
              <a:gdLst>
                <a:gd name="T0" fmla="*/ 0 w 444747"/>
                <a:gd name="T1" fmla="*/ 425 h 900169"/>
                <a:gd name="T2" fmla="*/ 177 w 444747"/>
                <a:gd name="T3" fmla="*/ 533 h 900169"/>
                <a:gd name="T4" fmla="*/ 177 w 444747"/>
                <a:gd name="T5" fmla="*/ 1275 h 900169"/>
                <a:gd name="T6" fmla="*/ 467 w 444747"/>
                <a:gd name="T7" fmla="*/ 1604 h 900169"/>
                <a:gd name="T8" fmla="*/ 580 w 444747"/>
                <a:gd name="T9" fmla="*/ 1490 h 900169"/>
                <a:gd name="T10" fmla="*/ 681 w 444747"/>
                <a:gd name="T11" fmla="*/ 1218 h 900169"/>
                <a:gd name="T12" fmla="*/ 643 w 444747"/>
                <a:gd name="T13" fmla="*/ 1084 h 900169"/>
                <a:gd name="T14" fmla="*/ 788 w 444747"/>
                <a:gd name="T15" fmla="*/ 1027 h 900169"/>
                <a:gd name="T16" fmla="*/ 580 w 444747"/>
                <a:gd name="T17" fmla="*/ 850 h 900169"/>
                <a:gd name="T18" fmla="*/ 580 w 444747"/>
                <a:gd name="T19" fmla="*/ 476 h 900169"/>
                <a:gd name="T20" fmla="*/ 328 w 444747"/>
                <a:gd name="T21" fmla="*/ 0 h 900169"/>
                <a:gd name="T22" fmla="*/ 0 w 444747"/>
                <a:gd name="T23" fmla="*/ 425 h 90016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44747" h="900169">
                  <a:moveTo>
                    <a:pt x="0" y="238385"/>
                  </a:moveTo>
                  <a:lnTo>
                    <a:pt x="99623" y="298870"/>
                  </a:lnTo>
                  <a:lnTo>
                    <a:pt x="99623" y="715154"/>
                  </a:lnTo>
                  <a:lnTo>
                    <a:pt x="263290" y="900169"/>
                  </a:lnTo>
                  <a:lnTo>
                    <a:pt x="327333" y="836125"/>
                  </a:lnTo>
                  <a:lnTo>
                    <a:pt x="384261" y="683132"/>
                  </a:lnTo>
                  <a:lnTo>
                    <a:pt x="362913" y="608414"/>
                  </a:lnTo>
                  <a:lnTo>
                    <a:pt x="444747" y="576393"/>
                  </a:lnTo>
                  <a:lnTo>
                    <a:pt x="327333" y="476769"/>
                  </a:lnTo>
                  <a:lnTo>
                    <a:pt x="327333" y="266849"/>
                  </a:lnTo>
                  <a:lnTo>
                    <a:pt x="185014" y="0"/>
                  </a:lnTo>
                  <a:lnTo>
                    <a:pt x="0" y="23838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8" name="Freeform 257"/>
            <p:cNvSpPr>
              <a:spLocks/>
            </p:cNvSpPr>
            <p:nvPr/>
          </p:nvSpPr>
          <p:spPr bwMode="auto">
            <a:xfrm>
              <a:off x="2462403" y="3084393"/>
              <a:ext cx="109516" cy="163795"/>
            </a:xfrm>
            <a:custGeom>
              <a:avLst/>
              <a:gdLst>
                <a:gd name="T0" fmla="*/ 2147483647 w 84"/>
                <a:gd name="T1" fmla="*/ 2147483647 h 126"/>
                <a:gd name="T2" fmla="*/ 0 w 84"/>
                <a:gd name="T3" fmla="*/ 2147483647 h 126"/>
                <a:gd name="T4" fmla="*/ 0 w 84"/>
                <a:gd name="T5" fmla="*/ 2147483647 h 126"/>
                <a:gd name="T6" fmla="*/ 2147483647 w 84"/>
                <a:gd name="T7" fmla="*/ 2147483647 h 126"/>
                <a:gd name="T8" fmla="*/ 2147483647 w 84"/>
                <a:gd name="T9" fmla="*/ 2147483647 h 126"/>
                <a:gd name="T10" fmla="*/ 2147483647 w 84"/>
                <a:gd name="T11" fmla="*/ 2147483647 h 126"/>
                <a:gd name="T12" fmla="*/ 2147483647 w 84"/>
                <a:gd name="T13" fmla="*/ 2147483647 h 126"/>
                <a:gd name="T14" fmla="*/ 2147483647 w 84"/>
                <a:gd name="T15" fmla="*/ 2147483647 h 126"/>
                <a:gd name="T16" fmla="*/ 2147483647 w 84"/>
                <a:gd name="T17" fmla="*/ 2147483647 h 126"/>
                <a:gd name="T18" fmla="*/ 2147483647 w 84"/>
                <a:gd name="T19" fmla="*/ 2147483647 h 126"/>
                <a:gd name="T20" fmla="*/ 2147483647 w 84"/>
                <a:gd name="T21" fmla="*/ 2147483647 h 126"/>
                <a:gd name="T22" fmla="*/ 2147483647 w 84"/>
                <a:gd name="T23" fmla="*/ 0 h 126"/>
                <a:gd name="T24" fmla="*/ 2147483647 w 84"/>
                <a:gd name="T25" fmla="*/ 2147483647 h 126"/>
                <a:gd name="T26" fmla="*/ 2147483647 w 84"/>
                <a:gd name="T27" fmla="*/ 2147483647 h 126"/>
                <a:gd name="T28" fmla="*/ 2147483647 w 84"/>
                <a:gd name="T29" fmla="*/ 2147483647 h 126"/>
                <a:gd name="T30" fmla="*/ 2147483647 w 84"/>
                <a:gd name="T31" fmla="*/ 2147483647 h 126"/>
                <a:gd name="T32" fmla="*/ 2147483647 w 84"/>
                <a:gd name="T33" fmla="*/ 2147483647 h 126"/>
                <a:gd name="T34" fmla="*/ 2147483647 w 84"/>
                <a:gd name="T35" fmla="*/ 2147483647 h 126"/>
                <a:gd name="T36" fmla="*/ 2147483647 w 84"/>
                <a:gd name="T37" fmla="*/ 2147483647 h 126"/>
                <a:gd name="T38" fmla="*/ 2147483647 w 84"/>
                <a:gd name="T39" fmla="*/ 2147483647 h 126"/>
                <a:gd name="T40" fmla="*/ 2147483647 w 84"/>
                <a:gd name="T41" fmla="*/ 2147483647 h 12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126">
                  <a:moveTo>
                    <a:pt x="18" y="126"/>
                  </a:moveTo>
                  <a:lnTo>
                    <a:pt x="0" y="114"/>
                  </a:lnTo>
                  <a:lnTo>
                    <a:pt x="0" y="102"/>
                  </a:lnTo>
                  <a:lnTo>
                    <a:pt x="6" y="96"/>
                  </a:lnTo>
                  <a:lnTo>
                    <a:pt x="12" y="84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12" y="54"/>
                  </a:lnTo>
                  <a:lnTo>
                    <a:pt x="6" y="36"/>
                  </a:lnTo>
                  <a:lnTo>
                    <a:pt x="30" y="30"/>
                  </a:lnTo>
                  <a:lnTo>
                    <a:pt x="30" y="18"/>
                  </a:lnTo>
                  <a:lnTo>
                    <a:pt x="54" y="0"/>
                  </a:lnTo>
                  <a:lnTo>
                    <a:pt x="60" y="6"/>
                  </a:lnTo>
                  <a:lnTo>
                    <a:pt x="72" y="6"/>
                  </a:lnTo>
                  <a:lnTo>
                    <a:pt x="78" y="18"/>
                  </a:lnTo>
                  <a:lnTo>
                    <a:pt x="84" y="30"/>
                  </a:lnTo>
                  <a:lnTo>
                    <a:pt x="72" y="42"/>
                  </a:lnTo>
                  <a:lnTo>
                    <a:pt x="78" y="66"/>
                  </a:lnTo>
                  <a:lnTo>
                    <a:pt x="72" y="96"/>
                  </a:lnTo>
                  <a:lnTo>
                    <a:pt x="54" y="102"/>
                  </a:lnTo>
                  <a:lnTo>
                    <a:pt x="18" y="12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9" name="Freeform 279"/>
            <p:cNvSpPr>
              <a:spLocks/>
            </p:cNvSpPr>
            <p:nvPr/>
          </p:nvSpPr>
          <p:spPr bwMode="auto">
            <a:xfrm>
              <a:off x="3025088" y="3717732"/>
              <a:ext cx="78046" cy="45862"/>
            </a:xfrm>
            <a:custGeom>
              <a:avLst/>
              <a:gdLst>
                <a:gd name="T0" fmla="*/ 0 w 60"/>
                <a:gd name="T1" fmla="*/ 2147483647 h 36"/>
                <a:gd name="T2" fmla="*/ 2147483647 w 60"/>
                <a:gd name="T3" fmla="*/ 0 h 36"/>
                <a:gd name="T4" fmla="*/ 2147483647 w 60"/>
                <a:gd name="T5" fmla="*/ 2147483647 h 36"/>
                <a:gd name="T6" fmla="*/ 2147483647 w 60"/>
                <a:gd name="T7" fmla="*/ 2147483647 h 36"/>
                <a:gd name="T8" fmla="*/ 2147483647 w 60"/>
                <a:gd name="T9" fmla="*/ 2147483647 h 36"/>
                <a:gd name="T10" fmla="*/ 2147483647 w 60"/>
                <a:gd name="T11" fmla="*/ 2147483647 h 36"/>
                <a:gd name="T12" fmla="*/ 0 w 60"/>
                <a:gd name="T13" fmla="*/ 2147483647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" h="36">
                  <a:moveTo>
                    <a:pt x="0" y="12"/>
                  </a:moveTo>
                  <a:lnTo>
                    <a:pt x="36" y="0"/>
                  </a:lnTo>
                  <a:lnTo>
                    <a:pt x="60" y="6"/>
                  </a:lnTo>
                  <a:lnTo>
                    <a:pt x="60" y="18"/>
                  </a:lnTo>
                  <a:lnTo>
                    <a:pt x="54" y="36"/>
                  </a:lnTo>
                  <a:lnTo>
                    <a:pt x="30" y="24"/>
                  </a:lnTo>
                  <a:lnTo>
                    <a:pt x="0" y="1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0" name="Freeform 280"/>
            <p:cNvSpPr>
              <a:spLocks/>
            </p:cNvSpPr>
            <p:nvPr/>
          </p:nvSpPr>
          <p:spPr bwMode="auto">
            <a:xfrm>
              <a:off x="2936972" y="3628191"/>
              <a:ext cx="32729" cy="62242"/>
            </a:xfrm>
            <a:custGeom>
              <a:avLst/>
              <a:gdLst>
                <a:gd name="T0" fmla="*/ 0 w 24"/>
                <a:gd name="T1" fmla="*/ 2147483647 h 48"/>
                <a:gd name="T2" fmla="*/ 2147483647 w 24"/>
                <a:gd name="T3" fmla="*/ 2147483647 h 48"/>
                <a:gd name="T4" fmla="*/ 2147483647 w 24"/>
                <a:gd name="T5" fmla="*/ 0 h 48"/>
                <a:gd name="T6" fmla="*/ 2147483647 w 24"/>
                <a:gd name="T7" fmla="*/ 2147483647 h 48"/>
                <a:gd name="T8" fmla="*/ 2147483647 w 24"/>
                <a:gd name="T9" fmla="*/ 2147483647 h 48"/>
                <a:gd name="T10" fmla="*/ 0 w 24"/>
                <a:gd name="T11" fmla="*/ 2147483647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" h="48">
                  <a:moveTo>
                    <a:pt x="0" y="48"/>
                  </a:moveTo>
                  <a:lnTo>
                    <a:pt x="6" y="6"/>
                  </a:lnTo>
                  <a:lnTo>
                    <a:pt x="18" y="0"/>
                  </a:lnTo>
                  <a:lnTo>
                    <a:pt x="24" y="24"/>
                  </a:lnTo>
                  <a:lnTo>
                    <a:pt x="24" y="48"/>
                  </a:lnTo>
                  <a:lnTo>
                    <a:pt x="0" y="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1" name="Freeform 281"/>
            <p:cNvSpPr>
              <a:spLocks/>
            </p:cNvSpPr>
            <p:nvPr/>
          </p:nvSpPr>
          <p:spPr bwMode="auto">
            <a:xfrm>
              <a:off x="2929419" y="3564857"/>
              <a:ext cx="40282" cy="48046"/>
            </a:xfrm>
            <a:custGeom>
              <a:avLst/>
              <a:gdLst>
                <a:gd name="T0" fmla="*/ 0 w 30"/>
                <a:gd name="T1" fmla="*/ 2147483647 h 37"/>
                <a:gd name="T2" fmla="*/ 2147483647 w 30"/>
                <a:gd name="T3" fmla="*/ 0 h 37"/>
                <a:gd name="T4" fmla="*/ 2147483647 w 30"/>
                <a:gd name="T5" fmla="*/ 2147483647 h 37"/>
                <a:gd name="T6" fmla="*/ 2147483647 w 30"/>
                <a:gd name="T7" fmla="*/ 2147483647 h 37"/>
                <a:gd name="T8" fmla="*/ 0 w 30"/>
                <a:gd name="T9" fmla="*/ 2147483647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" h="37">
                  <a:moveTo>
                    <a:pt x="0" y="12"/>
                  </a:moveTo>
                  <a:lnTo>
                    <a:pt x="24" y="0"/>
                  </a:lnTo>
                  <a:lnTo>
                    <a:pt x="30" y="24"/>
                  </a:lnTo>
                  <a:lnTo>
                    <a:pt x="24" y="37"/>
                  </a:lnTo>
                  <a:lnTo>
                    <a:pt x="0" y="1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2" name="Freeform 282"/>
            <p:cNvSpPr>
              <a:spLocks/>
            </p:cNvSpPr>
            <p:nvPr/>
          </p:nvSpPr>
          <p:spPr bwMode="auto">
            <a:xfrm>
              <a:off x="3727500" y="3741755"/>
              <a:ext cx="40282" cy="7643"/>
            </a:xfrm>
            <a:custGeom>
              <a:avLst/>
              <a:gdLst>
                <a:gd name="T0" fmla="*/ 2147483647 w 30"/>
                <a:gd name="T1" fmla="*/ 0 h 6"/>
                <a:gd name="T2" fmla="*/ 2147483647 w 30"/>
                <a:gd name="T3" fmla="*/ 0 h 6"/>
                <a:gd name="T4" fmla="*/ 0 w 30"/>
                <a:gd name="T5" fmla="*/ 2147483647 h 6"/>
                <a:gd name="T6" fmla="*/ 2147483647 w 30"/>
                <a:gd name="T7" fmla="*/ 0 h 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" h="6">
                  <a:moveTo>
                    <a:pt x="24" y="0"/>
                  </a:moveTo>
                  <a:lnTo>
                    <a:pt x="30" y="0"/>
                  </a:lnTo>
                  <a:lnTo>
                    <a:pt x="0" y="6"/>
                  </a:lnTo>
                  <a:lnTo>
                    <a:pt x="2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3" name="Freeform 299"/>
            <p:cNvSpPr>
              <a:spLocks/>
            </p:cNvSpPr>
            <p:nvPr/>
          </p:nvSpPr>
          <p:spPr bwMode="auto">
            <a:xfrm>
              <a:off x="3222720" y="3038530"/>
              <a:ext cx="159868" cy="108104"/>
            </a:xfrm>
            <a:custGeom>
              <a:avLst/>
              <a:gdLst>
                <a:gd name="T0" fmla="*/ 2147483647 w 20"/>
                <a:gd name="T1" fmla="*/ 2147483647 h 14"/>
                <a:gd name="T2" fmla="*/ 2147483647 w 20"/>
                <a:gd name="T3" fmla="*/ 2147483647 h 14"/>
                <a:gd name="T4" fmla="*/ 2147483647 w 20"/>
                <a:gd name="T5" fmla="*/ 0 h 14"/>
                <a:gd name="T6" fmla="*/ 2147483647 w 20"/>
                <a:gd name="T7" fmla="*/ 2147483647 h 14"/>
                <a:gd name="T8" fmla="*/ 2147483647 w 20"/>
                <a:gd name="T9" fmla="*/ 0 h 14"/>
                <a:gd name="T10" fmla="*/ 2147483647 w 20"/>
                <a:gd name="T11" fmla="*/ 0 h 14"/>
                <a:gd name="T12" fmla="*/ 2147483647 w 20"/>
                <a:gd name="T13" fmla="*/ 2147483647 h 14"/>
                <a:gd name="T14" fmla="*/ 2147483647 w 20"/>
                <a:gd name="T15" fmla="*/ 2147483647 h 14"/>
                <a:gd name="T16" fmla="*/ 0 w 20"/>
                <a:gd name="T17" fmla="*/ 2147483647 h 14"/>
                <a:gd name="T18" fmla="*/ 2147483647 w 20"/>
                <a:gd name="T19" fmla="*/ 2147483647 h 14"/>
                <a:gd name="T20" fmla="*/ 2147483647 w 20"/>
                <a:gd name="T21" fmla="*/ 2147483647 h 14"/>
                <a:gd name="T22" fmla="*/ 2147483647 w 20"/>
                <a:gd name="T23" fmla="*/ 2147483647 h 14"/>
                <a:gd name="T24" fmla="*/ 2147483647 w 20"/>
                <a:gd name="T25" fmla="*/ 2147483647 h 14"/>
                <a:gd name="T26" fmla="*/ 2147483647 w 20"/>
                <a:gd name="T27" fmla="*/ 2147483647 h 14"/>
                <a:gd name="T28" fmla="*/ 2147483647 w 20"/>
                <a:gd name="T29" fmla="*/ 2147483647 h 14"/>
                <a:gd name="T30" fmla="*/ 2147483647 w 20"/>
                <a:gd name="T31" fmla="*/ 2147483647 h 14"/>
                <a:gd name="T32" fmla="*/ 2147483647 w 20"/>
                <a:gd name="T33" fmla="*/ 2147483647 h 14"/>
                <a:gd name="T34" fmla="*/ 2147483647 w 20"/>
                <a:gd name="T35" fmla="*/ 2147483647 h 14"/>
                <a:gd name="T36" fmla="*/ 2147483647 w 20"/>
                <a:gd name="T37" fmla="*/ 2147483647 h 14"/>
                <a:gd name="T38" fmla="*/ 2147483647 w 20"/>
                <a:gd name="T39" fmla="*/ 2147483647 h 14"/>
                <a:gd name="T40" fmla="*/ 2147483647 w 20"/>
                <a:gd name="T41" fmla="*/ 2147483647 h 14"/>
                <a:gd name="T42" fmla="*/ 2147483647 w 20"/>
                <a:gd name="T43" fmla="*/ 2147483647 h 14"/>
                <a:gd name="T44" fmla="*/ 2147483647 w 20"/>
                <a:gd name="T45" fmla="*/ 2147483647 h 1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0" h="14">
                  <a:moveTo>
                    <a:pt x="19" y="4"/>
                  </a:moveTo>
                  <a:cubicBezTo>
                    <a:pt x="17" y="2"/>
                    <a:pt x="17" y="2"/>
                    <a:pt x="17" y="2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3"/>
                    <a:pt x="1" y="5"/>
                    <a:pt x="1" y="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5" y="12"/>
                    <a:pt x="16" y="12"/>
                  </a:cubicBezTo>
                  <a:cubicBezTo>
                    <a:pt x="17" y="12"/>
                    <a:pt x="16" y="9"/>
                    <a:pt x="16" y="9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19" y="4"/>
                    <a:pt x="19" y="4"/>
                    <a:pt x="19" y="4"/>
                  </a:cubicBez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4" name="Freeform 300"/>
            <p:cNvSpPr>
              <a:spLocks/>
            </p:cNvSpPr>
            <p:nvPr/>
          </p:nvSpPr>
          <p:spPr bwMode="auto">
            <a:xfrm>
              <a:off x="3293213" y="2888931"/>
              <a:ext cx="119587" cy="101553"/>
            </a:xfrm>
            <a:custGeom>
              <a:avLst/>
              <a:gdLst>
                <a:gd name="T0" fmla="*/ 2147483647 w 90"/>
                <a:gd name="T1" fmla="*/ 2147483647 h 78"/>
                <a:gd name="T2" fmla="*/ 2147483647 w 90"/>
                <a:gd name="T3" fmla="*/ 2147483647 h 78"/>
                <a:gd name="T4" fmla="*/ 2147483647 w 90"/>
                <a:gd name="T5" fmla="*/ 2147483647 h 78"/>
                <a:gd name="T6" fmla="*/ 2147483647 w 90"/>
                <a:gd name="T7" fmla="*/ 2147483647 h 78"/>
                <a:gd name="T8" fmla="*/ 2147483647 w 90"/>
                <a:gd name="T9" fmla="*/ 2147483647 h 78"/>
                <a:gd name="T10" fmla="*/ 2147483647 w 90"/>
                <a:gd name="T11" fmla="*/ 0 h 78"/>
                <a:gd name="T12" fmla="*/ 2147483647 w 90"/>
                <a:gd name="T13" fmla="*/ 0 h 78"/>
                <a:gd name="T14" fmla="*/ 2147483647 w 90"/>
                <a:gd name="T15" fmla="*/ 0 h 78"/>
                <a:gd name="T16" fmla="*/ 0 w 90"/>
                <a:gd name="T17" fmla="*/ 2147483647 h 78"/>
                <a:gd name="T18" fmla="*/ 0 w 90"/>
                <a:gd name="T19" fmla="*/ 2147483647 h 78"/>
                <a:gd name="T20" fmla="*/ 2147483647 w 90"/>
                <a:gd name="T21" fmla="*/ 2147483647 h 78"/>
                <a:gd name="T22" fmla="*/ 2147483647 w 90"/>
                <a:gd name="T23" fmla="*/ 2147483647 h 78"/>
                <a:gd name="T24" fmla="*/ 2147483647 w 90"/>
                <a:gd name="T25" fmla="*/ 2147483647 h 78"/>
                <a:gd name="T26" fmla="*/ 2147483647 w 90"/>
                <a:gd name="T27" fmla="*/ 2147483647 h 78"/>
                <a:gd name="T28" fmla="*/ 2147483647 w 90"/>
                <a:gd name="T29" fmla="*/ 2147483647 h 78"/>
                <a:gd name="T30" fmla="*/ 2147483647 w 90"/>
                <a:gd name="T31" fmla="*/ 2147483647 h 7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0" h="78">
                  <a:moveTo>
                    <a:pt x="54" y="66"/>
                  </a:moveTo>
                  <a:lnTo>
                    <a:pt x="78" y="78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90" y="6"/>
                  </a:lnTo>
                  <a:lnTo>
                    <a:pt x="84" y="0"/>
                  </a:lnTo>
                  <a:lnTo>
                    <a:pt x="72" y="0"/>
                  </a:lnTo>
                  <a:lnTo>
                    <a:pt x="36" y="0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6" y="42"/>
                  </a:lnTo>
                  <a:lnTo>
                    <a:pt x="12" y="48"/>
                  </a:lnTo>
                  <a:lnTo>
                    <a:pt x="18" y="54"/>
                  </a:lnTo>
                  <a:lnTo>
                    <a:pt x="12" y="60"/>
                  </a:lnTo>
                  <a:lnTo>
                    <a:pt x="36" y="54"/>
                  </a:lnTo>
                  <a:lnTo>
                    <a:pt x="54" y="6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5" name="Freeform 301"/>
            <p:cNvSpPr>
              <a:spLocks/>
            </p:cNvSpPr>
            <p:nvPr/>
          </p:nvSpPr>
          <p:spPr bwMode="auto">
            <a:xfrm>
              <a:off x="3288178" y="3046174"/>
              <a:ext cx="234137" cy="210749"/>
            </a:xfrm>
            <a:custGeom>
              <a:avLst/>
              <a:gdLst>
                <a:gd name="T0" fmla="*/ 2147483647 w 30"/>
                <a:gd name="T1" fmla="*/ 2147483647 h 27"/>
                <a:gd name="T2" fmla="*/ 2147483647 w 30"/>
                <a:gd name="T3" fmla="*/ 2147483647 h 27"/>
                <a:gd name="T4" fmla="*/ 2147483647 w 30"/>
                <a:gd name="T5" fmla="*/ 2147483647 h 27"/>
                <a:gd name="T6" fmla="*/ 2147483647 w 30"/>
                <a:gd name="T7" fmla="*/ 2147483647 h 27"/>
                <a:gd name="T8" fmla="*/ 2147483647 w 30"/>
                <a:gd name="T9" fmla="*/ 0 h 27"/>
                <a:gd name="T10" fmla="*/ 2147483647 w 30"/>
                <a:gd name="T11" fmla="*/ 2147483647 h 27"/>
                <a:gd name="T12" fmla="*/ 2147483647 w 30"/>
                <a:gd name="T13" fmla="*/ 2147483647 h 27"/>
                <a:gd name="T14" fmla="*/ 2147483647 w 30"/>
                <a:gd name="T15" fmla="*/ 2147483647 h 27"/>
                <a:gd name="T16" fmla="*/ 2147483647 w 30"/>
                <a:gd name="T17" fmla="*/ 2147483647 h 27"/>
                <a:gd name="T18" fmla="*/ 2147483647 w 30"/>
                <a:gd name="T19" fmla="*/ 2147483647 h 27"/>
                <a:gd name="T20" fmla="*/ 2147483647 w 30"/>
                <a:gd name="T21" fmla="*/ 2147483647 h 27"/>
                <a:gd name="T22" fmla="*/ 2147483647 w 30"/>
                <a:gd name="T23" fmla="*/ 2147483647 h 27"/>
                <a:gd name="T24" fmla="*/ 2147483647 w 30"/>
                <a:gd name="T25" fmla="*/ 2147483647 h 27"/>
                <a:gd name="T26" fmla="*/ 2147483647 w 30"/>
                <a:gd name="T27" fmla="*/ 2147483647 h 27"/>
                <a:gd name="T28" fmla="*/ 2147483647 w 30"/>
                <a:gd name="T29" fmla="*/ 2147483647 h 27"/>
                <a:gd name="T30" fmla="*/ 2147483647 w 30"/>
                <a:gd name="T31" fmla="*/ 2147483647 h 27"/>
                <a:gd name="T32" fmla="*/ 0 w 30"/>
                <a:gd name="T33" fmla="*/ 2147483647 h 27"/>
                <a:gd name="T34" fmla="*/ 2147483647 w 30"/>
                <a:gd name="T35" fmla="*/ 2147483647 h 27"/>
                <a:gd name="T36" fmla="*/ 2147483647 w 30"/>
                <a:gd name="T37" fmla="*/ 2147483647 h 27"/>
                <a:gd name="T38" fmla="*/ 2147483647 w 30"/>
                <a:gd name="T39" fmla="*/ 2147483647 h 27"/>
                <a:gd name="T40" fmla="*/ 2147483647 w 30"/>
                <a:gd name="T41" fmla="*/ 2147483647 h 27"/>
                <a:gd name="T42" fmla="*/ 2147483647 w 30"/>
                <a:gd name="T43" fmla="*/ 2147483647 h 27"/>
                <a:gd name="T44" fmla="*/ 2147483647 w 30"/>
                <a:gd name="T45" fmla="*/ 2147483647 h 27"/>
                <a:gd name="T46" fmla="*/ 2147483647 w 30"/>
                <a:gd name="T47" fmla="*/ 2147483647 h 27"/>
                <a:gd name="T48" fmla="*/ 2147483647 w 30"/>
                <a:gd name="T49" fmla="*/ 2147483647 h 27"/>
                <a:gd name="T50" fmla="*/ 2147483647 w 30"/>
                <a:gd name="T51" fmla="*/ 2147483647 h 27"/>
                <a:gd name="T52" fmla="*/ 2147483647 w 30"/>
                <a:gd name="T53" fmla="*/ 2147483647 h 27"/>
                <a:gd name="T54" fmla="*/ 2147483647 w 30"/>
                <a:gd name="T55" fmla="*/ 2147483647 h 27"/>
                <a:gd name="T56" fmla="*/ 2147483647 w 30"/>
                <a:gd name="T57" fmla="*/ 2147483647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30" y="14"/>
                  </a:moveTo>
                  <a:cubicBezTo>
                    <a:pt x="27" y="11"/>
                    <a:pt x="27" y="11"/>
                    <a:pt x="27" y="11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8"/>
                    <a:pt x="9" y="11"/>
                    <a:pt x="8" y="11"/>
                  </a:cubicBezTo>
                  <a:cubicBezTo>
                    <a:pt x="7" y="11"/>
                    <a:pt x="5" y="11"/>
                    <a:pt x="5" y="11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6"/>
                    <a:pt x="29" y="16"/>
                    <a:pt x="29" y="16"/>
                  </a:cubicBezTo>
                  <a:lnTo>
                    <a:pt x="30" y="1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6" name="Freeform 302"/>
            <p:cNvSpPr>
              <a:spLocks/>
            </p:cNvSpPr>
            <p:nvPr/>
          </p:nvSpPr>
          <p:spPr bwMode="auto">
            <a:xfrm>
              <a:off x="3231532" y="2959909"/>
              <a:ext cx="190079" cy="108104"/>
            </a:xfrm>
            <a:custGeom>
              <a:avLst/>
              <a:gdLst>
                <a:gd name="T0" fmla="*/ 2147483647 w 24"/>
                <a:gd name="T1" fmla="*/ 2147483647 h 14"/>
                <a:gd name="T2" fmla="*/ 2147483647 w 24"/>
                <a:gd name="T3" fmla="*/ 2147483647 h 14"/>
                <a:gd name="T4" fmla="*/ 2147483647 w 24"/>
                <a:gd name="T5" fmla="*/ 2147483647 h 14"/>
                <a:gd name="T6" fmla="*/ 2147483647 w 24"/>
                <a:gd name="T7" fmla="*/ 2147483647 h 14"/>
                <a:gd name="T8" fmla="*/ 2147483647 w 24"/>
                <a:gd name="T9" fmla="*/ 2147483647 h 14"/>
                <a:gd name="T10" fmla="*/ 2147483647 w 24"/>
                <a:gd name="T11" fmla="*/ 2147483647 h 14"/>
                <a:gd name="T12" fmla="*/ 2147483647 w 24"/>
                <a:gd name="T13" fmla="*/ 2147483647 h 14"/>
                <a:gd name="T14" fmla="*/ 2147483647 w 24"/>
                <a:gd name="T15" fmla="*/ 2147483647 h 14"/>
                <a:gd name="T16" fmla="*/ 2147483647 w 24"/>
                <a:gd name="T17" fmla="*/ 2147483647 h 14"/>
                <a:gd name="T18" fmla="*/ 2147483647 w 24"/>
                <a:gd name="T19" fmla="*/ 2147483647 h 14"/>
                <a:gd name="T20" fmla="*/ 2147483647 w 24"/>
                <a:gd name="T21" fmla="*/ 2147483647 h 14"/>
                <a:gd name="T22" fmla="*/ 2147483647 w 24"/>
                <a:gd name="T23" fmla="*/ 0 h 14"/>
                <a:gd name="T24" fmla="*/ 2147483647 w 24"/>
                <a:gd name="T25" fmla="*/ 2147483647 h 14"/>
                <a:gd name="T26" fmla="*/ 2147483647 w 24"/>
                <a:gd name="T27" fmla="*/ 2147483647 h 14"/>
                <a:gd name="T28" fmla="*/ 2147483647 w 24"/>
                <a:gd name="T29" fmla="*/ 2147483647 h 14"/>
                <a:gd name="T30" fmla="*/ 2147483647 w 24"/>
                <a:gd name="T31" fmla="*/ 2147483647 h 14"/>
                <a:gd name="T32" fmla="*/ 2147483647 w 24"/>
                <a:gd name="T33" fmla="*/ 2147483647 h 14"/>
                <a:gd name="T34" fmla="*/ 2147483647 w 24"/>
                <a:gd name="T35" fmla="*/ 2147483647 h 14"/>
                <a:gd name="T36" fmla="*/ 0 w 24"/>
                <a:gd name="T37" fmla="*/ 2147483647 h 14"/>
                <a:gd name="T38" fmla="*/ 2147483647 w 24"/>
                <a:gd name="T39" fmla="*/ 2147483647 h 14"/>
                <a:gd name="T40" fmla="*/ 2147483647 w 24"/>
                <a:gd name="T41" fmla="*/ 2147483647 h 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4" h="14">
                  <a:moveTo>
                    <a:pt x="8" y="10"/>
                  </a:moveTo>
                  <a:cubicBezTo>
                    <a:pt x="12" y="11"/>
                    <a:pt x="12" y="11"/>
                    <a:pt x="12" y="11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3" y="10"/>
                    <a:pt x="23" y="10"/>
                    <a:pt x="23" y="10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1" y="7"/>
                    <a:pt x="1" y="8"/>
                  </a:cubicBezTo>
                  <a:cubicBezTo>
                    <a:pt x="1" y="8"/>
                    <a:pt x="0" y="10"/>
                    <a:pt x="0" y="11"/>
                  </a:cubicBezTo>
                  <a:cubicBezTo>
                    <a:pt x="4" y="10"/>
                    <a:pt x="4" y="10"/>
                    <a:pt x="4" y="10"/>
                  </a:cubicBezTo>
                  <a:lnTo>
                    <a:pt x="8" y="1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7" name="Freeform 335"/>
            <p:cNvSpPr>
              <a:spLocks/>
            </p:cNvSpPr>
            <p:nvPr/>
          </p:nvSpPr>
          <p:spPr bwMode="auto">
            <a:xfrm>
              <a:off x="3498398" y="3209968"/>
              <a:ext cx="15106" cy="7644"/>
            </a:xfrm>
            <a:custGeom>
              <a:avLst/>
              <a:gdLst>
                <a:gd name="T0" fmla="*/ 2147483647 w 12"/>
                <a:gd name="T1" fmla="*/ 2147483647 h 6"/>
                <a:gd name="T2" fmla="*/ 0 w 12"/>
                <a:gd name="T3" fmla="*/ 0 h 6"/>
                <a:gd name="T4" fmla="*/ 0 w 12"/>
                <a:gd name="T5" fmla="*/ 2147483647 h 6"/>
                <a:gd name="T6" fmla="*/ 2147483647 w 12"/>
                <a:gd name="T7" fmla="*/ 2147483647 h 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" h="6">
                  <a:moveTo>
                    <a:pt x="12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12" y="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8" name="Rectangle 340"/>
            <p:cNvSpPr>
              <a:spLocks noChangeArrowheads="1"/>
            </p:cNvSpPr>
            <p:nvPr/>
          </p:nvSpPr>
          <p:spPr bwMode="auto">
            <a:xfrm>
              <a:off x="3113204" y="3349740"/>
              <a:ext cx="10070" cy="1092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9" name="Freeform 349"/>
            <p:cNvSpPr>
              <a:spLocks/>
            </p:cNvSpPr>
            <p:nvPr/>
          </p:nvSpPr>
          <p:spPr bwMode="auto">
            <a:xfrm>
              <a:off x="3256708" y="3209968"/>
              <a:ext cx="445616" cy="287187"/>
            </a:xfrm>
            <a:custGeom>
              <a:avLst/>
              <a:gdLst>
                <a:gd name="T0" fmla="*/ 2147483647 w 57"/>
                <a:gd name="T1" fmla="*/ 2147483647 h 37"/>
                <a:gd name="T2" fmla="*/ 2147483647 w 57"/>
                <a:gd name="T3" fmla="*/ 2147483647 h 37"/>
                <a:gd name="T4" fmla="*/ 2147483647 w 57"/>
                <a:gd name="T5" fmla="*/ 2147483647 h 37"/>
                <a:gd name="T6" fmla="*/ 2147483647 w 57"/>
                <a:gd name="T7" fmla="*/ 2147483647 h 37"/>
                <a:gd name="T8" fmla="*/ 2147483647 w 57"/>
                <a:gd name="T9" fmla="*/ 2147483647 h 37"/>
                <a:gd name="T10" fmla="*/ 2147483647 w 57"/>
                <a:gd name="T11" fmla="*/ 2147483647 h 37"/>
                <a:gd name="T12" fmla="*/ 2147483647 w 57"/>
                <a:gd name="T13" fmla="*/ 2147483647 h 37"/>
                <a:gd name="T14" fmla="*/ 2147483647 w 57"/>
                <a:gd name="T15" fmla="*/ 2147483647 h 37"/>
                <a:gd name="T16" fmla="*/ 2147483647 w 57"/>
                <a:gd name="T17" fmla="*/ 2147483647 h 37"/>
                <a:gd name="T18" fmla="*/ 2147483647 w 57"/>
                <a:gd name="T19" fmla="*/ 2147483647 h 37"/>
                <a:gd name="T20" fmla="*/ 2147483647 w 57"/>
                <a:gd name="T21" fmla="*/ 2147483647 h 37"/>
                <a:gd name="T22" fmla="*/ 2147483647 w 57"/>
                <a:gd name="T23" fmla="*/ 0 h 37"/>
                <a:gd name="T24" fmla="*/ 2147483647 w 57"/>
                <a:gd name="T25" fmla="*/ 0 h 37"/>
                <a:gd name="T26" fmla="*/ 2147483647 w 57"/>
                <a:gd name="T27" fmla="*/ 2147483647 h 37"/>
                <a:gd name="T28" fmla="*/ 2147483647 w 57"/>
                <a:gd name="T29" fmla="*/ 2147483647 h 37"/>
                <a:gd name="T30" fmla="*/ 2147483647 w 57"/>
                <a:gd name="T31" fmla="*/ 2147483647 h 37"/>
                <a:gd name="T32" fmla="*/ 2147483647 w 57"/>
                <a:gd name="T33" fmla="*/ 2147483647 h 37"/>
                <a:gd name="T34" fmla="*/ 2147483647 w 57"/>
                <a:gd name="T35" fmla="*/ 2147483647 h 37"/>
                <a:gd name="T36" fmla="*/ 2147483647 w 57"/>
                <a:gd name="T37" fmla="*/ 2147483647 h 37"/>
                <a:gd name="T38" fmla="*/ 2147483647 w 57"/>
                <a:gd name="T39" fmla="*/ 2147483647 h 37"/>
                <a:gd name="T40" fmla="*/ 2147483647 w 57"/>
                <a:gd name="T41" fmla="*/ 2147483647 h 37"/>
                <a:gd name="T42" fmla="*/ 2147483647 w 57"/>
                <a:gd name="T43" fmla="*/ 2147483647 h 37"/>
                <a:gd name="T44" fmla="*/ 0 w 57"/>
                <a:gd name="T45" fmla="*/ 2147483647 h 37"/>
                <a:gd name="T46" fmla="*/ 0 w 57"/>
                <a:gd name="T47" fmla="*/ 2147483647 h 37"/>
                <a:gd name="T48" fmla="*/ 2147483647 w 57"/>
                <a:gd name="T49" fmla="*/ 2147483647 h 37"/>
                <a:gd name="T50" fmla="*/ 2147483647 w 57"/>
                <a:gd name="T51" fmla="*/ 2147483647 h 37"/>
                <a:gd name="T52" fmla="*/ 2147483647 w 57"/>
                <a:gd name="T53" fmla="*/ 2147483647 h 37"/>
                <a:gd name="T54" fmla="*/ 2147483647 w 57"/>
                <a:gd name="T55" fmla="*/ 2147483647 h 37"/>
                <a:gd name="T56" fmla="*/ 2147483647 w 57"/>
                <a:gd name="T57" fmla="*/ 2147483647 h 37"/>
                <a:gd name="T58" fmla="*/ 2147483647 w 57"/>
                <a:gd name="T59" fmla="*/ 2147483647 h 37"/>
                <a:gd name="T60" fmla="*/ 2147483647 w 57"/>
                <a:gd name="T61" fmla="*/ 2147483647 h 37"/>
                <a:gd name="T62" fmla="*/ 2147483647 w 57"/>
                <a:gd name="T63" fmla="*/ 2147483647 h 37"/>
                <a:gd name="T64" fmla="*/ 2147483647 w 57"/>
                <a:gd name="T65" fmla="*/ 2147483647 h 37"/>
                <a:gd name="T66" fmla="*/ 2147483647 w 57"/>
                <a:gd name="T67" fmla="*/ 2147483647 h 37"/>
                <a:gd name="T68" fmla="*/ 2147483647 w 57"/>
                <a:gd name="T69" fmla="*/ 2147483647 h 37"/>
                <a:gd name="T70" fmla="*/ 2147483647 w 57"/>
                <a:gd name="T71" fmla="*/ 2147483647 h 37"/>
                <a:gd name="T72" fmla="*/ 2147483647 w 57"/>
                <a:gd name="T73" fmla="*/ 2147483647 h 37"/>
                <a:gd name="T74" fmla="*/ 2147483647 w 57"/>
                <a:gd name="T75" fmla="*/ 2147483647 h 37"/>
                <a:gd name="T76" fmla="*/ 2147483647 w 57"/>
                <a:gd name="T77" fmla="*/ 2147483647 h 37"/>
                <a:gd name="T78" fmla="*/ 2147483647 w 57"/>
                <a:gd name="T79" fmla="*/ 2147483647 h 37"/>
                <a:gd name="T80" fmla="*/ 2147483647 w 57"/>
                <a:gd name="T81" fmla="*/ 2147483647 h 37"/>
                <a:gd name="T82" fmla="*/ 2147483647 w 57"/>
                <a:gd name="T83" fmla="*/ 2147483647 h 37"/>
                <a:gd name="T84" fmla="*/ 2147483647 w 57"/>
                <a:gd name="T85" fmla="*/ 2147483647 h 37"/>
                <a:gd name="T86" fmla="*/ 2147483647 w 57"/>
                <a:gd name="T87" fmla="*/ 2147483647 h 37"/>
                <a:gd name="T88" fmla="*/ 2147483647 w 57"/>
                <a:gd name="T89" fmla="*/ 2147483647 h 37"/>
                <a:gd name="T90" fmla="*/ 2147483647 w 57"/>
                <a:gd name="T91" fmla="*/ 2147483647 h 3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57" h="37">
                  <a:moveTo>
                    <a:pt x="54" y="22"/>
                  </a:moveTo>
                  <a:cubicBezTo>
                    <a:pt x="56" y="21"/>
                    <a:pt x="56" y="21"/>
                    <a:pt x="56" y="21"/>
                  </a:cubicBezTo>
                  <a:cubicBezTo>
                    <a:pt x="57" y="16"/>
                    <a:pt x="57" y="16"/>
                    <a:pt x="57" y="16"/>
                  </a:cubicBezTo>
                  <a:cubicBezTo>
                    <a:pt x="57" y="14"/>
                    <a:pt x="57" y="14"/>
                    <a:pt x="57" y="14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5" y="9"/>
                    <a:pt x="45" y="9"/>
                    <a:pt x="45" y="9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1" y="1"/>
                    <a:pt x="31" y="1"/>
                    <a:pt x="31" y="1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4"/>
                    <a:pt x="26" y="26"/>
                    <a:pt x="25" y="28"/>
                  </a:cubicBezTo>
                  <a:cubicBezTo>
                    <a:pt x="25" y="29"/>
                    <a:pt x="22" y="30"/>
                    <a:pt x="22" y="30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30" y="29"/>
                    <a:pt x="30" y="29"/>
                    <a:pt x="30" y="29"/>
                  </a:cubicBezTo>
                  <a:cubicBezTo>
                    <a:pt x="33" y="29"/>
                    <a:pt x="33" y="29"/>
                    <a:pt x="33" y="29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34" y="34"/>
                    <a:pt x="34" y="34"/>
                    <a:pt x="34" y="34"/>
                  </a:cubicBezTo>
                  <a:cubicBezTo>
                    <a:pt x="37" y="37"/>
                    <a:pt x="37" y="37"/>
                    <a:pt x="37" y="37"/>
                  </a:cubicBezTo>
                  <a:cubicBezTo>
                    <a:pt x="45" y="34"/>
                    <a:pt x="45" y="34"/>
                    <a:pt x="45" y="34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28"/>
                    <a:pt x="43" y="28"/>
                    <a:pt x="43" y="28"/>
                  </a:cubicBezTo>
                  <a:cubicBezTo>
                    <a:pt x="50" y="27"/>
                    <a:pt x="50" y="27"/>
                    <a:pt x="50" y="27"/>
                  </a:cubicBezTo>
                  <a:cubicBezTo>
                    <a:pt x="51" y="25"/>
                    <a:pt x="51" y="25"/>
                    <a:pt x="51" y="25"/>
                  </a:cubicBezTo>
                  <a:lnTo>
                    <a:pt x="54" y="2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40" name="Freeform 350"/>
            <p:cNvSpPr>
              <a:spLocks/>
            </p:cNvSpPr>
            <p:nvPr/>
          </p:nvSpPr>
          <p:spPr bwMode="auto">
            <a:xfrm>
              <a:off x="3513504" y="3209968"/>
              <a:ext cx="55387" cy="29483"/>
            </a:xfrm>
            <a:custGeom>
              <a:avLst/>
              <a:gdLst>
                <a:gd name="T0" fmla="*/ 2147483647 w 42"/>
                <a:gd name="T1" fmla="*/ 2147483647 h 24"/>
                <a:gd name="T2" fmla="*/ 2147483647 w 42"/>
                <a:gd name="T3" fmla="*/ 0 h 24"/>
                <a:gd name="T4" fmla="*/ 0 w 42"/>
                <a:gd name="T5" fmla="*/ 2147483647 h 24"/>
                <a:gd name="T6" fmla="*/ 2147483647 w 42"/>
                <a:gd name="T7" fmla="*/ 2147483647 h 24"/>
                <a:gd name="T8" fmla="*/ 2147483647 w 42"/>
                <a:gd name="T9" fmla="*/ 2147483647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" h="24">
                  <a:moveTo>
                    <a:pt x="36" y="24"/>
                  </a:moveTo>
                  <a:lnTo>
                    <a:pt x="18" y="0"/>
                  </a:lnTo>
                  <a:lnTo>
                    <a:pt x="0" y="6"/>
                  </a:lnTo>
                  <a:lnTo>
                    <a:pt x="42" y="24"/>
                  </a:lnTo>
                  <a:lnTo>
                    <a:pt x="36" y="2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41" name="Freeform 359"/>
            <p:cNvSpPr>
              <a:spLocks/>
            </p:cNvSpPr>
            <p:nvPr/>
          </p:nvSpPr>
          <p:spPr bwMode="auto">
            <a:xfrm>
              <a:off x="3201321" y="3084393"/>
              <a:ext cx="78046" cy="46954"/>
            </a:xfrm>
            <a:custGeom>
              <a:avLst/>
              <a:gdLst>
                <a:gd name="T0" fmla="*/ 2147483647 w 60"/>
                <a:gd name="T1" fmla="*/ 2147483647 h 36"/>
                <a:gd name="T2" fmla="*/ 2147483647 w 60"/>
                <a:gd name="T3" fmla="*/ 2147483647 h 36"/>
                <a:gd name="T4" fmla="*/ 2147483647 w 60"/>
                <a:gd name="T5" fmla="*/ 2147483647 h 36"/>
                <a:gd name="T6" fmla="*/ 2147483647 w 60"/>
                <a:gd name="T7" fmla="*/ 2147483647 h 36"/>
                <a:gd name="T8" fmla="*/ 2147483647 w 60"/>
                <a:gd name="T9" fmla="*/ 0 h 36"/>
                <a:gd name="T10" fmla="*/ 2147483647 w 60"/>
                <a:gd name="T11" fmla="*/ 0 h 36"/>
                <a:gd name="T12" fmla="*/ 2147483647 w 60"/>
                <a:gd name="T13" fmla="*/ 2147483647 h 36"/>
                <a:gd name="T14" fmla="*/ 0 w 60"/>
                <a:gd name="T15" fmla="*/ 2147483647 h 36"/>
                <a:gd name="T16" fmla="*/ 2147483647 w 60"/>
                <a:gd name="T17" fmla="*/ 2147483647 h 36"/>
                <a:gd name="T18" fmla="*/ 2147483647 w 60"/>
                <a:gd name="T19" fmla="*/ 2147483647 h 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0" h="36">
                  <a:moveTo>
                    <a:pt x="54" y="36"/>
                  </a:moveTo>
                  <a:lnTo>
                    <a:pt x="60" y="24"/>
                  </a:lnTo>
                  <a:lnTo>
                    <a:pt x="54" y="12"/>
                  </a:lnTo>
                  <a:lnTo>
                    <a:pt x="42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12" y="30"/>
                  </a:lnTo>
                  <a:lnTo>
                    <a:pt x="54" y="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42" name="Freeform 360"/>
            <p:cNvSpPr>
              <a:spLocks/>
            </p:cNvSpPr>
            <p:nvPr/>
          </p:nvSpPr>
          <p:spPr bwMode="auto">
            <a:xfrm>
              <a:off x="3060335" y="3108416"/>
              <a:ext cx="241690" cy="217301"/>
            </a:xfrm>
            <a:custGeom>
              <a:avLst/>
              <a:gdLst>
                <a:gd name="T0" fmla="*/ 2147483647 w 31"/>
                <a:gd name="T1" fmla="*/ 2147483647 h 28"/>
                <a:gd name="T2" fmla="*/ 2147483647 w 31"/>
                <a:gd name="T3" fmla="*/ 2147483647 h 28"/>
                <a:gd name="T4" fmla="*/ 2147483647 w 31"/>
                <a:gd name="T5" fmla="*/ 2147483647 h 28"/>
                <a:gd name="T6" fmla="*/ 2147483647 w 31"/>
                <a:gd name="T7" fmla="*/ 2147483647 h 28"/>
                <a:gd name="T8" fmla="*/ 2147483647 w 31"/>
                <a:gd name="T9" fmla="*/ 2147483647 h 28"/>
                <a:gd name="T10" fmla="*/ 2147483647 w 31"/>
                <a:gd name="T11" fmla="*/ 2147483647 h 28"/>
                <a:gd name="T12" fmla="*/ 2147483647 w 31"/>
                <a:gd name="T13" fmla="*/ 2147483647 h 28"/>
                <a:gd name="T14" fmla="*/ 2147483647 w 31"/>
                <a:gd name="T15" fmla="*/ 2147483647 h 28"/>
                <a:gd name="T16" fmla="*/ 2147483647 w 31"/>
                <a:gd name="T17" fmla="*/ 2147483647 h 28"/>
                <a:gd name="T18" fmla="*/ 2147483647 w 31"/>
                <a:gd name="T19" fmla="*/ 2147483647 h 28"/>
                <a:gd name="T20" fmla="*/ 2147483647 w 31"/>
                <a:gd name="T21" fmla="*/ 2147483647 h 28"/>
                <a:gd name="T22" fmla="*/ 2147483647 w 31"/>
                <a:gd name="T23" fmla="*/ 2147483647 h 28"/>
                <a:gd name="T24" fmla="*/ 2147483647 w 31"/>
                <a:gd name="T25" fmla="*/ 2147483647 h 28"/>
                <a:gd name="T26" fmla="*/ 2147483647 w 31"/>
                <a:gd name="T27" fmla="*/ 2147483647 h 28"/>
                <a:gd name="T28" fmla="*/ 2147483647 w 31"/>
                <a:gd name="T29" fmla="*/ 2147483647 h 28"/>
                <a:gd name="T30" fmla="*/ 2147483647 w 31"/>
                <a:gd name="T31" fmla="*/ 2147483647 h 28"/>
                <a:gd name="T32" fmla="*/ 2147483647 w 31"/>
                <a:gd name="T33" fmla="*/ 2147483647 h 28"/>
                <a:gd name="T34" fmla="*/ 2147483647 w 31"/>
                <a:gd name="T35" fmla="*/ 2147483647 h 28"/>
                <a:gd name="T36" fmla="*/ 2147483647 w 31"/>
                <a:gd name="T37" fmla="*/ 2147483647 h 28"/>
                <a:gd name="T38" fmla="*/ 2147483647 w 31"/>
                <a:gd name="T39" fmla="*/ 2147483647 h 28"/>
                <a:gd name="T40" fmla="*/ 2147483647 w 31"/>
                <a:gd name="T41" fmla="*/ 2147483647 h 28"/>
                <a:gd name="T42" fmla="*/ 2147483647 w 31"/>
                <a:gd name="T43" fmla="*/ 2147483647 h 28"/>
                <a:gd name="T44" fmla="*/ 2147483647 w 31"/>
                <a:gd name="T45" fmla="*/ 2147483647 h 28"/>
                <a:gd name="T46" fmla="*/ 2147483647 w 31"/>
                <a:gd name="T47" fmla="*/ 0 h 28"/>
                <a:gd name="T48" fmla="*/ 2147483647 w 31"/>
                <a:gd name="T49" fmla="*/ 2147483647 h 28"/>
                <a:gd name="T50" fmla="*/ 2147483647 w 31"/>
                <a:gd name="T51" fmla="*/ 2147483647 h 28"/>
                <a:gd name="T52" fmla="*/ 2147483647 w 31"/>
                <a:gd name="T53" fmla="*/ 0 h 28"/>
                <a:gd name="T54" fmla="*/ 2147483647 w 31"/>
                <a:gd name="T55" fmla="*/ 0 h 28"/>
                <a:gd name="T56" fmla="*/ 2147483647 w 31"/>
                <a:gd name="T57" fmla="*/ 2147483647 h 28"/>
                <a:gd name="T58" fmla="*/ 2147483647 w 31"/>
                <a:gd name="T59" fmla="*/ 2147483647 h 28"/>
                <a:gd name="T60" fmla="*/ 0 w 31"/>
                <a:gd name="T61" fmla="*/ 2147483647 h 28"/>
                <a:gd name="T62" fmla="*/ 0 w 31"/>
                <a:gd name="T63" fmla="*/ 2147483647 h 28"/>
                <a:gd name="T64" fmla="*/ 2147483647 w 31"/>
                <a:gd name="T65" fmla="*/ 2147483647 h 2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1" h="28">
                  <a:moveTo>
                    <a:pt x="1" y="9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7"/>
                    <a:pt x="2" y="17"/>
                  </a:cubicBezTo>
                  <a:cubicBezTo>
                    <a:pt x="2" y="17"/>
                    <a:pt x="2" y="19"/>
                    <a:pt x="2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31" y="21"/>
                    <a:pt x="31" y="21"/>
                    <a:pt x="31" y="21"/>
                  </a:cubicBezTo>
                  <a:cubicBezTo>
                    <a:pt x="30" y="17"/>
                    <a:pt x="30" y="17"/>
                    <a:pt x="30" y="17"/>
                  </a:cubicBezTo>
                  <a:cubicBezTo>
                    <a:pt x="30" y="15"/>
                    <a:pt x="30" y="15"/>
                    <a:pt x="30" y="15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5" y="1"/>
                    <a:pt x="15" y="1"/>
                  </a:cubicBezTo>
                  <a:cubicBezTo>
                    <a:pt x="14" y="1"/>
                    <a:pt x="14" y="0"/>
                    <a:pt x="14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1" y="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243" name="Group 453"/>
            <p:cNvGrpSpPr>
              <a:grpSpLocks/>
            </p:cNvGrpSpPr>
            <p:nvPr/>
          </p:nvGrpSpPr>
          <p:grpSpPr bwMode="auto">
            <a:xfrm>
              <a:off x="2502544" y="2934968"/>
              <a:ext cx="250825" cy="368300"/>
              <a:chOff x="2201" y="1250"/>
              <a:chExt cx="133" cy="193"/>
            </a:xfr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</p:grpSpPr>
          <p:sp>
            <p:nvSpPr>
              <p:cNvPr id="245" name="Freeform 454"/>
              <p:cNvSpPr>
                <a:spLocks/>
              </p:cNvSpPr>
              <p:nvPr/>
            </p:nvSpPr>
            <p:spPr bwMode="auto">
              <a:xfrm>
                <a:off x="2234" y="1250"/>
                <a:ext cx="100" cy="193"/>
              </a:xfrm>
              <a:custGeom>
                <a:avLst/>
                <a:gdLst>
                  <a:gd name="T0" fmla="*/ 31321 w 24"/>
                  <a:gd name="T1" fmla="*/ 168050 h 47"/>
                  <a:gd name="T2" fmla="*/ 21408 w 24"/>
                  <a:gd name="T3" fmla="*/ 158642 h 47"/>
                  <a:gd name="T4" fmla="*/ 52742 w 24"/>
                  <a:gd name="T5" fmla="*/ 139046 h 47"/>
                  <a:gd name="T6" fmla="*/ 47604 w 24"/>
                  <a:gd name="T7" fmla="*/ 120280 h 47"/>
                  <a:gd name="T8" fmla="*/ 41596 w 24"/>
                  <a:gd name="T9" fmla="*/ 105189 h 47"/>
                  <a:gd name="T10" fmla="*/ 16283 w 24"/>
                  <a:gd name="T11" fmla="*/ 105189 h 47"/>
                  <a:gd name="T12" fmla="*/ 21408 w 24"/>
                  <a:gd name="T13" fmla="*/ 77060 h 47"/>
                  <a:gd name="T14" fmla="*/ 5138 w 24"/>
                  <a:gd name="T15" fmla="*/ 86419 h 47"/>
                  <a:gd name="T16" fmla="*/ 0 w 24"/>
                  <a:gd name="T17" fmla="*/ 61969 h 47"/>
                  <a:gd name="T18" fmla="*/ 0 w 24"/>
                  <a:gd name="T19" fmla="*/ 38633 h 47"/>
                  <a:gd name="T20" fmla="*/ 5138 w 24"/>
                  <a:gd name="T21" fmla="*/ 18766 h 47"/>
                  <a:gd name="T22" fmla="*/ 26546 w 24"/>
                  <a:gd name="T23" fmla="*/ 0 h 47"/>
                  <a:gd name="T24" fmla="*/ 41596 w 24"/>
                  <a:gd name="T25" fmla="*/ 4570 h 47"/>
                  <a:gd name="T26" fmla="*/ 36458 w 24"/>
                  <a:gd name="T27" fmla="*/ 29291 h 47"/>
                  <a:gd name="T28" fmla="*/ 67846 w 24"/>
                  <a:gd name="T29" fmla="*/ 29291 h 47"/>
                  <a:gd name="T30" fmla="*/ 57867 w 24"/>
                  <a:gd name="T31" fmla="*/ 52627 h 47"/>
                  <a:gd name="T32" fmla="*/ 47604 w 24"/>
                  <a:gd name="T33" fmla="*/ 72490 h 47"/>
                  <a:gd name="T34" fmla="*/ 67846 w 24"/>
                  <a:gd name="T35" fmla="*/ 81631 h 47"/>
                  <a:gd name="T36" fmla="*/ 89200 w 24"/>
                  <a:gd name="T37" fmla="*/ 115710 h 47"/>
                  <a:gd name="T38" fmla="*/ 99183 w 24"/>
                  <a:gd name="T39" fmla="*/ 139046 h 47"/>
                  <a:gd name="T40" fmla="*/ 99183 w 24"/>
                  <a:gd name="T41" fmla="*/ 152959 h 47"/>
                  <a:gd name="T42" fmla="*/ 120592 w 24"/>
                  <a:gd name="T43" fmla="*/ 152959 h 47"/>
                  <a:gd name="T44" fmla="*/ 115450 w 24"/>
                  <a:gd name="T45" fmla="*/ 186820 h 47"/>
                  <a:gd name="T46" fmla="*/ 125729 w 24"/>
                  <a:gd name="T47" fmla="*/ 191386 h 47"/>
                  <a:gd name="T48" fmla="*/ 89200 w 24"/>
                  <a:gd name="T49" fmla="*/ 206699 h 47"/>
                  <a:gd name="T50" fmla="*/ 57867 w 24"/>
                  <a:gd name="T51" fmla="*/ 211269 h 47"/>
                  <a:gd name="T52" fmla="*/ 41596 w 24"/>
                  <a:gd name="T53" fmla="*/ 216107 h 47"/>
                  <a:gd name="T54" fmla="*/ 21408 w 24"/>
                  <a:gd name="T55" fmla="*/ 216107 h 47"/>
                  <a:gd name="T56" fmla="*/ 5138 w 24"/>
                  <a:gd name="T57" fmla="*/ 220677 h 47"/>
                  <a:gd name="T58" fmla="*/ 26546 w 24"/>
                  <a:gd name="T59" fmla="*/ 200728 h 47"/>
                  <a:gd name="T60" fmla="*/ 31321 w 24"/>
                  <a:gd name="T61" fmla="*/ 182249 h 47"/>
                  <a:gd name="T62" fmla="*/ 16283 w 24"/>
                  <a:gd name="T63" fmla="*/ 177408 h 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24" h="47">
                    <a:moveTo>
                      <a:pt x="3" y="37"/>
                    </a:moveTo>
                    <a:cubicBezTo>
                      <a:pt x="6" y="35"/>
                      <a:pt x="6" y="35"/>
                      <a:pt x="6" y="35"/>
                    </a:cubicBezTo>
                    <a:cubicBezTo>
                      <a:pt x="6" y="33"/>
                      <a:pt x="6" y="33"/>
                      <a:pt x="6" y="33"/>
                    </a:cubicBezTo>
                    <a:cubicBezTo>
                      <a:pt x="4" y="33"/>
                      <a:pt x="4" y="33"/>
                      <a:pt x="4" y="33"/>
                    </a:cubicBezTo>
                    <a:cubicBezTo>
                      <a:pt x="6" y="30"/>
                      <a:pt x="6" y="30"/>
                      <a:pt x="6" y="30"/>
                    </a:cubicBezTo>
                    <a:cubicBezTo>
                      <a:pt x="10" y="29"/>
                      <a:pt x="10" y="29"/>
                      <a:pt x="10" y="29"/>
                    </a:cubicBezTo>
                    <a:cubicBezTo>
                      <a:pt x="9" y="26"/>
                      <a:pt x="9" y="26"/>
                      <a:pt x="9" y="26"/>
                    </a:cubicBezTo>
                    <a:cubicBezTo>
                      <a:pt x="9" y="25"/>
                      <a:pt x="9" y="25"/>
                      <a:pt x="9" y="25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0"/>
                      <a:pt x="3" y="20"/>
                      <a:pt x="3" y="20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0" y="17"/>
                      <a:pt x="0" y="16"/>
                    </a:cubicBezTo>
                    <a:cubicBezTo>
                      <a:pt x="0" y="15"/>
                      <a:pt x="0" y="13"/>
                      <a:pt x="0" y="13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3" y="6"/>
                      <a:pt x="13" y="6"/>
                      <a:pt x="13" y="6"/>
                    </a:cubicBezTo>
                    <a:cubicBezTo>
                      <a:pt x="12" y="8"/>
                      <a:pt x="12" y="8"/>
                      <a:pt x="12" y="8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11" y="16"/>
                      <a:pt x="11" y="16"/>
                      <a:pt x="11" y="16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5" y="22"/>
                      <a:pt x="15" y="22"/>
                      <a:pt x="15" y="22"/>
                    </a:cubicBezTo>
                    <a:cubicBezTo>
                      <a:pt x="17" y="24"/>
                      <a:pt x="17" y="24"/>
                      <a:pt x="17" y="24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19" y="29"/>
                      <a:pt x="19" y="29"/>
                      <a:pt x="19" y="29"/>
                    </a:cubicBezTo>
                    <a:cubicBezTo>
                      <a:pt x="19" y="30"/>
                      <a:pt x="19" y="30"/>
                      <a:pt x="19" y="30"/>
                    </a:cubicBezTo>
                    <a:cubicBezTo>
                      <a:pt x="19" y="32"/>
                      <a:pt x="19" y="32"/>
                      <a:pt x="19" y="32"/>
                    </a:cubicBezTo>
                    <a:cubicBezTo>
                      <a:pt x="21" y="32"/>
                      <a:pt x="21" y="32"/>
                      <a:pt x="21" y="32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4" y="36"/>
                      <a:pt x="24" y="36"/>
                      <a:pt x="24" y="36"/>
                    </a:cubicBezTo>
                    <a:cubicBezTo>
                      <a:pt x="22" y="39"/>
                      <a:pt x="22" y="39"/>
                      <a:pt x="22" y="39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4" y="40"/>
                      <a:pt x="24" y="40"/>
                      <a:pt x="24" y="40"/>
                    </a:cubicBezTo>
                    <a:cubicBezTo>
                      <a:pt x="22" y="41"/>
                      <a:pt x="22" y="41"/>
                      <a:pt x="22" y="41"/>
                    </a:cubicBezTo>
                    <a:cubicBezTo>
                      <a:pt x="17" y="43"/>
                      <a:pt x="17" y="43"/>
                      <a:pt x="17" y="43"/>
                    </a:cubicBezTo>
                    <a:cubicBezTo>
                      <a:pt x="14" y="43"/>
                      <a:pt x="14" y="43"/>
                      <a:pt x="14" y="43"/>
                    </a:cubicBezTo>
                    <a:cubicBezTo>
                      <a:pt x="11" y="44"/>
                      <a:pt x="11" y="44"/>
                      <a:pt x="11" y="44"/>
                    </a:cubicBezTo>
                    <a:cubicBezTo>
                      <a:pt x="11" y="44"/>
                      <a:pt x="10" y="43"/>
                      <a:pt x="9" y="43"/>
                    </a:cubicBezTo>
                    <a:cubicBezTo>
                      <a:pt x="9" y="43"/>
                      <a:pt x="8" y="45"/>
                      <a:pt x="8" y="45"/>
                    </a:cubicBezTo>
                    <a:cubicBezTo>
                      <a:pt x="6" y="45"/>
                      <a:pt x="6" y="45"/>
                      <a:pt x="6" y="45"/>
                    </a:cubicBezTo>
                    <a:cubicBezTo>
                      <a:pt x="4" y="45"/>
                      <a:pt x="4" y="45"/>
                      <a:pt x="4" y="45"/>
                    </a:cubicBezTo>
                    <a:cubicBezTo>
                      <a:pt x="3" y="47"/>
                      <a:pt x="3" y="47"/>
                      <a:pt x="3" y="47"/>
                    </a:cubicBezTo>
                    <a:cubicBezTo>
                      <a:pt x="1" y="46"/>
                      <a:pt x="1" y="46"/>
                      <a:pt x="1" y="46"/>
                    </a:cubicBezTo>
                    <a:cubicBezTo>
                      <a:pt x="2" y="44"/>
                      <a:pt x="2" y="44"/>
                      <a:pt x="2" y="44"/>
                    </a:cubicBezTo>
                    <a:cubicBezTo>
                      <a:pt x="5" y="42"/>
                      <a:pt x="5" y="42"/>
                      <a:pt x="5" y="42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6" y="38"/>
                      <a:pt x="6" y="38"/>
                      <a:pt x="6" y="38"/>
                    </a:cubicBezTo>
                    <a:cubicBezTo>
                      <a:pt x="4" y="38"/>
                      <a:pt x="4" y="38"/>
                      <a:pt x="4" y="38"/>
                    </a:cubicBezTo>
                    <a:lnTo>
                      <a:pt x="3" y="37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46" name="Freeform 455"/>
              <p:cNvSpPr>
                <a:spLocks/>
              </p:cNvSpPr>
              <p:nvPr/>
            </p:nvSpPr>
            <p:spPr bwMode="auto">
              <a:xfrm>
                <a:off x="2201" y="1331"/>
                <a:ext cx="34" cy="22"/>
              </a:xfrm>
              <a:custGeom>
                <a:avLst/>
                <a:gdLst>
                  <a:gd name="T0" fmla="*/ 24 w 34"/>
                  <a:gd name="T1" fmla="*/ 22 h 22"/>
                  <a:gd name="T2" fmla="*/ 0 w 34"/>
                  <a:gd name="T3" fmla="*/ 18 h 22"/>
                  <a:gd name="T4" fmla="*/ 13 w 34"/>
                  <a:gd name="T5" fmla="*/ 0 h 22"/>
                  <a:gd name="T6" fmla="*/ 27 w 34"/>
                  <a:gd name="T7" fmla="*/ 3 h 22"/>
                  <a:gd name="T8" fmla="*/ 34 w 34"/>
                  <a:gd name="T9" fmla="*/ 15 h 22"/>
                  <a:gd name="T10" fmla="*/ 24 w 34"/>
                  <a:gd name="T11" fmla="*/ 22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4" h="22">
                    <a:moveTo>
                      <a:pt x="24" y="22"/>
                    </a:moveTo>
                    <a:lnTo>
                      <a:pt x="0" y="18"/>
                    </a:lnTo>
                    <a:lnTo>
                      <a:pt x="13" y="0"/>
                    </a:lnTo>
                    <a:lnTo>
                      <a:pt x="27" y="3"/>
                    </a:lnTo>
                    <a:lnTo>
                      <a:pt x="34" y="15"/>
                    </a:lnTo>
                    <a:lnTo>
                      <a:pt x="24" y="22"/>
                    </a:lnTo>
                    <a:close/>
                  </a:path>
                </a:pathLst>
              </a:custGeom>
              <a:grpFill/>
              <a:ln w="9525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244" name="Freeform 263"/>
            <p:cNvSpPr>
              <a:spLocks/>
            </p:cNvSpPr>
            <p:nvPr/>
          </p:nvSpPr>
          <p:spPr bwMode="auto">
            <a:xfrm>
              <a:off x="2967183" y="3041806"/>
              <a:ext cx="49093" cy="96093"/>
            </a:xfrm>
            <a:custGeom>
              <a:avLst/>
              <a:gdLst>
                <a:gd name="T0" fmla="*/ 80 w 429209"/>
                <a:gd name="T1" fmla="*/ 1219 h 839755"/>
                <a:gd name="T2" fmla="*/ 85 w 429209"/>
                <a:gd name="T3" fmla="*/ 856 h 839755"/>
                <a:gd name="T4" fmla="*/ 0 w 429209"/>
                <a:gd name="T5" fmla="*/ 799 h 839755"/>
                <a:gd name="T6" fmla="*/ 169 w 429209"/>
                <a:gd name="T7" fmla="*/ 200 h 839755"/>
                <a:gd name="T8" fmla="*/ 395 w 429209"/>
                <a:gd name="T9" fmla="*/ 200 h 839755"/>
                <a:gd name="T10" fmla="*/ 592 w 429209"/>
                <a:gd name="T11" fmla="*/ 0 h 839755"/>
                <a:gd name="T12" fmla="*/ 621 w 429209"/>
                <a:gd name="T13" fmla="*/ 399 h 839755"/>
                <a:gd name="T14" fmla="*/ 649 w 429209"/>
                <a:gd name="T15" fmla="*/ 628 h 839755"/>
                <a:gd name="T16" fmla="*/ 339 w 429209"/>
                <a:gd name="T17" fmla="*/ 970 h 839755"/>
                <a:gd name="T18" fmla="*/ 339 w 429209"/>
                <a:gd name="T19" fmla="*/ 1284 h 839755"/>
                <a:gd name="T20" fmla="*/ 169 w 429209"/>
                <a:gd name="T21" fmla="*/ 1198 h 839755"/>
                <a:gd name="T22" fmla="*/ 80 w 429209"/>
                <a:gd name="T23" fmla="*/ 1219 h 8397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29209" h="839755">
                  <a:moveTo>
                    <a:pt x="53214" y="797282"/>
                  </a:moveTo>
                  <a:cubicBezTo>
                    <a:pt x="54137" y="718133"/>
                    <a:pt x="55061" y="638985"/>
                    <a:pt x="55984" y="559836"/>
                  </a:cubicBezTo>
                  <a:lnTo>
                    <a:pt x="0" y="522514"/>
                  </a:lnTo>
                  <a:lnTo>
                    <a:pt x="111968" y="130628"/>
                  </a:lnTo>
                  <a:lnTo>
                    <a:pt x="261258" y="130628"/>
                  </a:lnTo>
                  <a:lnTo>
                    <a:pt x="391886" y="0"/>
                  </a:lnTo>
                  <a:lnTo>
                    <a:pt x="410547" y="261257"/>
                  </a:lnTo>
                  <a:lnTo>
                    <a:pt x="429209" y="410547"/>
                  </a:lnTo>
                  <a:lnTo>
                    <a:pt x="223935" y="634481"/>
                  </a:lnTo>
                  <a:lnTo>
                    <a:pt x="223935" y="839755"/>
                  </a:lnTo>
                  <a:lnTo>
                    <a:pt x="111968" y="783771"/>
                  </a:lnTo>
                  <a:lnTo>
                    <a:pt x="53214" y="79728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47" name="246 Rectángulo"/>
          <p:cNvSpPr/>
          <p:nvPr/>
        </p:nvSpPr>
        <p:spPr>
          <a:xfrm>
            <a:off x="71438" y="1100138"/>
            <a:ext cx="2879725" cy="52197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248" name="469 Grupo"/>
          <p:cNvGrpSpPr>
            <a:grpSpLocks/>
          </p:cNvGrpSpPr>
          <p:nvPr/>
        </p:nvGrpSpPr>
        <p:grpSpPr bwMode="auto">
          <a:xfrm>
            <a:off x="3095625" y="1279525"/>
            <a:ext cx="2881313" cy="4860925"/>
            <a:chOff x="1484313" y="2888931"/>
            <a:chExt cx="2283469" cy="3343594"/>
          </a:xfrm>
        </p:grpSpPr>
        <p:sp>
          <p:nvSpPr>
            <p:cNvPr id="249" name="Freeform 405"/>
            <p:cNvSpPr>
              <a:spLocks/>
            </p:cNvSpPr>
            <p:nvPr/>
          </p:nvSpPr>
          <p:spPr bwMode="auto">
            <a:xfrm>
              <a:off x="2520000" y="4608000"/>
              <a:ext cx="195262" cy="139700"/>
            </a:xfrm>
            <a:custGeom>
              <a:avLst/>
              <a:gdLst>
                <a:gd name="T0" fmla="*/ 0 w 10000"/>
                <a:gd name="T1" fmla="*/ 2147483647 h 10000"/>
                <a:gd name="T2" fmla="*/ 0 w 10000"/>
                <a:gd name="T3" fmla="*/ 2147483647 h 10000"/>
                <a:gd name="T4" fmla="*/ 2147483647 w 10000"/>
                <a:gd name="T5" fmla="*/ 2147483647 h 10000"/>
                <a:gd name="T6" fmla="*/ 2147483647 w 10000"/>
                <a:gd name="T7" fmla="*/ 2147483647 h 10000"/>
                <a:gd name="T8" fmla="*/ 2147483647 w 10000"/>
                <a:gd name="T9" fmla="*/ 2147483647 h 10000"/>
                <a:gd name="T10" fmla="*/ 2147483647 w 10000"/>
                <a:gd name="T11" fmla="*/ 2147483647 h 10000"/>
                <a:gd name="T12" fmla="*/ 2147483647 w 10000"/>
                <a:gd name="T13" fmla="*/ 2147483647 h 10000"/>
                <a:gd name="T14" fmla="*/ 2147483647 w 10000"/>
                <a:gd name="T15" fmla="*/ 2147483647 h 10000"/>
                <a:gd name="T16" fmla="*/ 2147483647 w 10000"/>
                <a:gd name="T17" fmla="*/ 2147483647 h 10000"/>
                <a:gd name="T18" fmla="*/ 2147483647 w 10000"/>
                <a:gd name="T19" fmla="*/ 2147483647 h 10000"/>
                <a:gd name="T20" fmla="*/ 2147483647 w 10000"/>
                <a:gd name="T21" fmla="*/ 2147483647 h 10000"/>
                <a:gd name="T22" fmla="*/ 2147483647 w 10000"/>
                <a:gd name="T23" fmla="*/ 0 h 100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00"/>
                <a:gd name="T37" fmla="*/ 0 h 10000"/>
                <a:gd name="T38" fmla="*/ 10000 w 10000"/>
                <a:gd name="T39" fmla="*/ 10000 h 1000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00" h="10000">
                  <a:moveTo>
                    <a:pt x="0" y="3889"/>
                  </a:moveTo>
                  <a:lnTo>
                    <a:pt x="0" y="3889"/>
                  </a:lnTo>
                  <a:lnTo>
                    <a:pt x="2000" y="5556"/>
                  </a:lnTo>
                  <a:lnTo>
                    <a:pt x="3200" y="7222"/>
                  </a:lnTo>
                  <a:lnTo>
                    <a:pt x="4800" y="7222"/>
                  </a:lnTo>
                  <a:lnTo>
                    <a:pt x="5600" y="8889"/>
                  </a:lnTo>
                  <a:lnTo>
                    <a:pt x="5268" y="8163"/>
                  </a:lnTo>
                  <a:lnTo>
                    <a:pt x="5600" y="8889"/>
                  </a:lnTo>
                  <a:lnTo>
                    <a:pt x="6400" y="10000"/>
                  </a:lnTo>
                  <a:lnTo>
                    <a:pt x="7200" y="3889"/>
                  </a:lnTo>
                  <a:cubicBezTo>
                    <a:pt x="7067" y="2963"/>
                    <a:pt x="6933" y="2037"/>
                    <a:pt x="6800" y="1111"/>
                  </a:cubicBezTo>
                  <a:lnTo>
                    <a:pt x="10000" y="0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50" name="Freeform 277"/>
            <p:cNvSpPr>
              <a:spLocks/>
            </p:cNvSpPr>
            <p:nvPr/>
          </p:nvSpPr>
          <p:spPr bwMode="auto">
            <a:xfrm>
              <a:off x="2276922" y="4084632"/>
              <a:ext cx="275526" cy="77529"/>
            </a:xfrm>
            <a:custGeom>
              <a:avLst/>
              <a:gdLst>
                <a:gd name="T0" fmla="*/ 2147483647 w 35"/>
                <a:gd name="T1" fmla="*/ 2147483647 h 10"/>
                <a:gd name="T2" fmla="*/ 2147483647 w 35"/>
                <a:gd name="T3" fmla="*/ 0 h 10"/>
                <a:gd name="T4" fmla="*/ 2147483647 w 35"/>
                <a:gd name="T5" fmla="*/ 0 h 10"/>
                <a:gd name="T6" fmla="*/ 2147483647 w 35"/>
                <a:gd name="T7" fmla="*/ 2147483647 h 10"/>
                <a:gd name="T8" fmla="*/ 2147483647 w 35"/>
                <a:gd name="T9" fmla="*/ 2147483647 h 10"/>
                <a:gd name="T10" fmla="*/ 2147483647 w 35"/>
                <a:gd name="T11" fmla="*/ 2147483647 h 10"/>
                <a:gd name="T12" fmla="*/ 2147483647 w 35"/>
                <a:gd name="T13" fmla="*/ 2147483647 h 10"/>
                <a:gd name="T14" fmla="*/ 2147483647 w 35"/>
                <a:gd name="T15" fmla="*/ 2147483647 h 10"/>
                <a:gd name="T16" fmla="*/ 2147483647 w 35"/>
                <a:gd name="T17" fmla="*/ 2147483647 h 10"/>
                <a:gd name="T18" fmla="*/ 2147483647 w 35"/>
                <a:gd name="T19" fmla="*/ 2147483647 h 10"/>
                <a:gd name="T20" fmla="*/ 2147483647 w 35"/>
                <a:gd name="T21" fmla="*/ 2147483647 h 10"/>
                <a:gd name="T22" fmla="*/ 2147483647 w 35"/>
                <a:gd name="T23" fmla="*/ 2147483647 h 10"/>
                <a:gd name="T24" fmla="*/ 2147483647 w 35"/>
                <a:gd name="T25" fmla="*/ 2147483647 h 10"/>
                <a:gd name="T26" fmla="*/ 2147483647 w 35"/>
                <a:gd name="T27" fmla="*/ 2147483647 h 10"/>
                <a:gd name="T28" fmla="*/ 0 w 35"/>
                <a:gd name="T29" fmla="*/ 2147483647 h 10"/>
                <a:gd name="T30" fmla="*/ 2147483647 w 35"/>
                <a:gd name="T31" fmla="*/ 2147483647 h 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5" h="10">
                  <a:moveTo>
                    <a:pt x="2" y="1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7" y="5"/>
                    <a:pt x="28" y="6"/>
                  </a:cubicBezTo>
                  <a:cubicBezTo>
                    <a:pt x="30" y="7"/>
                    <a:pt x="33" y="7"/>
                    <a:pt x="33" y="7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5" y="9"/>
                    <a:pt x="35" y="10"/>
                    <a:pt x="33" y="10"/>
                  </a:cubicBezTo>
                  <a:cubicBezTo>
                    <a:pt x="31" y="10"/>
                    <a:pt x="25" y="10"/>
                    <a:pt x="25" y="10"/>
                  </a:cubicBezTo>
                  <a:cubicBezTo>
                    <a:pt x="23" y="8"/>
                    <a:pt x="23" y="8"/>
                    <a:pt x="23" y="8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2" y="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51" name="Freeform 278"/>
            <p:cNvSpPr>
              <a:spLocks/>
            </p:cNvSpPr>
            <p:nvPr/>
          </p:nvSpPr>
          <p:spPr bwMode="auto">
            <a:xfrm>
              <a:off x="2552700" y="4170363"/>
              <a:ext cx="171450" cy="47625"/>
            </a:xfrm>
            <a:custGeom>
              <a:avLst/>
              <a:gdLst>
                <a:gd name="T0" fmla="*/ 2147483647 w 132"/>
                <a:gd name="T1" fmla="*/ 0 h 36"/>
                <a:gd name="T2" fmla="*/ 2147483647 w 132"/>
                <a:gd name="T3" fmla="*/ 2147483647 h 36"/>
                <a:gd name="T4" fmla="*/ 0 w 132"/>
                <a:gd name="T5" fmla="*/ 2147483647 h 36"/>
                <a:gd name="T6" fmla="*/ 2147483647 w 132"/>
                <a:gd name="T7" fmla="*/ 2147483647 h 36"/>
                <a:gd name="T8" fmla="*/ 2147483647 w 132"/>
                <a:gd name="T9" fmla="*/ 2147483647 h 36"/>
                <a:gd name="T10" fmla="*/ 2147483647 w 132"/>
                <a:gd name="T11" fmla="*/ 2147483647 h 36"/>
                <a:gd name="T12" fmla="*/ 2147483647 w 132"/>
                <a:gd name="T13" fmla="*/ 2147483647 h 36"/>
                <a:gd name="T14" fmla="*/ 2147483647 w 132"/>
                <a:gd name="T15" fmla="*/ 2147483647 h 36"/>
                <a:gd name="T16" fmla="*/ 2147483647 w 132"/>
                <a:gd name="T17" fmla="*/ 2147483647 h 36"/>
                <a:gd name="T18" fmla="*/ 2147483647 w 132"/>
                <a:gd name="T19" fmla="*/ 0 h 36"/>
                <a:gd name="T20" fmla="*/ 2147483647 w 132"/>
                <a:gd name="T21" fmla="*/ 0 h 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32"/>
                <a:gd name="T34" fmla="*/ 0 h 36"/>
                <a:gd name="T35" fmla="*/ 132 w 132"/>
                <a:gd name="T36" fmla="*/ 36 h 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32" h="36">
                  <a:moveTo>
                    <a:pt x="24" y="0"/>
                  </a:moveTo>
                  <a:lnTo>
                    <a:pt x="24" y="12"/>
                  </a:lnTo>
                  <a:lnTo>
                    <a:pt x="0" y="18"/>
                  </a:lnTo>
                  <a:lnTo>
                    <a:pt x="30" y="30"/>
                  </a:lnTo>
                  <a:lnTo>
                    <a:pt x="42" y="36"/>
                  </a:lnTo>
                  <a:lnTo>
                    <a:pt x="66" y="36"/>
                  </a:lnTo>
                  <a:lnTo>
                    <a:pt x="84" y="24"/>
                  </a:lnTo>
                  <a:lnTo>
                    <a:pt x="132" y="30"/>
                  </a:lnTo>
                  <a:lnTo>
                    <a:pt x="108" y="18"/>
                  </a:lnTo>
                  <a:lnTo>
                    <a:pt x="72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52" name="Freeform 400"/>
            <p:cNvSpPr>
              <a:spLocks/>
            </p:cNvSpPr>
            <p:nvPr/>
          </p:nvSpPr>
          <p:spPr bwMode="auto">
            <a:xfrm>
              <a:off x="2212759" y="4286645"/>
              <a:ext cx="110714" cy="112473"/>
            </a:xfrm>
            <a:custGeom>
              <a:avLst/>
              <a:gdLst>
                <a:gd name="T0" fmla="*/ 2147483647 w 14"/>
                <a:gd name="T1" fmla="*/ 2147483647 h 14"/>
                <a:gd name="T2" fmla="*/ 2147483647 w 14"/>
                <a:gd name="T3" fmla="*/ 2147483647 h 14"/>
                <a:gd name="T4" fmla="*/ 2147483647 w 14"/>
                <a:gd name="T5" fmla="*/ 0 h 14"/>
                <a:gd name="T6" fmla="*/ 2147483647 w 14"/>
                <a:gd name="T7" fmla="*/ 2147483647 h 14"/>
                <a:gd name="T8" fmla="*/ 0 w 14"/>
                <a:gd name="T9" fmla="*/ 2147483647 h 14"/>
                <a:gd name="T10" fmla="*/ 2147483647 w 14"/>
                <a:gd name="T11" fmla="*/ 2147483647 h 14"/>
                <a:gd name="T12" fmla="*/ 2147483647 w 14"/>
                <a:gd name="T13" fmla="*/ 2147483647 h 14"/>
                <a:gd name="T14" fmla="*/ 2147483647 w 14"/>
                <a:gd name="T15" fmla="*/ 2147483647 h 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" h="14">
                  <a:moveTo>
                    <a:pt x="14" y="14"/>
                  </a:moveTo>
                  <a:cubicBezTo>
                    <a:pt x="14" y="12"/>
                    <a:pt x="13" y="11"/>
                    <a:pt x="13" y="11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9" y="13"/>
                    <a:pt x="9" y="13"/>
                    <a:pt x="9" y="13"/>
                  </a:cubicBezTo>
                  <a:lnTo>
                    <a:pt x="14" y="1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53" name="Freeform 401"/>
            <p:cNvSpPr>
              <a:spLocks/>
            </p:cNvSpPr>
            <p:nvPr/>
          </p:nvSpPr>
          <p:spPr bwMode="auto">
            <a:xfrm>
              <a:off x="2252663" y="4389438"/>
              <a:ext cx="95250" cy="69850"/>
            </a:xfrm>
            <a:custGeom>
              <a:avLst/>
              <a:gdLst>
                <a:gd name="T0" fmla="*/ 2147483647 w 12"/>
                <a:gd name="T1" fmla="*/ 2147483647 h 9"/>
                <a:gd name="T2" fmla="*/ 2147483647 w 12"/>
                <a:gd name="T3" fmla="*/ 0 h 9"/>
                <a:gd name="T4" fmla="*/ 0 w 12"/>
                <a:gd name="T5" fmla="*/ 2147483647 h 9"/>
                <a:gd name="T6" fmla="*/ 2147483647 w 12"/>
                <a:gd name="T7" fmla="*/ 2147483647 h 9"/>
                <a:gd name="T8" fmla="*/ 2147483647 w 12"/>
                <a:gd name="T9" fmla="*/ 2147483647 h 9"/>
                <a:gd name="T10" fmla="*/ 2147483647 w 12"/>
                <a:gd name="T11" fmla="*/ 2147483647 h 9"/>
                <a:gd name="T12" fmla="*/ 2147483647 w 12"/>
                <a:gd name="T13" fmla="*/ 2147483647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9"/>
                <a:gd name="T23" fmla="*/ 12 w 12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9">
                  <a:moveTo>
                    <a:pt x="9" y="1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1" y="4"/>
                    <a:pt x="10" y="2"/>
                    <a:pt x="9" y="1"/>
                  </a:cubicBez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54" name="Freeform 402"/>
            <p:cNvSpPr>
              <a:spLocks/>
            </p:cNvSpPr>
            <p:nvPr/>
          </p:nvSpPr>
          <p:spPr bwMode="auto">
            <a:xfrm>
              <a:off x="2339975" y="4429125"/>
              <a:ext cx="141288" cy="60325"/>
            </a:xfrm>
            <a:custGeom>
              <a:avLst/>
              <a:gdLst>
                <a:gd name="T0" fmla="*/ 2147483647 w 18"/>
                <a:gd name="T1" fmla="*/ 2147483647 h 8"/>
                <a:gd name="T2" fmla="*/ 2147483647 w 18"/>
                <a:gd name="T3" fmla="*/ 2147483647 h 8"/>
                <a:gd name="T4" fmla="*/ 2147483647 w 18"/>
                <a:gd name="T5" fmla="*/ 2147483647 h 8"/>
                <a:gd name="T6" fmla="*/ 2147483647 w 18"/>
                <a:gd name="T7" fmla="*/ 0 h 8"/>
                <a:gd name="T8" fmla="*/ 0 w 18"/>
                <a:gd name="T9" fmla="*/ 2147483647 h 8"/>
                <a:gd name="T10" fmla="*/ 2147483647 w 18"/>
                <a:gd name="T11" fmla="*/ 2147483647 h 8"/>
                <a:gd name="T12" fmla="*/ 2147483647 w 18"/>
                <a:gd name="T13" fmla="*/ 2147483647 h 8"/>
                <a:gd name="T14" fmla="*/ 2147483647 w 18"/>
                <a:gd name="T15" fmla="*/ 2147483647 h 8"/>
                <a:gd name="T16" fmla="*/ 2147483647 w 18"/>
                <a:gd name="T17" fmla="*/ 2147483647 h 8"/>
                <a:gd name="T18" fmla="*/ 2147483647 w 18"/>
                <a:gd name="T19" fmla="*/ 2147483647 h 8"/>
                <a:gd name="T20" fmla="*/ 2147483647 w 18"/>
                <a:gd name="T21" fmla="*/ 2147483647 h 8"/>
                <a:gd name="T22" fmla="*/ 2147483647 w 18"/>
                <a:gd name="T23" fmla="*/ 2147483647 h 8"/>
                <a:gd name="T24" fmla="*/ 2147483647 w 18"/>
                <a:gd name="T25" fmla="*/ 2147483647 h 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8"/>
                <a:gd name="T41" fmla="*/ 18 w 18"/>
                <a:gd name="T42" fmla="*/ 8 h 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8">
                  <a:moveTo>
                    <a:pt x="14" y="1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1"/>
                    <a:pt x="3" y="2"/>
                    <a:pt x="2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3" y="7"/>
                    <a:pt x="4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8" y="4"/>
                    <a:pt x="18" y="4"/>
                    <a:pt x="18" y="4"/>
                  </a:cubicBezTo>
                  <a:lnTo>
                    <a:pt x="14" y="1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55" name="Freeform 403"/>
            <p:cNvSpPr>
              <a:spLocks/>
            </p:cNvSpPr>
            <p:nvPr/>
          </p:nvSpPr>
          <p:spPr bwMode="auto">
            <a:xfrm>
              <a:off x="2433638" y="4359275"/>
              <a:ext cx="290512" cy="319088"/>
            </a:xfrm>
            <a:custGeom>
              <a:avLst/>
              <a:gdLst>
                <a:gd name="T0" fmla="*/ 2147483647 w 37"/>
                <a:gd name="T1" fmla="*/ 2147483647 h 41"/>
                <a:gd name="T2" fmla="*/ 2147483647 w 37"/>
                <a:gd name="T3" fmla="*/ 2147483647 h 41"/>
                <a:gd name="T4" fmla="*/ 2147483647 w 37"/>
                <a:gd name="T5" fmla="*/ 2147483647 h 41"/>
                <a:gd name="T6" fmla="*/ 2147483647 w 37"/>
                <a:gd name="T7" fmla="*/ 2147483647 h 41"/>
                <a:gd name="T8" fmla="*/ 2147483647 w 37"/>
                <a:gd name="T9" fmla="*/ 2147483647 h 41"/>
                <a:gd name="T10" fmla="*/ 2147483647 w 37"/>
                <a:gd name="T11" fmla="*/ 2147483647 h 41"/>
                <a:gd name="T12" fmla="*/ 2147483647 w 37"/>
                <a:gd name="T13" fmla="*/ 2147483647 h 41"/>
                <a:gd name="T14" fmla="*/ 2147483647 w 37"/>
                <a:gd name="T15" fmla="*/ 2147483647 h 41"/>
                <a:gd name="T16" fmla="*/ 2147483647 w 37"/>
                <a:gd name="T17" fmla="*/ 2147483647 h 41"/>
                <a:gd name="T18" fmla="*/ 2147483647 w 37"/>
                <a:gd name="T19" fmla="*/ 2147483647 h 41"/>
                <a:gd name="T20" fmla="*/ 2147483647 w 37"/>
                <a:gd name="T21" fmla="*/ 0 h 41"/>
                <a:gd name="T22" fmla="*/ 2147483647 w 37"/>
                <a:gd name="T23" fmla="*/ 2147483647 h 41"/>
                <a:gd name="T24" fmla="*/ 2147483647 w 37"/>
                <a:gd name="T25" fmla="*/ 2147483647 h 41"/>
                <a:gd name="T26" fmla="*/ 2147483647 w 37"/>
                <a:gd name="T27" fmla="*/ 2147483647 h 41"/>
                <a:gd name="T28" fmla="*/ 2147483647 w 37"/>
                <a:gd name="T29" fmla="*/ 2147483647 h 41"/>
                <a:gd name="T30" fmla="*/ 2147483647 w 37"/>
                <a:gd name="T31" fmla="*/ 2147483647 h 41"/>
                <a:gd name="T32" fmla="*/ 2147483647 w 37"/>
                <a:gd name="T33" fmla="*/ 2147483647 h 41"/>
                <a:gd name="T34" fmla="*/ 2147483647 w 37"/>
                <a:gd name="T35" fmla="*/ 2147483647 h 41"/>
                <a:gd name="T36" fmla="*/ 2147483647 w 37"/>
                <a:gd name="T37" fmla="*/ 2147483647 h 41"/>
                <a:gd name="T38" fmla="*/ 2147483647 w 37"/>
                <a:gd name="T39" fmla="*/ 2147483647 h 41"/>
                <a:gd name="T40" fmla="*/ 2147483647 w 37"/>
                <a:gd name="T41" fmla="*/ 2147483647 h 41"/>
                <a:gd name="T42" fmla="*/ 2147483647 w 37"/>
                <a:gd name="T43" fmla="*/ 2147483647 h 41"/>
                <a:gd name="T44" fmla="*/ 0 w 37"/>
                <a:gd name="T45" fmla="*/ 2147483647 h 41"/>
                <a:gd name="T46" fmla="*/ 2147483647 w 37"/>
                <a:gd name="T47" fmla="*/ 2147483647 h 41"/>
                <a:gd name="T48" fmla="*/ 2147483647 w 37"/>
                <a:gd name="T49" fmla="*/ 2147483647 h 4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7"/>
                <a:gd name="T76" fmla="*/ 0 h 41"/>
                <a:gd name="T77" fmla="*/ 37 w 37"/>
                <a:gd name="T78" fmla="*/ 41 h 4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7" h="41">
                  <a:moveTo>
                    <a:pt x="37" y="34"/>
                  </a:moveTo>
                  <a:cubicBezTo>
                    <a:pt x="37" y="34"/>
                    <a:pt x="37" y="34"/>
                    <a:pt x="37" y="34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6" y="21"/>
                    <a:pt x="36" y="21"/>
                    <a:pt x="36" y="21"/>
                  </a:cubicBezTo>
                  <a:cubicBezTo>
                    <a:pt x="31" y="20"/>
                    <a:pt x="31" y="20"/>
                    <a:pt x="31" y="20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6"/>
                    <a:pt x="5" y="26"/>
                    <a:pt x="5" y="2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12" y="41"/>
                    <a:pt x="12" y="41"/>
                    <a:pt x="12" y="41"/>
                  </a:cubicBez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56" name="Freeform 422"/>
            <p:cNvSpPr>
              <a:spLocks/>
            </p:cNvSpPr>
            <p:nvPr/>
          </p:nvSpPr>
          <p:spPr bwMode="auto">
            <a:xfrm>
              <a:off x="2173757" y="4263714"/>
              <a:ext cx="149715" cy="69886"/>
            </a:xfrm>
            <a:custGeom>
              <a:avLst/>
              <a:gdLst>
                <a:gd name="T0" fmla="*/ 2147483647 w 19"/>
                <a:gd name="T1" fmla="*/ 2147483647 h 9"/>
                <a:gd name="T2" fmla="*/ 2147483647 w 19"/>
                <a:gd name="T3" fmla="*/ 2147483647 h 9"/>
                <a:gd name="T4" fmla="*/ 2147483647 w 19"/>
                <a:gd name="T5" fmla="*/ 0 h 9"/>
                <a:gd name="T6" fmla="*/ 2147483647 w 19"/>
                <a:gd name="T7" fmla="*/ 2147483647 h 9"/>
                <a:gd name="T8" fmla="*/ 0 w 19"/>
                <a:gd name="T9" fmla="*/ 2147483647 h 9"/>
                <a:gd name="T10" fmla="*/ 0 w 19"/>
                <a:gd name="T11" fmla="*/ 2147483647 h 9"/>
                <a:gd name="T12" fmla="*/ 2147483647 w 19"/>
                <a:gd name="T13" fmla="*/ 2147483647 h 9"/>
                <a:gd name="T14" fmla="*/ 2147483647 w 19"/>
                <a:gd name="T15" fmla="*/ 2147483647 h 9"/>
                <a:gd name="T16" fmla="*/ 2147483647 w 19"/>
                <a:gd name="T17" fmla="*/ 2147483647 h 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" h="9">
                  <a:moveTo>
                    <a:pt x="19" y="3"/>
                  </a:moveTo>
                  <a:cubicBezTo>
                    <a:pt x="19" y="3"/>
                    <a:pt x="10" y="1"/>
                    <a:pt x="8" y="1"/>
                  </a:cubicBezTo>
                  <a:cubicBezTo>
                    <a:pt x="7" y="1"/>
                    <a:pt x="6" y="0"/>
                    <a:pt x="5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12" y="6"/>
                    <a:pt x="12" y="6"/>
                    <a:pt x="12" y="6"/>
                  </a:cubicBezTo>
                  <a:lnTo>
                    <a:pt x="19" y="3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57" name="Freeform 423"/>
            <p:cNvSpPr>
              <a:spLocks/>
            </p:cNvSpPr>
            <p:nvPr/>
          </p:nvSpPr>
          <p:spPr bwMode="auto">
            <a:xfrm>
              <a:off x="2094496" y="4222219"/>
              <a:ext cx="118262" cy="99368"/>
            </a:xfrm>
            <a:custGeom>
              <a:avLst/>
              <a:gdLst>
                <a:gd name="T0" fmla="*/ 2147483647 w 15"/>
                <a:gd name="T1" fmla="*/ 2147483647 h 12"/>
                <a:gd name="T2" fmla="*/ 2147483647 w 15"/>
                <a:gd name="T3" fmla="*/ 2147483647 h 12"/>
                <a:gd name="T4" fmla="*/ 2147483647 w 15"/>
                <a:gd name="T5" fmla="*/ 0 h 12"/>
                <a:gd name="T6" fmla="*/ 2147483647 w 15"/>
                <a:gd name="T7" fmla="*/ 0 h 12"/>
                <a:gd name="T8" fmla="*/ 2147483647 w 15"/>
                <a:gd name="T9" fmla="*/ 2147483647 h 12"/>
                <a:gd name="T10" fmla="*/ 2147483647 w 15"/>
                <a:gd name="T11" fmla="*/ 2147483647 h 12"/>
                <a:gd name="T12" fmla="*/ 2147483647 w 15"/>
                <a:gd name="T13" fmla="*/ 2147483647 h 12"/>
                <a:gd name="T14" fmla="*/ 2147483647 w 15"/>
                <a:gd name="T15" fmla="*/ 2147483647 h 12"/>
                <a:gd name="T16" fmla="*/ 0 w 15"/>
                <a:gd name="T17" fmla="*/ 2147483647 h 12"/>
                <a:gd name="T18" fmla="*/ 2147483647 w 15"/>
                <a:gd name="T19" fmla="*/ 2147483647 h 12"/>
                <a:gd name="T20" fmla="*/ 2147483647 w 15"/>
                <a:gd name="T21" fmla="*/ 2147483647 h 12"/>
                <a:gd name="T22" fmla="*/ 2147483647 w 15"/>
                <a:gd name="T23" fmla="*/ 2147483647 h 12"/>
                <a:gd name="T24" fmla="*/ 2147483647 w 15"/>
                <a:gd name="T25" fmla="*/ 2147483647 h 12"/>
                <a:gd name="T26" fmla="*/ 2147483647 w 15"/>
                <a:gd name="T27" fmla="*/ 2147483647 h 1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" h="12">
                  <a:moveTo>
                    <a:pt x="15" y="5"/>
                  </a:moveTo>
                  <a:cubicBezTo>
                    <a:pt x="13" y="5"/>
                    <a:pt x="11" y="4"/>
                    <a:pt x="11" y="4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8"/>
                    <a:pt x="11" y="8"/>
                    <a:pt x="11" y="8"/>
                  </a:cubicBezTo>
                  <a:lnTo>
                    <a:pt x="15" y="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58" name="Freeform 424"/>
            <p:cNvSpPr>
              <a:spLocks/>
            </p:cNvSpPr>
            <p:nvPr/>
          </p:nvSpPr>
          <p:spPr bwMode="auto">
            <a:xfrm>
              <a:off x="1484313" y="3810000"/>
              <a:ext cx="754062" cy="493713"/>
            </a:xfrm>
            <a:custGeom>
              <a:avLst/>
              <a:gdLst>
                <a:gd name="T0" fmla="*/ 2147483647 w 576"/>
                <a:gd name="T1" fmla="*/ 2147483647 h 379"/>
                <a:gd name="T2" fmla="*/ 2147483647 w 576"/>
                <a:gd name="T3" fmla="*/ 2147483647 h 379"/>
                <a:gd name="T4" fmla="*/ 2147483647 w 576"/>
                <a:gd name="T5" fmla="*/ 2147483647 h 379"/>
                <a:gd name="T6" fmla="*/ 2147483647 w 576"/>
                <a:gd name="T7" fmla="*/ 2147483647 h 379"/>
                <a:gd name="T8" fmla="*/ 2147483647 w 576"/>
                <a:gd name="T9" fmla="*/ 2147483647 h 379"/>
                <a:gd name="T10" fmla="*/ 2147483647 w 576"/>
                <a:gd name="T11" fmla="*/ 2147483647 h 379"/>
                <a:gd name="T12" fmla="*/ 2147483647 w 576"/>
                <a:gd name="T13" fmla="*/ 2147483647 h 379"/>
                <a:gd name="T14" fmla="*/ 2147483647 w 576"/>
                <a:gd name="T15" fmla="*/ 2147483647 h 379"/>
                <a:gd name="T16" fmla="*/ 2147483647 w 576"/>
                <a:gd name="T17" fmla="*/ 2147483647 h 379"/>
                <a:gd name="T18" fmla="*/ 2147483647 w 576"/>
                <a:gd name="T19" fmla="*/ 2147483647 h 379"/>
                <a:gd name="T20" fmla="*/ 2147483647 w 576"/>
                <a:gd name="T21" fmla="*/ 2147483647 h 379"/>
                <a:gd name="T22" fmla="*/ 2147483647 w 576"/>
                <a:gd name="T23" fmla="*/ 2147483647 h 379"/>
                <a:gd name="T24" fmla="*/ 2147483647 w 576"/>
                <a:gd name="T25" fmla="*/ 2147483647 h 379"/>
                <a:gd name="T26" fmla="*/ 2147483647 w 576"/>
                <a:gd name="T27" fmla="*/ 2147483647 h 379"/>
                <a:gd name="T28" fmla="*/ 2147483647 w 576"/>
                <a:gd name="T29" fmla="*/ 2147483647 h 379"/>
                <a:gd name="T30" fmla="*/ 2147483647 w 576"/>
                <a:gd name="T31" fmla="*/ 2147483647 h 379"/>
                <a:gd name="T32" fmla="*/ 2147483647 w 576"/>
                <a:gd name="T33" fmla="*/ 2147483647 h 379"/>
                <a:gd name="T34" fmla="*/ 2147483647 w 576"/>
                <a:gd name="T35" fmla="*/ 2147483647 h 379"/>
                <a:gd name="T36" fmla="*/ 2147483647 w 576"/>
                <a:gd name="T37" fmla="*/ 2147483647 h 379"/>
                <a:gd name="T38" fmla="*/ 2147483647 w 576"/>
                <a:gd name="T39" fmla="*/ 2147483647 h 379"/>
                <a:gd name="T40" fmla="*/ 2147483647 w 576"/>
                <a:gd name="T41" fmla="*/ 2147483647 h 379"/>
                <a:gd name="T42" fmla="*/ 2147483647 w 576"/>
                <a:gd name="T43" fmla="*/ 2147483647 h 379"/>
                <a:gd name="T44" fmla="*/ 2147483647 w 576"/>
                <a:gd name="T45" fmla="*/ 2147483647 h 379"/>
                <a:gd name="T46" fmla="*/ 2147483647 w 576"/>
                <a:gd name="T47" fmla="*/ 2147483647 h 379"/>
                <a:gd name="T48" fmla="*/ 2147483647 w 576"/>
                <a:gd name="T49" fmla="*/ 0 h 379"/>
                <a:gd name="T50" fmla="*/ 0 w 576"/>
                <a:gd name="T51" fmla="*/ 2147483647 h 379"/>
                <a:gd name="T52" fmla="*/ 2147483647 w 576"/>
                <a:gd name="T53" fmla="*/ 2147483647 h 379"/>
                <a:gd name="T54" fmla="*/ 2147483647 w 576"/>
                <a:gd name="T55" fmla="*/ 2147483647 h 379"/>
                <a:gd name="T56" fmla="*/ 2147483647 w 576"/>
                <a:gd name="T57" fmla="*/ 2147483647 h 379"/>
                <a:gd name="T58" fmla="*/ 2147483647 w 576"/>
                <a:gd name="T59" fmla="*/ 2147483647 h 379"/>
                <a:gd name="T60" fmla="*/ 2147483647 w 576"/>
                <a:gd name="T61" fmla="*/ 2147483647 h 379"/>
                <a:gd name="T62" fmla="*/ 2147483647 w 576"/>
                <a:gd name="T63" fmla="*/ 2147483647 h 379"/>
                <a:gd name="T64" fmla="*/ 2147483647 w 576"/>
                <a:gd name="T65" fmla="*/ 2147483647 h 379"/>
                <a:gd name="T66" fmla="*/ 2147483647 w 576"/>
                <a:gd name="T67" fmla="*/ 2147483647 h 379"/>
                <a:gd name="T68" fmla="*/ 2147483647 w 576"/>
                <a:gd name="T69" fmla="*/ 2147483647 h 379"/>
                <a:gd name="T70" fmla="*/ 2147483647 w 576"/>
                <a:gd name="T71" fmla="*/ 2147483647 h 379"/>
                <a:gd name="T72" fmla="*/ 2147483647 w 576"/>
                <a:gd name="T73" fmla="*/ 2147483647 h 379"/>
                <a:gd name="T74" fmla="*/ 2147483647 w 576"/>
                <a:gd name="T75" fmla="*/ 2147483647 h 379"/>
                <a:gd name="T76" fmla="*/ 2147483647 w 576"/>
                <a:gd name="T77" fmla="*/ 2147483647 h 379"/>
                <a:gd name="T78" fmla="*/ 2147483647 w 576"/>
                <a:gd name="T79" fmla="*/ 2147483647 h 379"/>
                <a:gd name="T80" fmla="*/ 2147483647 w 576"/>
                <a:gd name="T81" fmla="*/ 2147483647 h 379"/>
                <a:gd name="T82" fmla="*/ 2147483647 w 576"/>
                <a:gd name="T83" fmla="*/ 2147483647 h 379"/>
                <a:gd name="T84" fmla="*/ 2147483647 w 576"/>
                <a:gd name="T85" fmla="*/ 2147483647 h 379"/>
                <a:gd name="T86" fmla="*/ 2147483647 w 576"/>
                <a:gd name="T87" fmla="*/ 2147483647 h 379"/>
                <a:gd name="T88" fmla="*/ 2147483647 w 576"/>
                <a:gd name="T89" fmla="*/ 2147483647 h 379"/>
                <a:gd name="T90" fmla="*/ 2147483647 w 576"/>
                <a:gd name="T91" fmla="*/ 2147483647 h 379"/>
                <a:gd name="T92" fmla="*/ 2147483647 w 576"/>
                <a:gd name="T93" fmla="*/ 2147483647 h 379"/>
                <a:gd name="T94" fmla="*/ 2147483647 w 576"/>
                <a:gd name="T95" fmla="*/ 2147483647 h 379"/>
                <a:gd name="T96" fmla="*/ 2147483647 w 576"/>
                <a:gd name="T97" fmla="*/ 2147483647 h 379"/>
                <a:gd name="T98" fmla="*/ 2147483647 w 576"/>
                <a:gd name="T99" fmla="*/ 2147483647 h 379"/>
                <a:gd name="T100" fmla="*/ 2147483647 w 576"/>
                <a:gd name="T101" fmla="*/ 2147483647 h 379"/>
                <a:gd name="T102" fmla="*/ 2147483647 w 576"/>
                <a:gd name="T103" fmla="*/ 2147483647 h 379"/>
                <a:gd name="T104" fmla="*/ 2147483647 w 576"/>
                <a:gd name="T105" fmla="*/ 2147483647 h 379"/>
                <a:gd name="T106" fmla="*/ 2147483647 w 576"/>
                <a:gd name="T107" fmla="*/ 2147483647 h 379"/>
                <a:gd name="T108" fmla="*/ 2147483647 w 576"/>
                <a:gd name="T109" fmla="*/ 2147483647 h 379"/>
                <a:gd name="T110" fmla="*/ 2147483647 w 576"/>
                <a:gd name="T111" fmla="*/ 2147483647 h 3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576" h="379">
                  <a:moveTo>
                    <a:pt x="486" y="348"/>
                  </a:moveTo>
                  <a:lnTo>
                    <a:pt x="504" y="348"/>
                  </a:lnTo>
                  <a:lnTo>
                    <a:pt x="492" y="324"/>
                  </a:lnTo>
                  <a:lnTo>
                    <a:pt x="504" y="318"/>
                  </a:lnTo>
                  <a:lnTo>
                    <a:pt x="534" y="318"/>
                  </a:lnTo>
                  <a:lnTo>
                    <a:pt x="528" y="312"/>
                  </a:lnTo>
                  <a:lnTo>
                    <a:pt x="546" y="300"/>
                  </a:lnTo>
                  <a:lnTo>
                    <a:pt x="564" y="288"/>
                  </a:lnTo>
                  <a:lnTo>
                    <a:pt x="576" y="240"/>
                  </a:lnTo>
                  <a:lnTo>
                    <a:pt x="504" y="252"/>
                  </a:lnTo>
                  <a:lnTo>
                    <a:pt x="474" y="294"/>
                  </a:lnTo>
                  <a:lnTo>
                    <a:pt x="426" y="300"/>
                  </a:lnTo>
                  <a:lnTo>
                    <a:pt x="378" y="240"/>
                  </a:lnTo>
                  <a:lnTo>
                    <a:pt x="372" y="162"/>
                  </a:lnTo>
                  <a:lnTo>
                    <a:pt x="384" y="144"/>
                  </a:lnTo>
                  <a:lnTo>
                    <a:pt x="354" y="138"/>
                  </a:lnTo>
                  <a:lnTo>
                    <a:pt x="330" y="114"/>
                  </a:lnTo>
                  <a:lnTo>
                    <a:pt x="312" y="84"/>
                  </a:lnTo>
                  <a:lnTo>
                    <a:pt x="288" y="66"/>
                  </a:lnTo>
                  <a:lnTo>
                    <a:pt x="252" y="78"/>
                  </a:lnTo>
                  <a:lnTo>
                    <a:pt x="204" y="24"/>
                  </a:lnTo>
                  <a:lnTo>
                    <a:pt x="174" y="18"/>
                  </a:lnTo>
                  <a:lnTo>
                    <a:pt x="156" y="30"/>
                  </a:lnTo>
                  <a:lnTo>
                    <a:pt x="108" y="30"/>
                  </a:lnTo>
                  <a:lnTo>
                    <a:pt x="48" y="0"/>
                  </a:lnTo>
                  <a:lnTo>
                    <a:pt x="0" y="6"/>
                  </a:lnTo>
                  <a:lnTo>
                    <a:pt x="36" y="72"/>
                  </a:lnTo>
                  <a:lnTo>
                    <a:pt x="60" y="108"/>
                  </a:lnTo>
                  <a:lnTo>
                    <a:pt x="54" y="120"/>
                  </a:lnTo>
                  <a:lnTo>
                    <a:pt x="96" y="150"/>
                  </a:lnTo>
                  <a:lnTo>
                    <a:pt x="102" y="180"/>
                  </a:lnTo>
                  <a:lnTo>
                    <a:pt x="120" y="192"/>
                  </a:lnTo>
                  <a:lnTo>
                    <a:pt x="144" y="216"/>
                  </a:lnTo>
                  <a:lnTo>
                    <a:pt x="150" y="198"/>
                  </a:lnTo>
                  <a:lnTo>
                    <a:pt x="126" y="180"/>
                  </a:lnTo>
                  <a:lnTo>
                    <a:pt x="102" y="126"/>
                  </a:lnTo>
                  <a:lnTo>
                    <a:pt x="60" y="66"/>
                  </a:lnTo>
                  <a:lnTo>
                    <a:pt x="48" y="30"/>
                  </a:lnTo>
                  <a:lnTo>
                    <a:pt x="78" y="42"/>
                  </a:lnTo>
                  <a:lnTo>
                    <a:pt x="108" y="102"/>
                  </a:lnTo>
                  <a:lnTo>
                    <a:pt x="120" y="120"/>
                  </a:lnTo>
                  <a:lnTo>
                    <a:pt x="150" y="138"/>
                  </a:lnTo>
                  <a:lnTo>
                    <a:pt x="150" y="156"/>
                  </a:lnTo>
                  <a:lnTo>
                    <a:pt x="174" y="168"/>
                  </a:lnTo>
                  <a:lnTo>
                    <a:pt x="186" y="186"/>
                  </a:lnTo>
                  <a:lnTo>
                    <a:pt x="216" y="216"/>
                  </a:lnTo>
                  <a:lnTo>
                    <a:pt x="222" y="258"/>
                  </a:lnTo>
                  <a:lnTo>
                    <a:pt x="222" y="276"/>
                  </a:lnTo>
                  <a:lnTo>
                    <a:pt x="300" y="324"/>
                  </a:lnTo>
                  <a:lnTo>
                    <a:pt x="336" y="342"/>
                  </a:lnTo>
                  <a:lnTo>
                    <a:pt x="402" y="360"/>
                  </a:lnTo>
                  <a:lnTo>
                    <a:pt x="420" y="354"/>
                  </a:lnTo>
                  <a:lnTo>
                    <a:pt x="438" y="354"/>
                  </a:lnTo>
                  <a:lnTo>
                    <a:pt x="468" y="379"/>
                  </a:lnTo>
                  <a:lnTo>
                    <a:pt x="474" y="366"/>
                  </a:lnTo>
                  <a:lnTo>
                    <a:pt x="486" y="34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59" name="Freeform 445"/>
            <p:cNvSpPr>
              <a:spLocks/>
            </p:cNvSpPr>
            <p:nvPr/>
          </p:nvSpPr>
          <p:spPr bwMode="auto">
            <a:xfrm>
              <a:off x="2827530" y="4343523"/>
              <a:ext cx="50992" cy="31450"/>
            </a:xfrm>
            <a:custGeom>
              <a:avLst/>
              <a:gdLst>
                <a:gd name="T0" fmla="*/ 2147483647 w 23"/>
                <a:gd name="T1" fmla="*/ 0 h 18"/>
                <a:gd name="T2" fmla="*/ 2147483647 w 23"/>
                <a:gd name="T3" fmla="*/ 2147483647 h 18"/>
                <a:gd name="T4" fmla="*/ 2147483647 w 23"/>
                <a:gd name="T5" fmla="*/ 2147483647 h 18"/>
                <a:gd name="T6" fmla="*/ 0 w 23"/>
                <a:gd name="T7" fmla="*/ 2147483647 h 18"/>
                <a:gd name="T8" fmla="*/ 2147483647 w 23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8"/>
                <a:gd name="T17" fmla="*/ 23 w 23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8">
                  <a:moveTo>
                    <a:pt x="2" y="0"/>
                  </a:moveTo>
                  <a:lnTo>
                    <a:pt x="23" y="1"/>
                  </a:lnTo>
                  <a:lnTo>
                    <a:pt x="21" y="18"/>
                  </a:lnTo>
                  <a:lnTo>
                    <a:pt x="0" y="13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2D050"/>
            </a:solidFill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60" name="Freeform 411"/>
            <p:cNvSpPr>
              <a:spLocks/>
            </p:cNvSpPr>
            <p:nvPr/>
          </p:nvSpPr>
          <p:spPr bwMode="auto">
            <a:xfrm>
              <a:off x="2919413" y="5365750"/>
              <a:ext cx="127000" cy="166688"/>
            </a:xfrm>
            <a:custGeom>
              <a:avLst/>
              <a:gdLst>
                <a:gd name="T0" fmla="*/ 2147483647 w 102"/>
                <a:gd name="T1" fmla="*/ 2147483647 h 114"/>
                <a:gd name="T2" fmla="*/ 2147483647 w 102"/>
                <a:gd name="T3" fmla="*/ 2147483647 h 114"/>
                <a:gd name="T4" fmla="*/ 2147483647 w 102"/>
                <a:gd name="T5" fmla="*/ 0 h 114"/>
                <a:gd name="T6" fmla="*/ 2147483647 w 102"/>
                <a:gd name="T7" fmla="*/ 2147483647 h 114"/>
                <a:gd name="T8" fmla="*/ 0 w 102"/>
                <a:gd name="T9" fmla="*/ 2147483647 h 114"/>
                <a:gd name="T10" fmla="*/ 0 w 102"/>
                <a:gd name="T11" fmla="*/ 2147483647 h 114"/>
                <a:gd name="T12" fmla="*/ 2147483647 w 102"/>
                <a:gd name="T13" fmla="*/ 2147483647 h 114"/>
                <a:gd name="T14" fmla="*/ 2147483647 w 102"/>
                <a:gd name="T15" fmla="*/ 2147483647 h 114"/>
                <a:gd name="T16" fmla="*/ 2147483647 w 102"/>
                <a:gd name="T17" fmla="*/ 2147483647 h 114"/>
                <a:gd name="T18" fmla="*/ 2147483647 w 102"/>
                <a:gd name="T19" fmla="*/ 2147483647 h 114"/>
                <a:gd name="T20" fmla="*/ 2147483647 w 102"/>
                <a:gd name="T21" fmla="*/ 2147483647 h 114"/>
                <a:gd name="T22" fmla="*/ 2147483647 w 102"/>
                <a:gd name="T23" fmla="*/ 2147483647 h 114"/>
                <a:gd name="T24" fmla="*/ 2147483647 w 102"/>
                <a:gd name="T25" fmla="*/ 2147483647 h 1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2"/>
                <a:gd name="T40" fmla="*/ 0 h 114"/>
                <a:gd name="T41" fmla="*/ 102 w 102"/>
                <a:gd name="T42" fmla="*/ 114 h 11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2" h="114">
                  <a:moveTo>
                    <a:pt x="66" y="24"/>
                  </a:moveTo>
                  <a:lnTo>
                    <a:pt x="36" y="6"/>
                  </a:lnTo>
                  <a:lnTo>
                    <a:pt x="18" y="0"/>
                  </a:lnTo>
                  <a:lnTo>
                    <a:pt x="6" y="18"/>
                  </a:lnTo>
                  <a:lnTo>
                    <a:pt x="0" y="48"/>
                  </a:lnTo>
                  <a:lnTo>
                    <a:pt x="0" y="78"/>
                  </a:lnTo>
                  <a:lnTo>
                    <a:pt x="24" y="96"/>
                  </a:lnTo>
                  <a:lnTo>
                    <a:pt x="36" y="108"/>
                  </a:lnTo>
                  <a:lnTo>
                    <a:pt x="66" y="114"/>
                  </a:lnTo>
                  <a:lnTo>
                    <a:pt x="96" y="90"/>
                  </a:lnTo>
                  <a:lnTo>
                    <a:pt x="102" y="78"/>
                  </a:lnTo>
                  <a:lnTo>
                    <a:pt x="84" y="42"/>
                  </a:lnTo>
                  <a:lnTo>
                    <a:pt x="66" y="24"/>
                  </a:lnTo>
                  <a:close/>
                </a:path>
              </a:pathLst>
            </a:custGeom>
            <a:gradFill rotWithShape="1">
              <a:gsLst>
                <a:gs pos="0">
                  <a:srgbClr val="537E25"/>
                </a:gs>
                <a:gs pos="50000">
                  <a:srgbClr val="7AB73A"/>
                </a:gs>
                <a:gs pos="100000">
                  <a:srgbClr val="92DA46"/>
                </a:gs>
              </a:gsLst>
              <a:lin ang="135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61" name="Freeform 420"/>
            <p:cNvSpPr>
              <a:spLocks/>
            </p:cNvSpPr>
            <p:nvPr/>
          </p:nvSpPr>
          <p:spPr bwMode="auto">
            <a:xfrm>
              <a:off x="2371725" y="4675188"/>
              <a:ext cx="320675" cy="392112"/>
            </a:xfrm>
            <a:custGeom>
              <a:avLst/>
              <a:gdLst>
                <a:gd name="T0" fmla="*/ 2147483647 w 240"/>
                <a:gd name="T1" fmla="*/ 2147483647 h 337"/>
                <a:gd name="T2" fmla="*/ 2147483647 w 240"/>
                <a:gd name="T3" fmla="*/ 2147483647 h 337"/>
                <a:gd name="T4" fmla="*/ 2147483647 w 240"/>
                <a:gd name="T5" fmla="*/ 2147483647 h 337"/>
                <a:gd name="T6" fmla="*/ 2147483647 w 240"/>
                <a:gd name="T7" fmla="*/ 2147483647 h 337"/>
                <a:gd name="T8" fmla="*/ 2147483647 w 240"/>
                <a:gd name="T9" fmla="*/ 2147483647 h 337"/>
                <a:gd name="T10" fmla="*/ 2147483647 w 240"/>
                <a:gd name="T11" fmla="*/ 2147483647 h 337"/>
                <a:gd name="T12" fmla="*/ 2147483647 w 240"/>
                <a:gd name="T13" fmla="*/ 2147483647 h 337"/>
                <a:gd name="T14" fmla="*/ 2147483647 w 240"/>
                <a:gd name="T15" fmla="*/ 2147483647 h 337"/>
                <a:gd name="T16" fmla="*/ 2147483647 w 240"/>
                <a:gd name="T17" fmla="*/ 2147483647 h 337"/>
                <a:gd name="T18" fmla="*/ 2147483647 w 240"/>
                <a:gd name="T19" fmla="*/ 2147483647 h 337"/>
                <a:gd name="T20" fmla="*/ 2147483647 w 240"/>
                <a:gd name="T21" fmla="*/ 2147483647 h 337"/>
                <a:gd name="T22" fmla="*/ 2147483647 w 240"/>
                <a:gd name="T23" fmla="*/ 2147483647 h 337"/>
                <a:gd name="T24" fmla="*/ 2147483647 w 240"/>
                <a:gd name="T25" fmla="*/ 2147483647 h 337"/>
                <a:gd name="T26" fmla="*/ 2147483647 w 240"/>
                <a:gd name="T27" fmla="*/ 0 h 337"/>
                <a:gd name="T28" fmla="*/ 2147483647 w 240"/>
                <a:gd name="T29" fmla="*/ 0 h 337"/>
                <a:gd name="T30" fmla="*/ 2147483647 w 240"/>
                <a:gd name="T31" fmla="*/ 2147483647 h 337"/>
                <a:gd name="T32" fmla="*/ 2147483647 w 240"/>
                <a:gd name="T33" fmla="*/ 2147483647 h 337"/>
                <a:gd name="T34" fmla="*/ 2147483647 w 240"/>
                <a:gd name="T35" fmla="*/ 2147483647 h 337"/>
                <a:gd name="T36" fmla="*/ 2147483647 w 240"/>
                <a:gd name="T37" fmla="*/ 2147483647 h 337"/>
                <a:gd name="T38" fmla="*/ 2147483647 w 240"/>
                <a:gd name="T39" fmla="*/ 2147483647 h 337"/>
                <a:gd name="T40" fmla="*/ 2147483647 w 240"/>
                <a:gd name="T41" fmla="*/ 2147483647 h 337"/>
                <a:gd name="T42" fmla="*/ 0 w 240"/>
                <a:gd name="T43" fmla="*/ 2147483647 h 337"/>
                <a:gd name="T44" fmla="*/ 2147483647 w 240"/>
                <a:gd name="T45" fmla="*/ 2147483647 h 337"/>
                <a:gd name="T46" fmla="*/ 2147483647 w 240"/>
                <a:gd name="T47" fmla="*/ 2147483647 h 337"/>
                <a:gd name="T48" fmla="*/ 2147483647 w 240"/>
                <a:gd name="T49" fmla="*/ 2147483647 h 337"/>
                <a:gd name="T50" fmla="*/ 2147483647 w 240"/>
                <a:gd name="T51" fmla="*/ 2147483647 h 337"/>
                <a:gd name="T52" fmla="*/ 2147483647 w 240"/>
                <a:gd name="T53" fmla="*/ 2147483647 h 337"/>
                <a:gd name="T54" fmla="*/ 2147483647 w 240"/>
                <a:gd name="T55" fmla="*/ 2147483647 h 337"/>
                <a:gd name="T56" fmla="*/ 2147483647 w 240"/>
                <a:gd name="T57" fmla="*/ 2147483647 h 337"/>
                <a:gd name="T58" fmla="*/ 2147483647 w 240"/>
                <a:gd name="T59" fmla="*/ 2147483647 h 337"/>
                <a:gd name="T60" fmla="*/ 2147483647 w 240"/>
                <a:gd name="T61" fmla="*/ 2147483647 h 337"/>
                <a:gd name="T62" fmla="*/ 2147483647 w 240"/>
                <a:gd name="T63" fmla="*/ 2147483647 h 33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0"/>
                <a:gd name="T97" fmla="*/ 0 h 337"/>
                <a:gd name="T98" fmla="*/ 240 w 240"/>
                <a:gd name="T99" fmla="*/ 337 h 33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0" h="337">
                  <a:moveTo>
                    <a:pt x="228" y="204"/>
                  </a:moveTo>
                  <a:lnTo>
                    <a:pt x="228" y="198"/>
                  </a:lnTo>
                  <a:lnTo>
                    <a:pt x="216" y="198"/>
                  </a:lnTo>
                  <a:lnTo>
                    <a:pt x="210" y="162"/>
                  </a:lnTo>
                  <a:lnTo>
                    <a:pt x="180" y="174"/>
                  </a:lnTo>
                  <a:lnTo>
                    <a:pt x="156" y="156"/>
                  </a:lnTo>
                  <a:lnTo>
                    <a:pt x="156" y="120"/>
                  </a:lnTo>
                  <a:lnTo>
                    <a:pt x="180" y="84"/>
                  </a:lnTo>
                  <a:lnTo>
                    <a:pt x="198" y="72"/>
                  </a:lnTo>
                  <a:lnTo>
                    <a:pt x="204" y="54"/>
                  </a:lnTo>
                  <a:lnTo>
                    <a:pt x="192" y="36"/>
                  </a:lnTo>
                  <a:lnTo>
                    <a:pt x="168" y="36"/>
                  </a:lnTo>
                  <a:lnTo>
                    <a:pt x="150" y="18"/>
                  </a:lnTo>
                  <a:lnTo>
                    <a:pt x="120" y="0"/>
                  </a:lnTo>
                  <a:lnTo>
                    <a:pt x="108" y="24"/>
                  </a:lnTo>
                  <a:lnTo>
                    <a:pt x="84" y="48"/>
                  </a:lnTo>
                  <a:lnTo>
                    <a:pt x="66" y="54"/>
                  </a:lnTo>
                  <a:lnTo>
                    <a:pt x="42" y="78"/>
                  </a:lnTo>
                  <a:lnTo>
                    <a:pt x="24" y="72"/>
                  </a:lnTo>
                  <a:lnTo>
                    <a:pt x="18" y="60"/>
                  </a:lnTo>
                  <a:lnTo>
                    <a:pt x="0" y="72"/>
                  </a:lnTo>
                  <a:lnTo>
                    <a:pt x="18" y="114"/>
                  </a:lnTo>
                  <a:lnTo>
                    <a:pt x="54" y="174"/>
                  </a:lnTo>
                  <a:lnTo>
                    <a:pt x="90" y="252"/>
                  </a:lnTo>
                  <a:lnTo>
                    <a:pt x="90" y="264"/>
                  </a:lnTo>
                  <a:lnTo>
                    <a:pt x="216" y="337"/>
                  </a:lnTo>
                  <a:lnTo>
                    <a:pt x="222" y="337"/>
                  </a:lnTo>
                  <a:lnTo>
                    <a:pt x="228" y="307"/>
                  </a:lnTo>
                  <a:lnTo>
                    <a:pt x="234" y="270"/>
                  </a:lnTo>
                  <a:lnTo>
                    <a:pt x="240" y="222"/>
                  </a:lnTo>
                  <a:lnTo>
                    <a:pt x="228" y="204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62" name="Freeform 413"/>
            <p:cNvSpPr>
              <a:spLocks/>
            </p:cNvSpPr>
            <p:nvPr/>
          </p:nvSpPr>
          <p:spPr bwMode="auto">
            <a:xfrm>
              <a:off x="2576513" y="4551363"/>
              <a:ext cx="884237" cy="911225"/>
            </a:xfrm>
            <a:custGeom>
              <a:avLst/>
              <a:gdLst>
                <a:gd name="T0" fmla="*/ 2147483647 w 10000"/>
                <a:gd name="T1" fmla="*/ 2147483647 h 10000"/>
                <a:gd name="T2" fmla="*/ 2147483647 w 10000"/>
                <a:gd name="T3" fmla="*/ 2147483647 h 10000"/>
                <a:gd name="T4" fmla="*/ 2147483647 w 10000"/>
                <a:gd name="T5" fmla="*/ 2147483647 h 10000"/>
                <a:gd name="T6" fmla="*/ 2147483647 w 10000"/>
                <a:gd name="T7" fmla="*/ 2147483647 h 10000"/>
                <a:gd name="T8" fmla="*/ 2147483647 w 10000"/>
                <a:gd name="T9" fmla="*/ 2147483647 h 10000"/>
                <a:gd name="T10" fmla="*/ 2147483647 w 10000"/>
                <a:gd name="T11" fmla="*/ 2147483647 h 10000"/>
                <a:gd name="T12" fmla="*/ 2147483647 w 10000"/>
                <a:gd name="T13" fmla="*/ 2147483647 h 10000"/>
                <a:gd name="T14" fmla="*/ 2147483647 w 10000"/>
                <a:gd name="T15" fmla="*/ 2147483647 h 10000"/>
                <a:gd name="T16" fmla="*/ 2147483647 w 10000"/>
                <a:gd name="T17" fmla="*/ 2147483647 h 10000"/>
                <a:gd name="T18" fmla="*/ 2147483647 w 10000"/>
                <a:gd name="T19" fmla="*/ 2147483647 h 10000"/>
                <a:gd name="T20" fmla="*/ 2147483647 w 10000"/>
                <a:gd name="T21" fmla="*/ 2147483647 h 10000"/>
                <a:gd name="T22" fmla="*/ 2147483647 w 10000"/>
                <a:gd name="T23" fmla="*/ 2147483647 h 10000"/>
                <a:gd name="T24" fmla="*/ 2147483647 w 10000"/>
                <a:gd name="T25" fmla="*/ 2147483647 h 10000"/>
                <a:gd name="T26" fmla="*/ 2147483647 w 10000"/>
                <a:gd name="T27" fmla="*/ 2147483647 h 10000"/>
                <a:gd name="T28" fmla="*/ 2147483647 w 10000"/>
                <a:gd name="T29" fmla="*/ 2147483647 h 10000"/>
                <a:gd name="T30" fmla="*/ 2147483647 w 10000"/>
                <a:gd name="T31" fmla="*/ 2147483647 h 10000"/>
                <a:gd name="T32" fmla="*/ 2147483647 w 10000"/>
                <a:gd name="T33" fmla="*/ 2147483647 h 10000"/>
                <a:gd name="T34" fmla="*/ 2147483647 w 10000"/>
                <a:gd name="T35" fmla="*/ 2147483647 h 10000"/>
                <a:gd name="T36" fmla="*/ 2147483647 w 10000"/>
                <a:gd name="T37" fmla="*/ 2147483647 h 10000"/>
                <a:gd name="T38" fmla="*/ 2147483647 w 10000"/>
                <a:gd name="T39" fmla="*/ 2147483647 h 10000"/>
                <a:gd name="T40" fmla="*/ 2147483647 w 10000"/>
                <a:gd name="T41" fmla="*/ 2147483647 h 10000"/>
                <a:gd name="T42" fmla="*/ 2147483647 w 10000"/>
                <a:gd name="T43" fmla="*/ 2147483647 h 10000"/>
                <a:gd name="T44" fmla="*/ 2147483647 w 10000"/>
                <a:gd name="T45" fmla="*/ 2147483647 h 10000"/>
                <a:gd name="T46" fmla="*/ 2147483647 w 10000"/>
                <a:gd name="T47" fmla="*/ 2147483647 h 10000"/>
                <a:gd name="T48" fmla="*/ 2147483647 w 10000"/>
                <a:gd name="T49" fmla="*/ 0 h 10000"/>
                <a:gd name="T50" fmla="*/ 2147483647 w 10000"/>
                <a:gd name="T51" fmla="*/ 2147483647 h 10000"/>
                <a:gd name="T52" fmla="*/ 2147483647 w 10000"/>
                <a:gd name="T53" fmla="*/ 2147483647 h 10000"/>
                <a:gd name="T54" fmla="*/ 2147483647 w 10000"/>
                <a:gd name="T55" fmla="*/ 2147483647 h 10000"/>
                <a:gd name="T56" fmla="*/ 2147483647 w 10000"/>
                <a:gd name="T57" fmla="*/ 2147483647 h 10000"/>
                <a:gd name="T58" fmla="*/ 2147483647 w 10000"/>
                <a:gd name="T59" fmla="*/ 2147483647 h 10000"/>
                <a:gd name="T60" fmla="*/ 2147483647 w 10000"/>
                <a:gd name="T61" fmla="*/ 2147483647 h 10000"/>
                <a:gd name="T62" fmla="*/ 0 w 10000"/>
                <a:gd name="T63" fmla="*/ 2147483647 h 10000"/>
                <a:gd name="T64" fmla="*/ 2147483647 w 10000"/>
                <a:gd name="T65" fmla="*/ 2147483647 h 10000"/>
                <a:gd name="T66" fmla="*/ 2147483647 w 10000"/>
                <a:gd name="T67" fmla="*/ 2147483647 h 10000"/>
                <a:gd name="T68" fmla="*/ 2147483647 w 10000"/>
                <a:gd name="T69" fmla="*/ 2147483647 h 10000"/>
                <a:gd name="T70" fmla="*/ 2147483647 w 10000"/>
                <a:gd name="T71" fmla="*/ 2147483647 h 10000"/>
                <a:gd name="T72" fmla="*/ 2147483647 w 10000"/>
                <a:gd name="T73" fmla="*/ 2147483647 h 10000"/>
                <a:gd name="T74" fmla="*/ 2147483647 w 10000"/>
                <a:gd name="T75" fmla="*/ 2147483647 h 10000"/>
                <a:gd name="T76" fmla="*/ 2147483647 w 10000"/>
                <a:gd name="T77" fmla="*/ 2147483647 h 10000"/>
                <a:gd name="T78" fmla="*/ 2147483647 w 10000"/>
                <a:gd name="T79" fmla="*/ 2147483647 h 10000"/>
                <a:gd name="T80" fmla="*/ 2147483647 w 10000"/>
                <a:gd name="T81" fmla="*/ 2147483647 h 1000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000"/>
                <a:gd name="T124" fmla="*/ 0 h 10000"/>
                <a:gd name="T125" fmla="*/ 10000 w 10000"/>
                <a:gd name="T126" fmla="*/ 10000 h 1000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000" h="10000">
                  <a:moveTo>
                    <a:pt x="5000" y="7769"/>
                  </a:moveTo>
                  <a:cubicBezTo>
                    <a:pt x="5027" y="7795"/>
                    <a:pt x="5055" y="7820"/>
                    <a:pt x="5082" y="7846"/>
                  </a:cubicBezTo>
                  <a:cubicBezTo>
                    <a:pt x="5027" y="8000"/>
                    <a:pt x="4973" y="8154"/>
                    <a:pt x="4918" y="8308"/>
                  </a:cubicBezTo>
                  <a:lnTo>
                    <a:pt x="4672" y="8462"/>
                  </a:lnTo>
                  <a:lnTo>
                    <a:pt x="4098" y="9000"/>
                  </a:lnTo>
                  <a:lnTo>
                    <a:pt x="4180" y="9000"/>
                  </a:lnTo>
                  <a:lnTo>
                    <a:pt x="4098" y="9000"/>
                  </a:lnTo>
                  <a:lnTo>
                    <a:pt x="4344" y="9077"/>
                  </a:lnTo>
                  <a:lnTo>
                    <a:pt x="4754" y="9308"/>
                  </a:lnTo>
                  <a:lnTo>
                    <a:pt x="5000" y="9538"/>
                  </a:lnTo>
                  <a:lnTo>
                    <a:pt x="5246" y="10000"/>
                  </a:lnTo>
                  <a:cubicBezTo>
                    <a:pt x="5273" y="9923"/>
                    <a:pt x="5301" y="9846"/>
                    <a:pt x="5328" y="9769"/>
                  </a:cubicBezTo>
                  <a:lnTo>
                    <a:pt x="5656" y="9462"/>
                  </a:lnTo>
                  <a:lnTo>
                    <a:pt x="6066" y="9077"/>
                  </a:lnTo>
                  <a:lnTo>
                    <a:pt x="6393" y="8077"/>
                  </a:lnTo>
                  <a:lnTo>
                    <a:pt x="6639" y="7615"/>
                  </a:lnTo>
                  <a:lnTo>
                    <a:pt x="7541" y="7077"/>
                  </a:lnTo>
                  <a:lnTo>
                    <a:pt x="8115" y="7000"/>
                  </a:lnTo>
                  <a:lnTo>
                    <a:pt x="8279" y="6923"/>
                  </a:lnTo>
                  <a:lnTo>
                    <a:pt x="8443" y="6615"/>
                  </a:lnTo>
                  <a:cubicBezTo>
                    <a:pt x="8470" y="6513"/>
                    <a:pt x="8498" y="6410"/>
                    <a:pt x="8525" y="6308"/>
                  </a:cubicBezTo>
                  <a:cubicBezTo>
                    <a:pt x="8607" y="6180"/>
                    <a:pt x="8688" y="6051"/>
                    <a:pt x="8770" y="5923"/>
                  </a:cubicBezTo>
                  <a:cubicBezTo>
                    <a:pt x="8797" y="5872"/>
                    <a:pt x="8825" y="5820"/>
                    <a:pt x="8852" y="5769"/>
                  </a:cubicBezTo>
                  <a:cubicBezTo>
                    <a:pt x="8879" y="5333"/>
                    <a:pt x="8907" y="4898"/>
                    <a:pt x="8934" y="4462"/>
                  </a:cubicBezTo>
                  <a:lnTo>
                    <a:pt x="9180" y="4385"/>
                  </a:lnTo>
                  <a:lnTo>
                    <a:pt x="10000" y="3385"/>
                  </a:lnTo>
                  <a:lnTo>
                    <a:pt x="10000" y="3154"/>
                  </a:lnTo>
                  <a:cubicBezTo>
                    <a:pt x="9945" y="2974"/>
                    <a:pt x="9891" y="2795"/>
                    <a:pt x="9836" y="2615"/>
                  </a:cubicBezTo>
                  <a:lnTo>
                    <a:pt x="9344" y="2462"/>
                  </a:lnTo>
                  <a:lnTo>
                    <a:pt x="8607" y="2077"/>
                  </a:lnTo>
                  <a:lnTo>
                    <a:pt x="7787" y="2000"/>
                  </a:lnTo>
                  <a:lnTo>
                    <a:pt x="7541" y="1923"/>
                  </a:lnTo>
                  <a:lnTo>
                    <a:pt x="7377" y="1692"/>
                  </a:lnTo>
                  <a:lnTo>
                    <a:pt x="6721" y="1462"/>
                  </a:lnTo>
                  <a:lnTo>
                    <a:pt x="6148" y="1154"/>
                  </a:lnTo>
                  <a:cubicBezTo>
                    <a:pt x="6121" y="1051"/>
                    <a:pt x="6093" y="949"/>
                    <a:pt x="6066" y="846"/>
                  </a:cubicBezTo>
                  <a:lnTo>
                    <a:pt x="5820" y="231"/>
                  </a:lnTo>
                  <a:lnTo>
                    <a:pt x="5738" y="231"/>
                  </a:lnTo>
                  <a:lnTo>
                    <a:pt x="5410" y="692"/>
                  </a:lnTo>
                  <a:lnTo>
                    <a:pt x="5082" y="846"/>
                  </a:lnTo>
                  <a:cubicBezTo>
                    <a:pt x="5055" y="820"/>
                    <a:pt x="5027" y="795"/>
                    <a:pt x="5000" y="769"/>
                  </a:cubicBezTo>
                  <a:lnTo>
                    <a:pt x="4590" y="769"/>
                  </a:lnTo>
                  <a:lnTo>
                    <a:pt x="4426" y="846"/>
                  </a:lnTo>
                  <a:lnTo>
                    <a:pt x="4344" y="846"/>
                  </a:lnTo>
                  <a:lnTo>
                    <a:pt x="3934" y="923"/>
                  </a:lnTo>
                  <a:lnTo>
                    <a:pt x="3689" y="1000"/>
                  </a:lnTo>
                  <a:lnTo>
                    <a:pt x="3443" y="769"/>
                  </a:lnTo>
                  <a:cubicBezTo>
                    <a:pt x="3470" y="615"/>
                    <a:pt x="3498" y="462"/>
                    <a:pt x="3525" y="308"/>
                  </a:cubicBezTo>
                  <a:lnTo>
                    <a:pt x="3361" y="77"/>
                  </a:lnTo>
                  <a:lnTo>
                    <a:pt x="3197" y="0"/>
                  </a:lnTo>
                  <a:cubicBezTo>
                    <a:pt x="3224" y="51"/>
                    <a:pt x="3252" y="103"/>
                    <a:pt x="3279" y="154"/>
                  </a:cubicBezTo>
                  <a:lnTo>
                    <a:pt x="2869" y="308"/>
                  </a:lnTo>
                  <a:lnTo>
                    <a:pt x="2213" y="308"/>
                  </a:lnTo>
                  <a:lnTo>
                    <a:pt x="2459" y="692"/>
                  </a:lnTo>
                  <a:cubicBezTo>
                    <a:pt x="2486" y="769"/>
                    <a:pt x="2514" y="846"/>
                    <a:pt x="2541" y="923"/>
                  </a:cubicBezTo>
                  <a:lnTo>
                    <a:pt x="1803" y="1154"/>
                  </a:lnTo>
                  <a:lnTo>
                    <a:pt x="1557" y="923"/>
                  </a:lnTo>
                  <a:lnTo>
                    <a:pt x="902" y="1077"/>
                  </a:lnTo>
                  <a:cubicBezTo>
                    <a:pt x="929" y="1205"/>
                    <a:pt x="957" y="1334"/>
                    <a:pt x="984" y="1462"/>
                  </a:cubicBezTo>
                  <a:cubicBezTo>
                    <a:pt x="929" y="1744"/>
                    <a:pt x="875" y="2026"/>
                    <a:pt x="820" y="2308"/>
                  </a:cubicBezTo>
                  <a:cubicBezTo>
                    <a:pt x="765" y="2257"/>
                    <a:pt x="711" y="2205"/>
                    <a:pt x="656" y="2154"/>
                  </a:cubicBezTo>
                  <a:cubicBezTo>
                    <a:pt x="629" y="2231"/>
                    <a:pt x="601" y="2308"/>
                    <a:pt x="574" y="2385"/>
                  </a:cubicBezTo>
                  <a:lnTo>
                    <a:pt x="328" y="2538"/>
                  </a:lnTo>
                  <a:lnTo>
                    <a:pt x="0" y="3000"/>
                  </a:lnTo>
                  <a:lnTo>
                    <a:pt x="0" y="3462"/>
                  </a:lnTo>
                  <a:lnTo>
                    <a:pt x="328" y="3692"/>
                  </a:lnTo>
                  <a:lnTo>
                    <a:pt x="738" y="3538"/>
                  </a:lnTo>
                  <a:cubicBezTo>
                    <a:pt x="765" y="3692"/>
                    <a:pt x="793" y="3846"/>
                    <a:pt x="820" y="4000"/>
                  </a:cubicBezTo>
                  <a:lnTo>
                    <a:pt x="984" y="4000"/>
                  </a:lnTo>
                  <a:lnTo>
                    <a:pt x="984" y="4077"/>
                  </a:lnTo>
                  <a:cubicBezTo>
                    <a:pt x="1311" y="4000"/>
                    <a:pt x="1240" y="3993"/>
                    <a:pt x="1311" y="4000"/>
                  </a:cubicBezTo>
                  <a:cubicBezTo>
                    <a:pt x="1382" y="4007"/>
                    <a:pt x="1378" y="4124"/>
                    <a:pt x="1411" y="4121"/>
                  </a:cubicBezTo>
                  <a:cubicBezTo>
                    <a:pt x="1487" y="4047"/>
                    <a:pt x="1644" y="3939"/>
                    <a:pt x="1720" y="3900"/>
                  </a:cubicBezTo>
                  <a:cubicBezTo>
                    <a:pt x="1796" y="3861"/>
                    <a:pt x="1787" y="3873"/>
                    <a:pt x="1869" y="3886"/>
                  </a:cubicBezTo>
                  <a:cubicBezTo>
                    <a:pt x="1951" y="3899"/>
                    <a:pt x="2074" y="3776"/>
                    <a:pt x="2131" y="3846"/>
                  </a:cubicBezTo>
                  <a:cubicBezTo>
                    <a:pt x="2188" y="3916"/>
                    <a:pt x="2186" y="4154"/>
                    <a:pt x="2213" y="4308"/>
                  </a:cubicBezTo>
                  <a:lnTo>
                    <a:pt x="2705" y="4538"/>
                  </a:lnTo>
                  <a:lnTo>
                    <a:pt x="3279" y="4769"/>
                  </a:lnTo>
                  <a:lnTo>
                    <a:pt x="3279" y="5077"/>
                  </a:lnTo>
                  <a:lnTo>
                    <a:pt x="3443" y="5308"/>
                  </a:lnTo>
                  <a:cubicBezTo>
                    <a:pt x="3525" y="5308"/>
                    <a:pt x="3934" y="5385"/>
                    <a:pt x="3934" y="5385"/>
                  </a:cubicBezTo>
                  <a:lnTo>
                    <a:pt x="3934" y="5692"/>
                  </a:lnTo>
                  <a:lnTo>
                    <a:pt x="3934" y="6231"/>
                  </a:lnTo>
                </a:path>
              </a:pathLst>
            </a:custGeom>
            <a:gradFill rotWithShape="1">
              <a:gsLst>
                <a:gs pos="0">
                  <a:srgbClr val="537E25"/>
                </a:gs>
                <a:gs pos="50000">
                  <a:srgbClr val="7AB73A"/>
                </a:gs>
                <a:gs pos="100000">
                  <a:srgbClr val="92DA46"/>
                </a:gs>
              </a:gsLst>
              <a:lin ang="189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63" name="Freeform 409"/>
            <p:cNvSpPr>
              <a:spLocks/>
            </p:cNvSpPr>
            <p:nvPr/>
          </p:nvSpPr>
          <p:spPr bwMode="auto">
            <a:xfrm>
              <a:off x="2563813" y="5153025"/>
              <a:ext cx="473075" cy="947738"/>
            </a:xfrm>
            <a:custGeom>
              <a:avLst/>
              <a:gdLst>
                <a:gd name="T0" fmla="*/ 2147483647 w 10000"/>
                <a:gd name="T1" fmla="*/ 2147483647 h 10001"/>
                <a:gd name="T2" fmla="*/ 2147483647 w 10000"/>
                <a:gd name="T3" fmla="*/ 2147483647 h 10001"/>
                <a:gd name="T4" fmla="*/ 2147483647 w 10000"/>
                <a:gd name="T5" fmla="*/ 2147483647 h 10001"/>
                <a:gd name="T6" fmla="*/ 2147483647 w 10000"/>
                <a:gd name="T7" fmla="*/ 2147483647 h 10001"/>
                <a:gd name="T8" fmla="*/ 2147483647 w 10000"/>
                <a:gd name="T9" fmla="*/ 2147483647 h 10001"/>
                <a:gd name="T10" fmla="*/ 2147483647 w 10000"/>
                <a:gd name="T11" fmla="*/ 2147483647 h 10001"/>
                <a:gd name="T12" fmla="*/ 2147483647 w 10000"/>
                <a:gd name="T13" fmla="*/ 2147483647 h 10001"/>
                <a:gd name="T14" fmla="*/ 2147483647 w 10000"/>
                <a:gd name="T15" fmla="*/ 2147483647 h 10001"/>
                <a:gd name="T16" fmla="*/ 2147483647 w 10000"/>
                <a:gd name="T17" fmla="*/ 2147483647 h 10001"/>
                <a:gd name="T18" fmla="*/ 2147483647 w 10000"/>
                <a:gd name="T19" fmla="*/ 2147483647 h 10001"/>
                <a:gd name="T20" fmla="*/ 2147483647 w 10000"/>
                <a:gd name="T21" fmla="*/ 2147483647 h 10001"/>
                <a:gd name="T22" fmla="*/ 2147483647 w 10000"/>
                <a:gd name="T23" fmla="*/ 2147483647 h 10001"/>
                <a:gd name="T24" fmla="*/ 2147483647 w 10000"/>
                <a:gd name="T25" fmla="*/ 2147483647 h 10001"/>
                <a:gd name="T26" fmla="*/ 2147483647 w 10000"/>
                <a:gd name="T27" fmla="*/ 2147483647 h 10001"/>
                <a:gd name="T28" fmla="*/ 2147483647 w 10000"/>
                <a:gd name="T29" fmla="*/ 0 h 10001"/>
                <a:gd name="T30" fmla="*/ 2147483647 w 10000"/>
                <a:gd name="T31" fmla="*/ 2147483647 h 10001"/>
                <a:gd name="T32" fmla="*/ 2147483647 w 10000"/>
                <a:gd name="T33" fmla="*/ 2147483647 h 10001"/>
                <a:gd name="T34" fmla="*/ 2147483647 w 10000"/>
                <a:gd name="T35" fmla="*/ 2147483647 h 10001"/>
                <a:gd name="T36" fmla="*/ 2147483647 w 10000"/>
                <a:gd name="T37" fmla="*/ 2147483647 h 10001"/>
                <a:gd name="T38" fmla="*/ 2147483647 w 10000"/>
                <a:gd name="T39" fmla="*/ 2147483647 h 10001"/>
                <a:gd name="T40" fmla="*/ 2147483647 w 10000"/>
                <a:gd name="T41" fmla="*/ 2147483647 h 10001"/>
                <a:gd name="T42" fmla="*/ 2147483647 w 10000"/>
                <a:gd name="T43" fmla="*/ 2147483647 h 10001"/>
                <a:gd name="T44" fmla="*/ 2147483647 w 10000"/>
                <a:gd name="T45" fmla="*/ 2147483647 h 10001"/>
                <a:gd name="T46" fmla="*/ 2147483647 w 10000"/>
                <a:gd name="T47" fmla="*/ 2147483647 h 10001"/>
                <a:gd name="T48" fmla="*/ 2147483647 w 10000"/>
                <a:gd name="T49" fmla="*/ 2147483647 h 10001"/>
                <a:gd name="T50" fmla="*/ 2147483647 w 10000"/>
                <a:gd name="T51" fmla="*/ 2147483647 h 10001"/>
                <a:gd name="T52" fmla="*/ 2147483647 w 10000"/>
                <a:gd name="T53" fmla="*/ 2147483647 h 10001"/>
                <a:gd name="T54" fmla="*/ 2147483647 w 10000"/>
                <a:gd name="T55" fmla="*/ 2147483647 h 10001"/>
                <a:gd name="T56" fmla="*/ 2147483647 w 10000"/>
                <a:gd name="T57" fmla="*/ 2147483647 h 10001"/>
                <a:gd name="T58" fmla="*/ 2147483647 w 10000"/>
                <a:gd name="T59" fmla="*/ 2147483647 h 10001"/>
                <a:gd name="T60" fmla="*/ 2147483647 w 10000"/>
                <a:gd name="T61" fmla="*/ 2147483647 h 10001"/>
                <a:gd name="T62" fmla="*/ 2147483647 w 10000"/>
                <a:gd name="T63" fmla="*/ 2147483647 h 10001"/>
                <a:gd name="T64" fmla="*/ 2147483647 w 10000"/>
                <a:gd name="T65" fmla="*/ 2147483647 h 10001"/>
                <a:gd name="T66" fmla="*/ 0 w 10000"/>
                <a:gd name="T67" fmla="*/ 2147483647 h 10001"/>
                <a:gd name="T68" fmla="*/ 2147483647 w 10000"/>
                <a:gd name="T69" fmla="*/ 2147483647 h 10001"/>
                <a:gd name="T70" fmla="*/ 2147483647 w 10000"/>
                <a:gd name="T71" fmla="*/ 2147483647 h 10001"/>
                <a:gd name="T72" fmla="*/ 2147483647 w 10000"/>
                <a:gd name="T73" fmla="*/ 2147483647 h 10001"/>
                <a:gd name="T74" fmla="*/ 2147483647 w 10000"/>
                <a:gd name="T75" fmla="*/ 2147483647 h 10001"/>
                <a:gd name="T76" fmla="*/ 2147483647 w 10000"/>
                <a:gd name="T77" fmla="*/ 2147483647 h 10001"/>
                <a:gd name="T78" fmla="*/ 2147483647 w 10000"/>
                <a:gd name="T79" fmla="*/ 2147483647 h 10001"/>
                <a:gd name="T80" fmla="*/ 2147483647 w 10000"/>
                <a:gd name="T81" fmla="*/ 2147483647 h 10001"/>
                <a:gd name="T82" fmla="*/ 2147483647 w 10000"/>
                <a:gd name="T83" fmla="*/ 2147483647 h 10001"/>
                <a:gd name="T84" fmla="*/ 2147483647 w 10000"/>
                <a:gd name="T85" fmla="*/ 2147483647 h 10001"/>
                <a:gd name="T86" fmla="*/ 2147483647 w 10000"/>
                <a:gd name="T87" fmla="*/ 2147483647 h 10001"/>
                <a:gd name="T88" fmla="*/ 2147483647 w 10000"/>
                <a:gd name="T89" fmla="*/ 2147483647 h 10001"/>
                <a:gd name="T90" fmla="*/ 2147483647 w 10000"/>
                <a:gd name="T91" fmla="*/ 2147483647 h 10001"/>
                <a:gd name="T92" fmla="*/ 2147483647 w 10000"/>
                <a:gd name="T93" fmla="*/ 2147483647 h 10001"/>
                <a:gd name="T94" fmla="*/ 2147483647 w 10000"/>
                <a:gd name="T95" fmla="*/ 2147483647 h 10001"/>
                <a:gd name="T96" fmla="*/ 2147483647 w 10000"/>
                <a:gd name="T97" fmla="*/ 2147483647 h 10001"/>
                <a:gd name="T98" fmla="*/ 2147483647 w 10000"/>
                <a:gd name="T99" fmla="*/ 2147483647 h 10001"/>
                <a:gd name="T100" fmla="*/ 2147483647 w 10000"/>
                <a:gd name="T101" fmla="*/ 2147483647 h 10001"/>
                <a:gd name="T102" fmla="*/ 2147483647 w 10000"/>
                <a:gd name="T103" fmla="*/ 2147483647 h 10001"/>
                <a:gd name="T104" fmla="*/ 2147483647 w 10000"/>
                <a:gd name="T105" fmla="*/ 2147483647 h 10001"/>
                <a:gd name="T106" fmla="*/ 2147483647 w 10000"/>
                <a:gd name="T107" fmla="*/ 2147483647 h 10001"/>
                <a:gd name="T108" fmla="*/ 2147483647 w 10000"/>
                <a:gd name="T109" fmla="*/ 2147483647 h 10001"/>
                <a:gd name="T110" fmla="*/ 2147483647 w 10000"/>
                <a:gd name="T111" fmla="*/ 2147483647 h 10001"/>
                <a:gd name="T112" fmla="*/ 2147483647 w 10000"/>
                <a:gd name="T113" fmla="*/ 2147483647 h 10001"/>
                <a:gd name="T114" fmla="*/ 2147483647 w 10000"/>
                <a:gd name="T115" fmla="*/ 2147483647 h 10001"/>
                <a:gd name="T116" fmla="*/ 2147483647 w 10000"/>
                <a:gd name="T117" fmla="*/ 2147483647 h 10001"/>
                <a:gd name="T118" fmla="*/ 2147483647 w 10000"/>
                <a:gd name="T119" fmla="*/ 2147483647 h 10001"/>
                <a:gd name="T120" fmla="*/ 2147483647 w 10000"/>
                <a:gd name="T121" fmla="*/ 2147483647 h 10001"/>
                <a:gd name="T122" fmla="*/ 2147483647 w 10000"/>
                <a:gd name="T123" fmla="*/ 2147483647 h 10001"/>
                <a:gd name="T124" fmla="*/ 2147483647 w 10000"/>
                <a:gd name="T125" fmla="*/ 2147483647 h 1000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000"/>
                <a:gd name="T190" fmla="*/ 0 h 10001"/>
                <a:gd name="T191" fmla="*/ 10000 w 10000"/>
                <a:gd name="T192" fmla="*/ 10001 h 1000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000" h="10001">
                  <a:moveTo>
                    <a:pt x="7581" y="2950"/>
                  </a:moveTo>
                  <a:cubicBezTo>
                    <a:pt x="7635" y="2818"/>
                    <a:pt x="7688" y="2685"/>
                    <a:pt x="7742" y="2552"/>
                  </a:cubicBezTo>
                  <a:lnTo>
                    <a:pt x="8065" y="2312"/>
                  </a:lnTo>
                  <a:lnTo>
                    <a:pt x="9194" y="1754"/>
                  </a:lnTo>
                  <a:lnTo>
                    <a:pt x="9677" y="1595"/>
                  </a:lnTo>
                  <a:lnTo>
                    <a:pt x="10000" y="1116"/>
                  </a:lnTo>
                  <a:lnTo>
                    <a:pt x="9839" y="1037"/>
                  </a:lnTo>
                  <a:lnTo>
                    <a:pt x="9355" y="1197"/>
                  </a:lnTo>
                  <a:lnTo>
                    <a:pt x="8387" y="1435"/>
                  </a:lnTo>
                  <a:lnTo>
                    <a:pt x="7581" y="1356"/>
                  </a:lnTo>
                  <a:cubicBezTo>
                    <a:pt x="7635" y="1170"/>
                    <a:pt x="7688" y="983"/>
                    <a:pt x="7742" y="797"/>
                  </a:cubicBezTo>
                  <a:lnTo>
                    <a:pt x="7258" y="638"/>
                  </a:lnTo>
                  <a:lnTo>
                    <a:pt x="6290" y="479"/>
                  </a:lnTo>
                  <a:lnTo>
                    <a:pt x="5806" y="319"/>
                  </a:lnTo>
                  <a:lnTo>
                    <a:pt x="5323" y="0"/>
                  </a:lnTo>
                  <a:lnTo>
                    <a:pt x="4677" y="81"/>
                  </a:lnTo>
                  <a:lnTo>
                    <a:pt x="4516" y="159"/>
                  </a:lnTo>
                  <a:lnTo>
                    <a:pt x="3710" y="81"/>
                  </a:lnTo>
                  <a:cubicBezTo>
                    <a:pt x="3387" y="81"/>
                    <a:pt x="3476" y="72"/>
                    <a:pt x="3387" y="81"/>
                  </a:cubicBezTo>
                  <a:cubicBezTo>
                    <a:pt x="3298" y="89"/>
                    <a:pt x="3178" y="131"/>
                    <a:pt x="3178" y="131"/>
                  </a:cubicBezTo>
                  <a:cubicBezTo>
                    <a:pt x="3339" y="211"/>
                    <a:pt x="3245" y="168"/>
                    <a:pt x="3226" y="240"/>
                  </a:cubicBezTo>
                  <a:cubicBezTo>
                    <a:pt x="3207" y="310"/>
                    <a:pt x="3065" y="558"/>
                    <a:pt x="3065" y="558"/>
                  </a:cubicBezTo>
                  <a:lnTo>
                    <a:pt x="2581" y="797"/>
                  </a:lnTo>
                  <a:lnTo>
                    <a:pt x="2581" y="1275"/>
                  </a:lnTo>
                  <a:lnTo>
                    <a:pt x="2258" y="1595"/>
                  </a:lnTo>
                  <a:lnTo>
                    <a:pt x="1774" y="2631"/>
                  </a:lnTo>
                  <a:cubicBezTo>
                    <a:pt x="1828" y="2896"/>
                    <a:pt x="1881" y="3163"/>
                    <a:pt x="1935" y="3428"/>
                  </a:cubicBezTo>
                  <a:lnTo>
                    <a:pt x="968" y="4466"/>
                  </a:lnTo>
                  <a:lnTo>
                    <a:pt x="806" y="5582"/>
                  </a:lnTo>
                  <a:lnTo>
                    <a:pt x="806" y="6141"/>
                  </a:lnTo>
                  <a:cubicBezTo>
                    <a:pt x="752" y="6327"/>
                    <a:pt x="699" y="6514"/>
                    <a:pt x="645" y="6699"/>
                  </a:cubicBezTo>
                  <a:lnTo>
                    <a:pt x="968" y="7019"/>
                  </a:lnTo>
                  <a:lnTo>
                    <a:pt x="484" y="8294"/>
                  </a:lnTo>
                  <a:lnTo>
                    <a:pt x="0" y="8852"/>
                  </a:lnTo>
                  <a:cubicBezTo>
                    <a:pt x="54" y="8985"/>
                    <a:pt x="47" y="9085"/>
                    <a:pt x="161" y="9251"/>
                  </a:cubicBezTo>
                  <a:cubicBezTo>
                    <a:pt x="275" y="9417"/>
                    <a:pt x="316" y="9724"/>
                    <a:pt x="685" y="9848"/>
                  </a:cubicBezTo>
                  <a:cubicBezTo>
                    <a:pt x="1054" y="9973"/>
                    <a:pt x="2126" y="10011"/>
                    <a:pt x="2375" y="10000"/>
                  </a:cubicBezTo>
                  <a:cubicBezTo>
                    <a:pt x="2624" y="9989"/>
                    <a:pt x="2202" y="9881"/>
                    <a:pt x="2182" y="9783"/>
                  </a:cubicBezTo>
                  <a:cubicBezTo>
                    <a:pt x="2163" y="9685"/>
                    <a:pt x="2172" y="9527"/>
                    <a:pt x="2258" y="9410"/>
                  </a:cubicBezTo>
                  <a:cubicBezTo>
                    <a:pt x="2345" y="9293"/>
                    <a:pt x="2550" y="9220"/>
                    <a:pt x="2701" y="9082"/>
                  </a:cubicBezTo>
                  <a:cubicBezTo>
                    <a:pt x="2852" y="8944"/>
                    <a:pt x="3004" y="8707"/>
                    <a:pt x="3165" y="8584"/>
                  </a:cubicBezTo>
                  <a:cubicBezTo>
                    <a:pt x="3326" y="8461"/>
                    <a:pt x="3550" y="8459"/>
                    <a:pt x="3668" y="8344"/>
                  </a:cubicBezTo>
                  <a:cubicBezTo>
                    <a:pt x="3786" y="8229"/>
                    <a:pt x="3918" y="7996"/>
                    <a:pt x="3871" y="7895"/>
                  </a:cubicBezTo>
                  <a:cubicBezTo>
                    <a:pt x="3824" y="7794"/>
                    <a:pt x="3548" y="7789"/>
                    <a:pt x="3387" y="7736"/>
                  </a:cubicBezTo>
                  <a:cubicBezTo>
                    <a:pt x="3280" y="7629"/>
                    <a:pt x="3000" y="7495"/>
                    <a:pt x="3065" y="7416"/>
                  </a:cubicBezTo>
                  <a:cubicBezTo>
                    <a:pt x="3130" y="7337"/>
                    <a:pt x="3541" y="7312"/>
                    <a:pt x="3779" y="7260"/>
                  </a:cubicBezTo>
                  <a:cubicBezTo>
                    <a:pt x="3810" y="7153"/>
                    <a:pt x="3875" y="7075"/>
                    <a:pt x="3971" y="6968"/>
                  </a:cubicBezTo>
                  <a:cubicBezTo>
                    <a:pt x="4067" y="6861"/>
                    <a:pt x="4220" y="6700"/>
                    <a:pt x="4355" y="6620"/>
                  </a:cubicBezTo>
                  <a:cubicBezTo>
                    <a:pt x="4490" y="6540"/>
                    <a:pt x="4699" y="6570"/>
                    <a:pt x="4780" y="6490"/>
                  </a:cubicBezTo>
                  <a:cubicBezTo>
                    <a:pt x="4861" y="6410"/>
                    <a:pt x="4853" y="6226"/>
                    <a:pt x="4839" y="6141"/>
                  </a:cubicBezTo>
                  <a:cubicBezTo>
                    <a:pt x="5323" y="5822"/>
                    <a:pt x="5348" y="5984"/>
                    <a:pt x="5437" y="5921"/>
                  </a:cubicBezTo>
                  <a:cubicBezTo>
                    <a:pt x="5526" y="5858"/>
                    <a:pt x="5368" y="5818"/>
                    <a:pt x="5376" y="5762"/>
                  </a:cubicBezTo>
                  <a:cubicBezTo>
                    <a:pt x="5384" y="5706"/>
                    <a:pt x="5412" y="5665"/>
                    <a:pt x="5484" y="5582"/>
                  </a:cubicBezTo>
                  <a:cubicBezTo>
                    <a:pt x="5556" y="5499"/>
                    <a:pt x="5622" y="5319"/>
                    <a:pt x="5806" y="5264"/>
                  </a:cubicBezTo>
                  <a:cubicBezTo>
                    <a:pt x="5990" y="5209"/>
                    <a:pt x="6266" y="5289"/>
                    <a:pt x="6588" y="5253"/>
                  </a:cubicBezTo>
                  <a:cubicBezTo>
                    <a:pt x="6910" y="5217"/>
                    <a:pt x="7468" y="5176"/>
                    <a:pt x="7741" y="5045"/>
                  </a:cubicBezTo>
                  <a:cubicBezTo>
                    <a:pt x="8014" y="4914"/>
                    <a:pt x="8092" y="4629"/>
                    <a:pt x="8226" y="4466"/>
                  </a:cubicBezTo>
                  <a:cubicBezTo>
                    <a:pt x="8361" y="4303"/>
                    <a:pt x="8441" y="4199"/>
                    <a:pt x="8548" y="4066"/>
                  </a:cubicBezTo>
                  <a:lnTo>
                    <a:pt x="8226" y="3748"/>
                  </a:lnTo>
                  <a:cubicBezTo>
                    <a:pt x="8065" y="3668"/>
                    <a:pt x="7825" y="3557"/>
                    <a:pt x="7742" y="3509"/>
                  </a:cubicBezTo>
                  <a:cubicBezTo>
                    <a:pt x="7659" y="3461"/>
                    <a:pt x="7731" y="3475"/>
                    <a:pt x="7726" y="3458"/>
                  </a:cubicBezTo>
                  <a:lnTo>
                    <a:pt x="7581" y="3350"/>
                  </a:lnTo>
                  <a:lnTo>
                    <a:pt x="7581" y="2950"/>
                  </a:lnTo>
                  <a:close/>
                </a:path>
              </a:pathLst>
            </a:custGeom>
            <a:gradFill rotWithShape="1">
              <a:gsLst>
                <a:gs pos="0">
                  <a:srgbClr val="537E25"/>
                </a:gs>
                <a:gs pos="50000">
                  <a:srgbClr val="7AB73A"/>
                </a:gs>
                <a:gs pos="100000">
                  <a:srgbClr val="92DA46"/>
                </a:gs>
              </a:gsLst>
              <a:lin ang="135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64" name="Freeform 444"/>
            <p:cNvSpPr>
              <a:spLocks/>
            </p:cNvSpPr>
            <p:nvPr/>
          </p:nvSpPr>
          <p:spPr bwMode="auto">
            <a:xfrm>
              <a:off x="2500313" y="5053013"/>
              <a:ext cx="242887" cy="1179512"/>
            </a:xfrm>
            <a:custGeom>
              <a:avLst/>
              <a:gdLst>
                <a:gd name="T0" fmla="*/ 2147483647 w 14463"/>
                <a:gd name="T1" fmla="*/ 2147483647 h 11339"/>
                <a:gd name="T2" fmla="*/ 2147483647 w 14463"/>
                <a:gd name="T3" fmla="*/ 0 h 11339"/>
                <a:gd name="T4" fmla="*/ 2147483647 w 14463"/>
                <a:gd name="T5" fmla="*/ 2147483647 h 11339"/>
                <a:gd name="T6" fmla="*/ 2147483647 w 14463"/>
                <a:gd name="T7" fmla="*/ 2147483647 h 11339"/>
                <a:gd name="T8" fmla="*/ 2147483647 w 14463"/>
                <a:gd name="T9" fmla="*/ 2147483647 h 11339"/>
                <a:gd name="T10" fmla="*/ 2147483647 w 14463"/>
                <a:gd name="T11" fmla="*/ 2147483647 h 11339"/>
                <a:gd name="T12" fmla="*/ 2147483647 w 14463"/>
                <a:gd name="T13" fmla="*/ 2147483647 h 11339"/>
                <a:gd name="T14" fmla="*/ 2147483647 w 14463"/>
                <a:gd name="T15" fmla="*/ 2147483647 h 11339"/>
                <a:gd name="T16" fmla="*/ 2147483647 w 14463"/>
                <a:gd name="T17" fmla="*/ 2147483647 h 11339"/>
                <a:gd name="T18" fmla="*/ 2147483647 w 14463"/>
                <a:gd name="T19" fmla="*/ 2147483647 h 11339"/>
                <a:gd name="T20" fmla="*/ 2147483647 w 14463"/>
                <a:gd name="T21" fmla="*/ 2147483647 h 11339"/>
                <a:gd name="T22" fmla="*/ 2147483647 w 14463"/>
                <a:gd name="T23" fmla="*/ 2147483647 h 11339"/>
                <a:gd name="T24" fmla="*/ 2147483647 w 14463"/>
                <a:gd name="T25" fmla="*/ 2147483647 h 11339"/>
                <a:gd name="T26" fmla="*/ 2147483647 w 14463"/>
                <a:gd name="T27" fmla="*/ 2147483647 h 11339"/>
                <a:gd name="T28" fmla="*/ 2147483647 w 14463"/>
                <a:gd name="T29" fmla="*/ 2147483647 h 11339"/>
                <a:gd name="T30" fmla="*/ 2147483647 w 14463"/>
                <a:gd name="T31" fmla="*/ 2147483647 h 11339"/>
                <a:gd name="T32" fmla="*/ 2147483647 w 14463"/>
                <a:gd name="T33" fmla="*/ 2147483647 h 11339"/>
                <a:gd name="T34" fmla="*/ 2147483647 w 14463"/>
                <a:gd name="T35" fmla="*/ 2147483647 h 11339"/>
                <a:gd name="T36" fmla="*/ 2147483647 w 14463"/>
                <a:gd name="T37" fmla="*/ 2147483647 h 11339"/>
                <a:gd name="T38" fmla="*/ 2147483647 w 14463"/>
                <a:gd name="T39" fmla="*/ 2147483647 h 11339"/>
                <a:gd name="T40" fmla="*/ 2147483647 w 14463"/>
                <a:gd name="T41" fmla="*/ 2147483647 h 11339"/>
                <a:gd name="T42" fmla="*/ 2147483647 w 14463"/>
                <a:gd name="T43" fmla="*/ 2147483647 h 11339"/>
                <a:gd name="T44" fmla="*/ 2147483647 w 14463"/>
                <a:gd name="T45" fmla="*/ 2147483647 h 11339"/>
                <a:gd name="T46" fmla="*/ 2147483647 w 14463"/>
                <a:gd name="T47" fmla="*/ 2147483647 h 11339"/>
                <a:gd name="T48" fmla="*/ 2147483647 w 14463"/>
                <a:gd name="T49" fmla="*/ 2147483647 h 11339"/>
                <a:gd name="T50" fmla="*/ 2147483647 w 14463"/>
                <a:gd name="T51" fmla="*/ 2147483647 h 11339"/>
                <a:gd name="T52" fmla="*/ 2147483647 w 14463"/>
                <a:gd name="T53" fmla="*/ 2147483647 h 11339"/>
                <a:gd name="T54" fmla="*/ 2147483647 w 14463"/>
                <a:gd name="T55" fmla="*/ 2147483647 h 11339"/>
                <a:gd name="T56" fmla="*/ 2147483647 w 14463"/>
                <a:gd name="T57" fmla="*/ 2147483647 h 11339"/>
                <a:gd name="T58" fmla="*/ 2147483647 w 14463"/>
                <a:gd name="T59" fmla="*/ 2147483647 h 11339"/>
                <a:gd name="T60" fmla="*/ 2147483647 w 14463"/>
                <a:gd name="T61" fmla="*/ 2147483647 h 11339"/>
                <a:gd name="T62" fmla="*/ 2147483647 w 14463"/>
                <a:gd name="T63" fmla="*/ 2147483647 h 11339"/>
                <a:gd name="T64" fmla="*/ 0 w 14463"/>
                <a:gd name="T65" fmla="*/ 2147483647 h 11339"/>
                <a:gd name="T66" fmla="*/ 2147483647 w 14463"/>
                <a:gd name="T67" fmla="*/ 2147483647 h 11339"/>
                <a:gd name="T68" fmla="*/ 2147483647 w 14463"/>
                <a:gd name="T69" fmla="*/ 2147483647 h 11339"/>
                <a:gd name="T70" fmla="*/ 2147483647 w 14463"/>
                <a:gd name="T71" fmla="*/ 2147483647 h 11339"/>
                <a:gd name="T72" fmla="*/ 2147483647 w 14463"/>
                <a:gd name="T73" fmla="*/ 2147483647 h 11339"/>
                <a:gd name="T74" fmla="*/ 2147483647 w 14463"/>
                <a:gd name="T75" fmla="*/ 2147483647 h 11339"/>
                <a:gd name="T76" fmla="*/ 2147483647 w 14463"/>
                <a:gd name="T77" fmla="*/ 2147483647 h 11339"/>
                <a:gd name="T78" fmla="*/ 2147483647 w 14463"/>
                <a:gd name="T79" fmla="*/ 2147483647 h 11339"/>
                <a:gd name="T80" fmla="*/ 2147483647 w 14463"/>
                <a:gd name="T81" fmla="*/ 2147483647 h 11339"/>
                <a:gd name="T82" fmla="*/ 2147483647 w 14463"/>
                <a:gd name="T83" fmla="*/ 2147483647 h 11339"/>
                <a:gd name="T84" fmla="*/ 2147483647 w 14463"/>
                <a:gd name="T85" fmla="*/ 2147483647 h 113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463"/>
                <a:gd name="T130" fmla="*/ 0 h 11339"/>
                <a:gd name="T131" fmla="*/ 14463 w 14463"/>
                <a:gd name="T132" fmla="*/ 11339 h 11339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463" h="11339">
                  <a:moveTo>
                    <a:pt x="8188" y="209"/>
                  </a:moveTo>
                  <a:lnTo>
                    <a:pt x="8780" y="0"/>
                  </a:lnTo>
                  <a:lnTo>
                    <a:pt x="10217" y="207"/>
                  </a:lnTo>
                  <a:cubicBezTo>
                    <a:pt x="10556" y="264"/>
                    <a:pt x="10640" y="126"/>
                    <a:pt x="10761" y="229"/>
                  </a:cubicBezTo>
                  <a:cubicBezTo>
                    <a:pt x="10936" y="271"/>
                    <a:pt x="11461" y="322"/>
                    <a:pt x="11696" y="417"/>
                  </a:cubicBezTo>
                  <a:cubicBezTo>
                    <a:pt x="11902" y="494"/>
                    <a:pt x="11642" y="593"/>
                    <a:pt x="11730" y="676"/>
                  </a:cubicBezTo>
                  <a:cubicBezTo>
                    <a:pt x="11818" y="759"/>
                    <a:pt x="12063" y="841"/>
                    <a:pt x="12227" y="913"/>
                  </a:cubicBezTo>
                  <a:lnTo>
                    <a:pt x="12983" y="1126"/>
                  </a:lnTo>
                  <a:lnTo>
                    <a:pt x="12748" y="1307"/>
                  </a:lnTo>
                  <a:cubicBezTo>
                    <a:pt x="12663" y="1515"/>
                    <a:pt x="11910" y="1697"/>
                    <a:pt x="11825" y="1905"/>
                  </a:cubicBezTo>
                  <a:lnTo>
                    <a:pt x="10725" y="2530"/>
                  </a:lnTo>
                  <a:lnTo>
                    <a:pt x="10429" y="2947"/>
                  </a:lnTo>
                  <a:cubicBezTo>
                    <a:pt x="10471" y="3165"/>
                    <a:pt x="10514" y="3383"/>
                    <a:pt x="10556" y="3601"/>
                  </a:cubicBezTo>
                  <a:lnTo>
                    <a:pt x="10852" y="3839"/>
                  </a:lnTo>
                  <a:lnTo>
                    <a:pt x="10345" y="3839"/>
                  </a:lnTo>
                  <a:lnTo>
                    <a:pt x="11191" y="4197"/>
                  </a:lnTo>
                  <a:cubicBezTo>
                    <a:pt x="11149" y="4405"/>
                    <a:pt x="11106" y="4613"/>
                    <a:pt x="11064" y="4821"/>
                  </a:cubicBezTo>
                  <a:lnTo>
                    <a:pt x="10599" y="5030"/>
                  </a:lnTo>
                  <a:lnTo>
                    <a:pt x="9456" y="5298"/>
                  </a:lnTo>
                  <a:lnTo>
                    <a:pt x="8822" y="6012"/>
                  </a:lnTo>
                  <a:lnTo>
                    <a:pt x="8272" y="6161"/>
                  </a:lnTo>
                  <a:lnTo>
                    <a:pt x="8526" y="6429"/>
                  </a:lnTo>
                  <a:lnTo>
                    <a:pt x="8145" y="7084"/>
                  </a:lnTo>
                  <a:lnTo>
                    <a:pt x="7299" y="7768"/>
                  </a:lnTo>
                  <a:lnTo>
                    <a:pt x="7383" y="8155"/>
                  </a:lnTo>
                  <a:lnTo>
                    <a:pt x="7680" y="8393"/>
                  </a:lnTo>
                  <a:cubicBezTo>
                    <a:pt x="7624" y="8571"/>
                    <a:pt x="7567" y="8750"/>
                    <a:pt x="7511" y="8928"/>
                  </a:cubicBezTo>
                  <a:lnTo>
                    <a:pt x="7003" y="9465"/>
                  </a:lnTo>
                  <a:lnTo>
                    <a:pt x="10190" y="10380"/>
                  </a:lnTo>
                  <a:cubicBezTo>
                    <a:pt x="10685" y="10621"/>
                    <a:pt x="15360" y="10855"/>
                    <a:pt x="14311" y="11050"/>
                  </a:cubicBezTo>
                  <a:cubicBezTo>
                    <a:pt x="11744" y="11422"/>
                    <a:pt x="9928" y="11345"/>
                    <a:pt x="8880" y="11304"/>
                  </a:cubicBezTo>
                  <a:lnTo>
                    <a:pt x="3686" y="10662"/>
                  </a:lnTo>
                  <a:lnTo>
                    <a:pt x="0" y="9499"/>
                  </a:lnTo>
                  <a:lnTo>
                    <a:pt x="1492" y="8492"/>
                  </a:lnTo>
                  <a:lnTo>
                    <a:pt x="2079" y="7943"/>
                  </a:lnTo>
                  <a:lnTo>
                    <a:pt x="4644" y="6748"/>
                  </a:lnTo>
                  <a:cubicBezTo>
                    <a:pt x="4630" y="6430"/>
                    <a:pt x="2665" y="7030"/>
                    <a:pt x="2651" y="6712"/>
                  </a:cubicBezTo>
                  <a:lnTo>
                    <a:pt x="4099" y="5323"/>
                  </a:lnTo>
                  <a:lnTo>
                    <a:pt x="5760" y="4554"/>
                  </a:lnTo>
                  <a:cubicBezTo>
                    <a:pt x="5651" y="3371"/>
                    <a:pt x="6192" y="4301"/>
                    <a:pt x="6082" y="3119"/>
                  </a:cubicBezTo>
                  <a:lnTo>
                    <a:pt x="7891" y="1548"/>
                  </a:lnTo>
                  <a:lnTo>
                    <a:pt x="8314" y="982"/>
                  </a:lnTo>
                  <a:lnTo>
                    <a:pt x="8188" y="209"/>
                  </a:lnTo>
                  <a:close/>
                </a:path>
              </a:pathLst>
            </a:custGeom>
            <a:gradFill rotWithShape="1">
              <a:gsLst>
                <a:gs pos="0">
                  <a:srgbClr val="537E25"/>
                </a:gs>
                <a:gs pos="50000">
                  <a:srgbClr val="7AB73A"/>
                </a:gs>
                <a:gs pos="100000">
                  <a:srgbClr val="92DA46"/>
                </a:gs>
              </a:gsLst>
              <a:lin ang="135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65" name="Freeform 410"/>
            <p:cNvSpPr>
              <a:spLocks/>
            </p:cNvSpPr>
            <p:nvPr/>
          </p:nvSpPr>
          <p:spPr bwMode="auto">
            <a:xfrm>
              <a:off x="2820988" y="5105400"/>
              <a:ext cx="200025" cy="187325"/>
            </a:xfrm>
            <a:custGeom>
              <a:avLst/>
              <a:gdLst>
                <a:gd name="T0" fmla="*/ 2147483647 w 168"/>
                <a:gd name="T1" fmla="*/ 0 h 156"/>
                <a:gd name="T2" fmla="*/ 0 w 168"/>
                <a:gd name="T3" fmla="*/ 2147483647 h 156"/>
                <a:gd name="T4" fmla="*/ 0 w 168"/>
                <a:gd name="T5" fmla="*/ 2147483647 h 156"/>
                <a:gd name="T6" fmla="*/ 2147483647 w 168"/>
                <a:gd name="T7" fmla="*/ 2147483647 h 156"/>
                <a:gd name="T8" fmla="*/ 2147483647 w 168"/>
                <a:gd name="T9" fmla="*/ 2147483647 h 156"/>
                <a:gd name="T10" fmla="*/ 2147483647 w 168"/>
                <a:gd name="T11" fmla="*/ 2147483647 h 156"/>
                <a:gd name="T12" fmla="*/ 2147483647 w 168"/>
                <a:gd name="T13" fmla="*/ 2147483647 h 156"/>
                <a:gd name="T14" fmla="*/ 2147483647 w 168"/>
                <a:gd name="T15" fmla="*/ 2147483647 h 156"/>
                <a:gd name="T16" fmla="*/ 2147483647 w 168"/>
                <a:gd name="T17" fmla="*/ 2147483647 h 156"/>
                <a:gd name="T18" fmla="*/ 2147483647 w 168"/>
                <a:gd name="T19" fmla="*/ 2147483647 h 156"/>
                <a:gd name="T20" fmla="*/ 2147483647 w 168"/>
                <a:gd name="T21" fmla="*/ 2147483647 h 156"/>
                <a:gd name="T22" fmla="*/ 2147483647 w 168"/>
                <a:gd name="T23" fmla="*/ 2147483647 h 156"/>
                <a:gd name="T24" fmla="*/ 2147483647 w 168"/>
                <a:gd name="T25" fmla="*/ 2147483647 h 156"/>
                <a:gd name="T26" fmla="*/ 2147483647 w 168"/>
                <a:gd name="T27" fmla="*/ 2147483647 h 156"/>
                <a:gd name="T28" fmla="*/ 2147483647 w 168"/>
                <a:gd name="T29" fmla="*/ 2147483647 h 156"/>
                <a:gd name="T30" fmla="*/ 2147483647 w 168"/>
                <a:gd name="T31" fmla="*/ 2147483647 h 156"/>
                <a:gd name="T32" fmla="*/ 2147483647 w 168"/>
                <a:gd name="T33" fmla="*/ 2147483647 h 156"/>
                <a:gd name="T34" fmla="*/ 2147483647 w 168"/>
                <a:gd name="T35" fmla="*/ 2147483647 h 156"/>
                <a:gd name="T36" fmla="*/ 2147483647 w 168"/>
                <a:gd name="T37" fmla="*/ 0 h 156"/>
                <a:gd name="T38" fmla="*/ 2147483647 w 168"/>
                <a:gd name="T39" fmla="*/ 0 h 15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8"/>
                <a:gd name="T61" fmla="*/ 0 h 156"/>
                <a:gd name="T62" fmla="*/ 168 w 168"/>
                <a:gd name="T63" fmla="*/ 156 h 15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8" h="156">
                  <a:moveTo>
                    <a:pt x="48" y="0"/>
                  </a:moveTo>
                  <a:lnTo>
                    <a:pt x="0" y="36"/>
                  </a:lnTo>
                  <a:lnTo>
                    <a:pt x="0" y="48"/>
                  </a:lnTo>
                  <a:lnTo>
                    <a:pt x="18" y="72"/>
                  </a:lnTo>
                  <a:lnTo>
                    <a:pt x="36" y="84"/>
                  </a:lnTo>
                  <a:lnTo>
                    <a:pt x="72" y="96"/>
                  </a:lnTo>
                  <a:lnTo>
                    <a:pt x="90" y="108"/>
                  </a:lnTo>
                  <a:lnTo>
                    <a:pt x="84" y="150"/>
                  </a:lnTo>
                  <a:lnTo>
                    <a:pt x="114" y="156"/>
                  </a:lnTo>
                  <a:lnTo>
                    <a:pt x="150" y="138"/>
                  </a:lnTo>
                  <a:lnTo>
                    <a:pt x="168" y="126"/>
                  </a:lnTo>
                  <a:lnTo>
                    <a:pt x="162" y="114"/>
                  </a:lnTo>
                  <a:lnTo>
                    <a:pt x="162" y="90"/>
                  </a:lnTo>
                  <a:lnTo>
                    <a:pt x="144" y="84"/>
                  </a:lnTo>
                  <a:lnTo>
                    <a:pt x="120" y="54"/>
                  </a:lnTo>
                  <a:lnTo>
                    <a:pt x="108" y="42"/>
                  </a:lnTo>
                  <a:lnTo>
                    <a:pt x="90" y="12"/>
                  </a:lnTo>
                  <a:lnTo>
                    <a:pt x="90" y="6"/>
                  </a:lnTo>
                  <a:lnTo>
                    <a:pt x="78" y="0"/>
                  </a:lnTo>
                  <a:lnTo>
                    <a:pt x="48" y="0"/>
                  </a:lnTo>
                  <a:close/>
                </a:path>
              </a:pathLst>
            </a:custGeom>
            <a:gradFill rotWithShape="1">
              <a:gsLst>
                <a:gs pos="0">
                  <a:srgbClr val="537E25"/>
                </a:gs>
                <a:gs pos="50000">
                  <a:srgbClr val="7AB73A"/>
                </a:gs>
                <a:gs pos="100000">
                  <a:srgbClr val="92DA46"/>
                </a:gs>
              </a:gsLst>
              <a:lin ang="135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66" name="Freeform 412"/>
            <p:cNvSpPr>
              <a:spLocks/>
            </p:cNvSpPr>
            <p:nvPr/>
          </p:nvSpPr>
          <p:spPr bwMode="auto">
            <a:xfrm>
              <a:off x="2667000" y="4897438"/>
              <a:ext cx="266700" cy="287337"/>
            </a:xfrm>
            <a:custGeom>
              <a:avLst/>
              <a:gdLst>
                <a:gd name="T0" fmla="*/ 2147483647 w 10141"/>
                <a:gd name="T1" fmla="*/ 2147483647 h 10000"/>
                <a:gd name="T2" fmla="*/ 2147483647 w 10141"/>
                <a:gd name="T3" fmla="*/ 2147483647 h 10000"/>
                <a:gd name="T4" fmla="*/ 2147483647 w 10141"/>
                <a:gd name="T5" fmla="*/ 2147483647 h 10000"/>
                <a:gd name="T6" fmla="*/ 2147483647 w 10141"/>
                <a:gd name="T7" fmla="*/ 2147483647 h 10000"/>
                <a:gd name="T8" fmla="*/ 2147483647 w 10141"/>
                <a:gd name="T9" fmla="*/ 2147483647 h 10000"/>
                <a:gd name="T10" fmla="*/ 2147483647 w 10141"/>
                <a:gd name="T11" fmla="*/ 2147483647 h 10000"/>
                <a:gd name="T12" fmla="*/ 2147483647 w 10141"/>
                <a:gd name="T13" fmla="*/ 2147483647 h 10000"/>
                <a:gd name="T14" fmla="*/ 2147483647 w 10141"/>
                <a:gd name="T15" fmla="*/ 2147483647 h 10000"/>
                <a:gd name="T16" fmla="*/ 2147483647 w 10141"/>
                <a:gd name="T17" fmla="*/ 2147483647 h 10000"/>
                <a:gd name="T18" fmla="*/ 2147483647 w 10141"/>
                <a:gd name="T19" fmla="*/ 2147483647 h 10000"/>
                <a:gd name="T20" fmla="*/ 2147483647 w 10141"/>
                <a:gd name="T21" fmla="*/ 2147483647 h 10000"/>
                <a:gd name="T22" fmla="*/ 2147483647 w 10141"/>
                <a:gd name="T23" fmla="*/ 2147483647 h 10000"/>
                <a:gd name="T24" fmla="*/ 2147483647 w 10141"/>
                <a:gd name="T25" fmla="*/ 2147483647 h 10000"/>
                <a:gd name="T26" fmla="*/ 2147483647 w 10141"/>
                <a:gd name="T27" fmla="*/ 0 h 10000"/>
                <a:gd name="T28" fmla="*/ 2147483647 w 10141"/>
                <a:gd name="T29" fmla="*/ 2147483647 h 10000"/>
                <a:gd name="T30" fmla="*/ 2147483647 w 10141"/>
                <a:gd name="T31" fmla="*/ 2147483647 h 10000"/>
                <a:gd name="T32" fmla="*/ 2147483647 w 10141"/>
                <a:gd name="T33" fmla="*/ 2147483647 h 10000"/>
                <a:gd name="T34" fmla="*/ 2147483647 w 10141"/>
                <a:gd name="T35" fmla="*/ 2147483647 h 10000"/>
                <a:gd name="T36" fmla="*/ 2147483647 w 10141"/>
                <a:gd name="T37" fmla="*/ 2147483647 h 10000"/>
                <a:gd name="T38" fmla="*/ 2147483647 w 10141"/>
                <a:gd name="T39" fmla="*/ 2147483647 h 10000"/>
                <a:gd name="T40" fmla="*/ 2147483647 w 10141"/>
                <a:gd name="T41" fmla="*/ 2147483647 h 10000"/>
                <a:gd name="T42" fmla="*/ 2147483647 w 10141"/>
                <a:gd name="T43" fmla="*/ 2147483647 h 10000"/>
                <a:gd name="T44" fmla="*/ 2147483647 w 10141"/>
                <a:gd name="T45" fmla="*/ 2147483647 h 10000"/>
                <a:gd name="T46" fmla="*/ 2147483647 w 10141"/>
                <a:gd name="T47" fmla="*/ 2147483647 h 10000"/>
                <a:gd name="T48" fmla="*/ 2147483647 w 10141"/>
                <a:gd name="T49" fmla="*/ 2147483647 h 10000"/>
                <a:gd name="T50" fmla="*/ 2147483647 w 10141"/>
                <a:gd name="T51" fmla="*/ 2147483647 h 10000"/>
                <a:gd name="T52" fmla="*/ 2147483647 w 10141"/>
                <a:gd name="T53" fmla="*/ 2147483647 h 10000"/>
                <a:gd name="T54" fmla="*/ 2147483647 w 10141"/>
                <a:gd name="T55" fmla="*/ 2147483647 h 10000"/>
                <a:gd name="T56" fmla="*/ 2147483647 w 10141"/>
                <a:gd name="T57" fmla="*/ 2147483647 h 10000"/>
                <a:gd name="T58" fmla="*/ 2147483647 w 10141"/>
                <a:gd name="T59" fmla="*/ 2147483647 h 10000"/>
                <a:gd name="T60" fmla="*/ 2147483647 w 10141"/>
                <a:gd name="T61" fmla="*/ 2147483647 h 1000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0141"/>
                <a:gd name="T94" fmla="*/ 0 h 10000"/>
                <a:gd name="T95" fmla="*/ 10141 w 10141"/>
                <a:gd name="T96" fmla="*/ 10000 h 1000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0141" h="10000">
                  <a:moveTo>
                    <a:pt x="6087" y="9512"/>
                  </a:moveTo>
                  <a:lnTo>
                    <a:pt x="6087" y="9024"/>
                  </a:lnTo>
                  <a:lnTo>
                    <a:pt x="8249" y="7561"/>
                  </a:lnTo>
                  <a:lnTo>
                    <a:pt x="9600" y="7561"/>
                  </a:lnTo>
                  <a:lnTo>
                    <a:pt x="10141" y="7805"/>
                  </a:lnTo>
                  <a:lnTo>
                    <a:pt x="10141" y="6098"/>
                  </a:lnTo>
                  <a:lnTo>
                    <a:pt x="10141" y="5122"/>
                  </a:lnTo>
                  <a:cubicBezTo>
                    <a:pt x="10141" y="5122"/>
                    <a:pt x="8790" y="4878"/>
                    <a:pt x="8519" y="4878"/>
                  </a:cubicBezTo>
                  <a:lnTo>
                    <a:pt x="7979" y="4146"/>
                  </a:lnTo>
                  <a:lnTo>
                    <a:pt x="7979" y="3171"/>
                  </a:lnTo>
                  <a:lnTo>
                    <a:pt x="6087" y="2439"/>
                  </a:lnTo>
                  <a:lnTo>
                    <a:pt x="4465" y="1707"/>
                  </a:lnTo>
                  <a:lnTo>
                    <a:pt x="4195" y="244"/>
                  </a:lnTo>
                  <a:lnTo>
                    <a:pt x="2573" y="0"/>
                  </a:lnTo>
                  <a:lnTo>
                    <a:pt x="1492" y="732"/>
                  </a:lnTo>
                  <a:lnTo>
                    <a:pt x="411" y="976"/>
                  </a:lnTo>
                  <a:cubicBezTo>
                    <a:pt x="591" y="1220"/>
                    <a:pt x="924" y="1260"/>
                    <a:pt x="952" y="1707"/>
                  </a:cubicBezTo>
                  <a:cubicBezTo>
                    <a:pt x="980" y="2154"/>
                    <a:pt x="691" y="3085"/>
                    <a:pt x="578" y="3659"/>
                  </a:cubicBezTo>
                  <a:cubicBezTo>
                    <a:pt x="465" y="4234"/>
                    <a:pt x="368" y="4765"/>
                    <a:pt x="272" y="5154"/>
                  </a:cubicBezTo>
                  <a:cubicBezTo>
                    <a:pt x="176" y="5543"/>
                    <a:pt x="-27" y="5787"/>
                    <a:pt x="2" y="5992"/>
                  </a:cubicBezTo>
                  <a:cubicBezTo>
                    <a:pt x="31" y="6197"/>
                    <a:pt x="243" y="6244"/>
                    <a:pt x="446" y="6383"/>
                  </a:cubicBezTo>
                  <a:cubicBezTo>
                    <a:pt x="649" y="6522"/>
                    <a:pt x="1138" y="6592"/>
                    <a:pt x="1222" y="6829"/>
                  </a:cubicBezTo>
                  <a:cubicBezTo>
                    <a:pt x="1306" y="7066"/>
                    <a:pt x="1042" y="7480"/>
                    <a:pt x="952" y="7805"/>
                  </a:cubicBezTo>
                  <a:lnTo>
                    <a:pt x="2033" y="9512"/>
                  </a:lnTo>
                  <a:lnTo>
                    <a:pt x="2303" y="10000"/>
                  </a:lnTo>
                  <a:lnTo>
                    <a:pt x="2844" y="9756"/>
                  </a:lnTo>
                  <a:lnTo>
                    <a:pt x="3384" y="9756"/>
                  </a:lnTo>
                  <a:lnTo>
                    <a:pt x="4736" y="10000"/>
                  </a:lnTo>
                  <a:lnTo>
                    <a:pt x="5006" y="9756"/>
                  </a:lnTo>
                  <a:lnTo>
                    <a:pt x="6087" y="9512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67" name="Freeform 407"/>
            <p:cNvSpPr>
              <a:spLocks/>
            </p:cNvSpPr>
            <p:nvPr/>
          </p:nvSpPr>
          <p:spPr bwMode="auto">
            <a:xfrm>
              <a:off x="2854395" y="4462452"/>
              <a:ext cx="117004" cy="179082"/>
            </a:xfrm>
            <a:custGeom>
              <a:avLst/>
              <a:gdLst>
                <a:gd name="T0" fmla="*/ 2147483647 w 90"/>
                <a:gd name="T1" fmla="*/ 2147483647 h 138"/>
                <a:gd name="T2" fmla="*/ 2147483647 w 90"/>
                <a:gd name="T3" fmla="*/ 2147483647 h 138"/>
                <a:gd name="T4" fmla="*/ 2147483647 w 90"/>
                <a:gd name="T5" fmla="*/ 2147483647 h 138"/>
                <a:gd name="T6" fmla="*/ 2147483647 w 90"/>
                <a:gd name="T7" fmla="*/ 2147483647 h 138"/>
                <a:gd name="T8" fmla="*/ 2147483647 w 90"/>
                <a:gd name="T9" fmla="*/ 2147483647 h 138"/>
                <a:gd name="T10" fmla="*/ 2147483647 w 90"/>
                <a:gd name="T11" fmla="*/ 2147483647 h 138"/>
                <a:gd name="T12" fmla="*/ 2147483647 w 90"/>
                <a:gd name="T13" fmla="*/ 2147483647 h 138"/>
                <a:gd name="T14" fmla="*/ 2147483647 w 90"/>
                <a:gd name="T15" fmla="*/ 0 h 138"/>
                <a:gd name="T16" fmla="*/ 2147483647 w 90"/>
                <a:gd name="T17" fmla="*/ 2147483647 h 138"/>
                <a:gd name="T18" fmla="*/ 0 w 90"/>
                <a:gd name="T19" fmla="*/ 2147483647 h 138"/>
                <a:gd name="T20" fmla="*/ 2147483647 w 90"/>
                <a:gd name="T21" fmla="*/ 2147483647 h 138"/>
                <a:gd name="T22" fmla="*/ 2147483647 w 90"/>
                <a:gd name="T23" fmla="*/ 2147483647 h 138"/>
                <a:gd name="T24" fmla="*/ 2147483647 w 90"/>
                <a:gd name="T25" fmla="*/ 2147483647 h 138"/>
                <a:gd name="T26" fmla="*/ 2147483647 w 90"/>
                <a:gd name="T27" fmla="*/ 2147483647 h 138"/>
                <a:gd name="T28" fmla="*/ 2147483647 w 90"/>
                <a:gd name="T29" fmla="*/ 2147483647 h 138"/>
                <a:gd name="T30" fmla="*/ 2147483647 w 90"/>
                <a:gd name="T31" fmla="*/ 2147483647 h 138"/>
                <a:gd name="T32" fmla="*/ 2147483647 w 90"/>
                <a:gd name="T33" fmla="*/ 2147483647 h 138"/>
                <a:gd name="T34" fmla="*/ 2147483647 w 90"/>
                <a:gd name="T35" fmla="*/ 2147483647 h 1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0" h="138">
                  <a:moveTo>
                    <a:pt x="90" y="126"/>
                  </a:moveTo>
                  <a:lnTo>
                    <a:pt x="78" y="102"/>
                  </a:lnTo>
                  <a:lnTo>
                    <a:pt x="66" y="78"/>
                  </a:lnTo>
                  <a:lnTo>
                    <a:pt x="84" y="60"/>
                  </a:lnTo>
                  <a:lnTo>
                    <a:pt x="90" y="42"/>
                  </a:lnTo>
                  <a:lnTo>
                    <a:pt x="66" y="36"/>
                  </a:lnTo>
                  <a:lnTo>
                    <a:pt x="60" y="18"/>
                  </a:lnTo>
                  <a:lnTo>
                    <a:pt x="36" y="0"/>
                  </a:lnTo>
                  <a:lnTo>
                    <a:pt x="12" y="24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18" y="66"/>
                  </a:lnTo>
                  <a:lnTo>
                    <a:pt x="30" y="84"/>
                  </a:lnTo>
                  <a:lnTo>
                    <a:pt x="24" y="120"/>
                  </a:lnTo>
                  <a:lnTo>
                    <a:pt x="42" y="138"/>
                  </a:lnTo>
                  <a:lnTo>
                    <a:pt x="60" y="132"/>
                  </a:lnTo>
                  <a:lnTo>
                    <a:pt x="90" y="126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68" name="Freeform 408"/>
            <p:cNvSpPr>
              <a:spLocks/>
            </p:cNvSpPr>
            <p:nvPr/>
          </p:nvSpPr>
          <p:spPr bwMode="auto">
            <a:xfrm>
              <a:off x="3036820" y="4525785"/>
              <a:ext cx="76745" cy="93909"/>
            </a:xfrm>
            <a:custGeom>
              <a:avLst/>
              <a:gdLst>
                <a:gd name="T0" fmla="*/ 2147483647 w 60"/>
                <a:gd name="T1" fmla="*/ 2147483647 h 72"/>
                <a:gd name="T2" fmla="*/ 2147483647 w 60"/>
                <a:gd name="T3" fmla="*/ 2147483647 h 72"/>
                <a:gd name="T4" fmla="*/ 2147483647 w 60"/>
                <a:gd name="T5" fmla="*/ 2147483647 h 72"/>
                <a:gd name="T6" fmla="*/ 2147483647 w 60"/>
                <a:gd name="T7" fmla="*/ 2147483647 h 72"/>
                <a:gd name="T8" fmla="*/ 2147483647 w 60"/>
                <a:gd name="T9" fmla="*/ 2147483647 h 72"/>
                <a:gd name="T10" fmla="*/ 2147483647 w 60"/>
                <a:gd name="T11" fmla="*/ 0 h 72"/>
                <a:gd name="T12" fmla="*/ 2147483647 w 60"/>
                <a:gd name="T13" fmla="*/ 0 h 72"/>
                <a:gd name="T14" fmla="*/ 0 w 60"/>
                <a:gd name="T15" fmla="*/ 2147483647 h 72"/>
                <a:gd name="T16" fmla="*/ 2147483647 w 60"/>
                <a:gd name="T17" fmla="*/ 2147483647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72">
                  <a:moveTo>
                    <a:pt x="6" y="42"/>
                  </a:moveTo>
                  <a:lnTo>
                    <a:pt x="6" y="66"/>
                  </a:lnTo>
                  <a:lnTo>
                    <a:pt x="12" y="72"/>
                  </a:lnTo>
                  <a:lnTo>
                    <a:pt x="36" y="60"/>
                  </a:lnTo>
                  <a:lnTo>
                    <a:pt x="60" y="24"/>
                  </a:lnTo>
                  <a:lnTo>
                    <a:pt x="18" y="0"/>
                  </a:lnTo>
                  <a:lnTo>
                    <a:pt x="6" y="0"/>
                  </a:lnTo>
                  <a:lnTo>
                    <a:pt x="0" y="18"/>
                  </a:lnTo>
                  <a:lnTo>
                    <a:pt x="6" y="4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69" name="Freeform 417"/>
            <p:cNvSpPr>
              <a:spLocks/>
            </p:cNvSpPr>
            <p:nvPr/>
          </p:nvSpPr>
          <p:spPr bwMode="auto">
            <a:xfrm>
              <a:off x="2943720" y="4522509"/>
              <a:ext cx="96875" cy="110289"/>
            </a:xfrm>
            <a:custGeom>
              <a:avLst/>
              <a:gdLst>
                <a:gd name="T0" fmla="*/ 2147483647 w 72"/>
                <a:gd name="T1" fmla="*/ 2147483647 h 84"/>
                <a:gd name="T2" fmla="*/ 2147483647 w 72"/>
                <a:gd name="T3" fmla="*/ 2147483647 h 84"/>
                <a:gd name="T4" fmla="*/ 2147483647 w 72"/>
                <a:gd name="T5" fmla="*/ 2147483647 h 84"/>
                <a:gd name="T6" fmla="*/ 2147483647 w 72"/>
                <a:gd name="T7" fmla="*/ 2147483647 h 84"/>
                <a:gd name="T8" fmla="*/ 2147483647 w 72"/>
                <a:gd name="T9" fmla="*/ 2147483647 h 84"/>
                <a:gd name="T10" fmla="*/ 2147483647 w 72"/>
                <a:gd name="T11" fmla="*/ 0 h 84"/>
                <a:gd name="T12" fmla="*/ 2147483647 w 72"/>
                <a:gd name="T13" fmla="*/ 2147483647 h 84"/>
                <a:gd name="T14" fmla="*/ 0 w 72"/>
                <a:gd name="T15" fmla="*/ 2147483647 h 84"/>
                <a:gd name="T16" fmla="*/ 2147483647 w 72"/>
                <a:gd name="T17" fmla="*/ 2147483647 h 84"/>
                <a:gd name="T18" fmla="*/ 2147483647 w 72"/>
                <a:gd name="T19" fmla="*/ 2147483647 h 84"/>
                <a:gd name="T20" fmla="*/ 2147483647 w 72"/>
                <a:gd name="T21" fmla="*/ 2147483647 h 84"/>
                <a:gd name="T22" fmla="*/ 2147483647 w 72"/>
                <a:gd name="T23" fmla="*/ 2147483647 h 84"/>
                <a:gd name="T24" fmla="*/ 2147483647 w 72"/>
                <a:gd name="T25" fmla="*/ 2147483647 h 84"/>
                <a:gd name="T26" fmla="*/ 2147483647 w 72"/>
                <a:gd name="T27" fmla="*/ 2147483647 h 8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" h="84">
                  <a:moveTo>
                    <a:pt x="72" y="78"/>
                  </a:moveTo>
                  <a:lnTo>
                    <a:pt x="72" y="54"/>
                  </a:lnTo>
                  <a:lnTo>
                    <a:pt x="66" y="30"/>
                  </a:lnTo>
                  <a:lnTo>
                    <a:pt x="72" y="12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18" y="18"/>
                  </a:lnTo>
                  <a:lnTo>
                    <a:pt x="0" y="36"/>
                  </a:lnTo>
                  <a:lnTo>
                    <a:pt x="12" y="60"/>
                  </a:lnTo>
                  <a:lnTo>
                    <a:pt x="24" y="84"/>
                  </a:lnTo>
                  <a:lnTo>
                    <a:pt x="30" y="84"/>
                  </a:lnTo>
                  <a:lnTo>
                    <a:pt x="42" y="78"/>
                  </a:lnTo>
                  <a:lnTo>
                    <a:pt x="72" y="78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0" name="Freeform 418"/>
            <p:cNvSpPr>
              <a:spLocks/>
            </p:cNvSpPr>
            <p:nvPr/>
          </p:nvSpPr>
          <p:spPr bwMode="auto">
            <a:xfrm>
              <a:off x="2579688" y="4378325"/>
              <a:ext cx="333375" cy="280988"/>
            </a:xfrm>
            <a:custGeom>
              <a:avLst/>
              <a:gdLst>
                <a:gd name="T0" fmla="*/ 2147483647 w 43"/>
                <a:gd name="T1" fmla="*/ 2147483647 h 36"/>
                <a:gd name="T2" fmla="*/ 2147483647 w 43"/>
                <a:gd name="T3" fmla="*/ 2147483647 h 36"/>
                <a:gd name="T4" fmla="*/ 2147483647 w 43"/>
                <a:gd name="T5" fmla="*/ 2147483647 h 36"/>
                <a:gd name="T6" fmla="*/ 2147483647 w 43"/>
                <a:gd name="T7" fmla="*/ 2147483647 h 36"/>
                <a:gd name="T8" fmla="*/ 2147483647 w 43"/>
                <a:gd name="T9" fmla="*/ 2147483647 h 36"/>
                <a:gd name="T10" fmla="*/ 2147483647 w 43"/>
                <a:gd name="T11" fmla="*/ 2147483647 h 36"/>
                <a:gd name="T12" fmla="*/ 2147483647 w 43"/>
                <a:gd name="T13" fmla="*/ 2147483647 h 36"/>
                <a:gd name="T14" fmla="*/ 2147483647 w 43"/>
                <a:gd name="T15" fmla="*/ 2147483647 h 36"/>
                <a:gd name="T16" fmla="*/ 2147483647 w 43"/>
                <a:gd name="T17" fmla="*/ 2147483647 h 36"/>
                <a:gd name="T18" fmla="*/ 2147483647 w 43"/>
                <a:gd name="T19" fmla="*/ 2147483647 h 36"/>
                <a:gd name="T20" fmla="*/ 2147483647 w 43"/>
                <a:gd name="T21" fmla="*/ 2147483647 h 36"/>
                <a:gd name="T22" fmla="*/ 2147483647 w 43"/>
                <a:gd name="T23" fmla="*/ 2147483647 h 36"/>
                <a:gd name="T24" fmla="*/ 2147483647 w 43"/>
                <a:gd name="T25" fmla="*/ 2147483647 h 36"/>
                <a:gd name="T26" fmla="*/ 2147483647 w 43"/>
                <a:gd name="T27" fmla="*/ 0 h 36"/>
                <a:gd name="T28" fmla="*/ 2147483647 w 43"/>
                <a:gd name="T29" fmla="*/ 2147483647 h 36"/>
                <a:gd name="T30" fmla="*/ 0 w 43"/>
                <a:gd name="T31" fmla="*/ 2147483647 h 36"/>
                <a:gd name="T32" fmla="*/ 2147483647 w 43"/>
                <a:gd name="T33" fmla="*/ 2147483647 h 36"/>
                <a:gd name="T34" fmla="*/ 2147483647 w 43"/>
                <a:gd name="T35" fmla="*/ 2147483647 h 36"/>
                <a:gd name="T36" fmla="*/ 2147483647 w 43"/>
                <a:gd name="T37" fmla="*/ 2147483647 h 36"/>
                <a:gd name="T38" fmla="*/ 2147483647 w 43"/>
                <a:gd name="T39" fmla="*/ 2147483647 h 36"/>
                <a:gd name="T40" fmla="*/ 2147483647 w 43"/>
                <a:gd name="T41" fmla="*/ 2147483647 h 36"/>
                <a:gd name="T42" fmla="*/ 2147483647 w 43"/>
                <a:gd name="T43" fmla="*/ 2147483647 h 36"/>
                <a:gd name="T44" fmla="*/ 2147483647 w 43"/>
                <a:gd name="T45" fmla="*/ 2147483647 h 36"/>
                <a:gd name="T46" fmla="*/ 2147483647 w 43"/>
                <a:gd name="T47" fmla="*/ 2147483647 h 36"/>
                <a:gd name="T48" fmla="*/ 2147483647 w 43"/>
                <a:gd name="T49" fmla="*/ 2147483647 h 36"/>
                <a:gd name="T50" fmla="*/ 2147483647 w 43"/>
                <a:gd name="T51" fmla="*/ 2147483647 h 36"/>
                <a:gd name="T52" fmla="*/ 2147483647 w 43"/>
                <a:gd name="T53" fmla="*/ 2147483647 h 36"/>
                <a:gd name="T54" fmla="*/ 2147483647 w 43"/>
                <a:gd name="T55" fmla="*/ 2147483647 h 36"/>
                <a:gd name="T56" fmla="*/ 2147483647 w 43"/>
                <a:gd name="T57" fmla="*/ 2147483647 h 36"/>
                <a:gd name="T58" fmla="*/ 2147483647 w 43"/>
                <a:gd name="T59" fmla="*/ 2147483647 h 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3"/>
                <a:gd name="T91" fmla="*/ 0 h 36"/>
                <a:gd name="T92" fmla="*/ 43 w 43"/>
                <a:gd name="T93" fmla="*/ 36 h 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3" h="36">
                  <a:moveTo>
                    <a:pt x="38" y="21"/>
                  </a:moveTo>
                  <a:cubicBezTo>
                    <a:pt x="37" y="18"/>
                    <a:pt x="37" y="18"/>
                    <a:pt x="37" y="18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39" y="10"/>
                    <a:pt x="39" y="10"/>
                    <a:pt x="39" y="10"/>
                  </a:cubicBezTo>
                  <a:cubicBezTo>
                    <a:pt x="38" y="8"/>
                    <a:pt x="38" y="8"/>
                    <a:pt x="38" y="8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2"/>
                    <a:pt x="7" y="3"/>
                    <a:pt x="6" y="3"/>
                  </a:cubicBezTo>
                  <a:cubicBezTo>
                    <a:pt x="5" y="3"/>
                    <a:pt x="5" y="1"/>
                    <a:pt x="5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21" y="36"/>
                    <a:pt x="21" y="36"/>
                    <a:pt x="21" y="36"/>
                  </a:cubicBezTo>
                  <a:cubicBezTo>
                    <a:pt x="30" y="33"/>
                    <a:pt x="30" y="33"/>
                    <a:pt x="30" y="33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6" y="25"/>
                    <a:pt x="26" y="25"/>
                    <a:pt x="26" y="25"/>
                  </a:cubicBezTo>
                  <a:cubicBezTo>
                    <a:pt x="34" y="25"/>
                    <a:pt x="34" y="25"/>
                    <a:pt x="34" y="25"/>
                  </a:cubicBezTo>
                  <a:cubicBezTo>
                    <a:pt x="39" y="23"/>
                    <a:pt x="39" y="23"/>
                    <a:pt x="39" y="23"/>
                  </a:cubicBezTo>
                  <a:cubicBezTo>
                    <a:pt x="38" y="21"/>
                    <a:pt x="38" y="21"/>
                    <a:pt x="38" y="21"/>
                  </a:cubicBez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1" name="Freeform 421"/>
            <p:cNvSpPr>
              <a:spLocks/>
            </p:cNvSpPr>
            <p:nvPr/>
          </p:nvSpPr>
          <p:spPr bwMode="auto">
            <a:xfrm>
              <a:off x="2390775" y="4627563"/>
              <a:ext cx="134938" cy="149225"/>
            </a:xfrm>
            <a:custGeom>
              <a:avLst/>
              <a:gdLst>
                <a:gd name="T0" fmla="*/ 2147483647 w 102"/>
                <a:gd name="T1" fmla="*/ 2147483647 h 114"/>
                <a:gd name="T2" fmla="*/ 2147483647 w 102"/>
                <a:gd name="T3" fmla="*/ 2147483647 h 114"/>
                <a:gd name="T4" fmla="*/ 2147483647 w 102"/>
                <a:gd name="T5" fmla="*/ 2147483647 h 114"/>
                <a:gd name="T6" fmla="*/ 2147483647 w 102"/>
                <a:gd name="T7" fmla="*/ 2147483647 h 114"/>
                <a:gd name="T8" fmla="*/ 2147483647 w 102"/>
                <a:gd name="T9" fmla="*/ 2147483647 h 114"/>
                <a:gd name="T10" fmla="*/ 2147483647 w 102"/>
                <a:gd name="T11" fmla="*/ 2147483647 h 114"/>
                <a:gd name="T12" fmla="*/ 2147483647 w 102"/>
                <a:gd name="T13" fmla="*/ 0 h 114"/>
                <a:gd name="T14" fmla="*/ 2147483647 w 102"/>
                <a:gd name="T15" fmla="*/ 2147483647 h 114"/>
                <a:gd name="T16" fmla="*/ 0 w 102"/>
                <a:gd name="T17" fmla="*/ 2147483647 h 114"/>
                <a:gd name="T18" fmla="*/ 2147483647 w 102"/>
                <a:gd name="T19" fmla="*/ 2147483647 h 114"/>
                <a:gd name="T20" fmla="*/ 0 w 102"/>
                <a:gd name="T21" fmla="*/ 2147483647 h 114"/>
                <a:gd name="T22" fmla="*/ 2147483647 w 102"/>
                <a:gd name="T23" fmla="*/ 2147483647 h 114"/>
                <a:gd name="T24" fmla="*/ 2147483647 w 102"/>
                <a:gd name="T25" fmla="*/ 2147483647 h 1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2"/>
                <a:gd name="T40" fmla="*/ 0 h 114"/>
                <a:gd name="T41" fmla="*/ 102 w 102"/>
                <a:gd name="T42" fmla="*/ 114 h 11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2" h="114">
                  <a:moveTo>
                    <a:pt x="24" y="114"/>
                  </a:moveTo>
                  <a:lnTo>
                    <a:pt x="48" y="90"/>
                  </a:lnTo>
                  <a:lnTo>
                    <a:pt x="66" y="84"/>
                  </a:lnTo>
                  <a:lnTo>
                    <a:pt x="90" y="60"/>
                  </a:lnTo>
                  <a:lnTo>
                    <a:pt x="102" y="36"/>
                  </a:lnTo>
                  <a:lnTo>
                    <a:pt x="78" y="18"/>
                  </a:lnTo>
                  <a:lnTo>
                    <a:pt x="30" y="0"/>
                  </a:lnTo>
                  <a:lnTo>
                    <a:pt x="24" y="12"/>
                  </a:lnTo>
                  <a:lnTo>
                    <a:pt x="0" y="66"/>
                  </a:lnTo>
                  <a:lnTo>
                    <a:pt x="12" y="90"/>
                  </a:lnTo>
                  <a:lnTo>
                    <a:pt x="0" y="96"/>
                  </a:lnTo>
                  <a:lnTo>
                    <a:pt x="6" y="108"/>
                  </a:lnTo>
                  <a:lnTo>
                    <a:pt x="24" y="114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2" name="Freeform 321"/>
            <p:cNvSpPr>
              <a:spLocks/>
            </p:cNvSpPr>
            <p:nvPr/>
          </p:nvSpPr>
          <p:spPr bwMode="auto">
            <a:xfrm rot="730076">
              <a:off x="2437960" y="3456752"/>
              <a:ext cx="359819" cy="282819"/>
            </a:xfrm>
            <a:custGeom>
              <a:avLst/>
              <a:gdLst>
                <a:gd name="T0" fmla="*/ 426164101 w 10000"/>
                <a:gd name="T1" fmla="*/ 33234648 h 10009"/>
                <a:gd name="T2" fmla="*/ 408082289 w 10000"/>
                <a:gd name="T3" fmla="*/ 32290934 h 10009"/>
                <a:gd name="T4" fmla="*/ 362807633 w 10000"/>
                <a:gd name="T5" fmla="*/ 28740862 h 10009"/>
                <a:gd name="T6" fmla="*/ 339258661 w 10000"/>
                <a:gd name="T7" fmla="*/ 30156419 h 10009"/>
                <a:gd name="T8" fmla="*/ 326642675 w 10000"/>
                <a:gd name="T9" fmla="*/ 30156419 h 10009"/>
                <a:gd name="T10" fmla="*/ 309215389 w 10000"/>
                <a:gd name="T11" fmla="*/ 16494176 h 10009"/>
                <a:gd name="T12" fmla="*/ 163298617 w 10000"/>
                <a:gd name="T13" fmla="*/ 202452 h 10009"/>
                <a:gd name="T14" fmla="*/ 87933914 w 10000"/>
                <a:gd name="T15" fmla="*/ 7685170 h 10009"/>
                <a:gd name="T16" fmla="*/ 62843529 w 10000"/>
                <a:gd name="T17" fmla="*/ 202452 h 10009"/>
                <a:gd name="T18" fmla="*/ 37659631 w 10000"/>
                <a:gd name="T19" fmla="*/ 7685170 h 10009"/>
                <a:gd name="T20" fmla="*/ 0 w 10000"/>
                <a:gd name="T21" fmla="*/ 22673701 h 10009"/>
                <a:gd name="T22" fmla="*/ 25137159 w 10000"/>
                <a:gd name="T23" fmla="*/ 60132717 h 10009"/>
                <a:gd name="T24" fmla="*/ 50274283 w 10000"/>
                <a:gd name="T25" fmla="*/ 45144977 h 10009"/>
                <a:gd name="T26" fmla="*/ 100501863 w 10000"/>
                <a:gd name="T27" fmla="*/ 52627695 h 10009"/>
                <a:gd name="T28" fmla="*/ 113117812 w 10000"/>
                <a:gd name="T29" fmla="*/ 60132717 h 10009"/>
                <a:gd name="T30" fmla="*/ 113117812 w 10000"/>
                <a:gd name="T31" fmla="*/ 60132717 h 10009"/>
                <a:gd name="T32" fmla="*/ 125592247 w 10000"/>
                <a:gd name="T33" fmla="*/ 67616225 h 10009"/>
                <a:gd name="T34" fmla="*/ 113117812 w 10000"/>
                <a:gd name="T35" fmla="*/ 90086683 h 10009"/>
                <a:gd name="T36" fmla="*/ 100501863 w 10000"/>
                <a:gd name="T37" fmla="*/ 127546490 h 10009"/>
                <a:gd name="T38" fmla="*/ 87933914 w 10000"/>
                <a:gd name="T39" fmla="*/ 150017738 h 10009"/>
                <a:gd name="T40" fmla="*/ 87933914 w 10000"/>
                <a:gd name="T41" fmla="*/ 164983174 h 10009"/>
                <a:gd name="T42" fmla="*/ 88027428 w 10000"/>
                <a:gd name="T43" fmla="*/ 168915820 h 10009"/>
                <a:gd name="T44" fmla="*/ 87933914 w 10000"/>
                <a:gd name="T45" fmla="*/ 172489014 h 10009"/>
                <a:gd name="T46" fmla="*/ 87933914 w 10000"/>
                <a:gd name="T47" fmla="*/ 179971704 h 10009"/>
                <a:gd name="T48" fmla="*/ 75364703 w 10000"/>
                <a:gd name="T49" fmla="*/ 202442981 h 10009"/>
                <a:gd name="T50" fmla="*/ 100501863 w 10000"/>
                <a:gd name="T51" fmla="*/ 202442981 h 10009"/>
                <a:gd name="T52" fmla="*/ 150776145 w 10000"/>
                <a:gd name="T53" fmla="*/ 224914229 h 10009"/>
                <a:gd name="T54" fmla="*/ 226140849 w 10000"/>
                <a:gd name="T55" fmla="*/ 209925699 h 10009"/>
                <a:gd name="T56" fmla="*/ 301505552 w 10000"/>
                <a:gd name="T57" fmla="*/ 202442981 h 10009"/>
                <a:gd name="T58" fmla="*/ 339258661 w 10000"/>
                <a:gd name="T59" fmla="*/ 172489014 h 10009"/>
                <a:gd name="T60" fmla="*/ 376916994 w 10000"/>
                <a:gd name="T61" fmla="*/ 142512716 h 10009"/>
                <a:gd name="T62" fmla="*/ 376916994 w 10000"/>
                <a:gd name="T63" fmla="*/ 127546490 h 10009"/>
                <a:gd name="T64" fmla="*/ 412193659 w 10000"/>
                <a:gd name="T65" fmla="*/ 87817472 h 10009"/>
                <a:gd name="T66" fmla="*/ 429341773 w 10000"/>
                <a:gd name="T67" fmla="*/ 83165896 h 10009"/>
                <a:gd name="T68" fmla="*/ 435368612 w 10000"/>
                <a:gd name="T69" fmla="*/ 80738868 h 10009"/>
                <a:gd name="T70" fmla="*/ 439900776 w 10000"/>
                <a:gd name="T71" fmla="*/ 78491989 h 10009"/>
                <a:gd name="T72" fmla="*/ 465785903 w 10000"/>
                <a:gd name="T73" fmla="*/ 63975302 h 10009"/>
                <a:gd name="T74" fmla="*/ 457094332 w 10000"/>
                <a:gd name="T75" fmla="*/ 39369538 h 10009"/>
                <a:gd name="T76" fmla="*/ 455739875 w 10000"/>
                <a:gd name="T77" fmla="*/ 35908735 h 10009"/>
                <a:gd name="T78" fmla="*/ 446722357 w 10000"/>
                <a:gd name="T79" fmla="*/ 35819466 h 10009"/>
                <a:gd name="T80" fmla="*/ 426164101 w 10000"/>
                <a:gd name="T81" fmla="*/ 33234648 h 1000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000" h="10009">
                  <a:moveTo>
                    <a:pt x="9121" y="1479"/>
                  </a:moveTo>
                  <a:cubicBezTo>
                    <a:pt x="8949" y="1545"/>
                    <a:pt x="8960" y="1470"/>
                    <a:pt x="8734" y="1437"/>
                  </a:cubicBezTo>
                  <a:cubicBezTo>
                    <a:pt x="8508" y="1404"/>
                    <a:pt x="8010" y="1295"/>
                    <a:pt x="7765" y="1279"/>
                  </a:cubicBezTo>
                  <a:cubicBezTo>
                    <a:pt x="7520" y="1263"/>
                    <a:pt x="7390" y="1332"/>
                    <a:pt x="7261" y="1342"/>
                  </a:cubicBezTo>
                  <a:cubicBezTo>
                    <a:pt x="7132" y="1353"/>
                    <a:pt x="7098" y="1443"/>
                    <a:pt x="6991" y="1342"/>
                  </a:cubicBezTo>
                  <a:cubicBezTo>
                    <a:pt x="6884" y="1241"/>
                    <a:pt x="6742" y="937"/>
                    <a:pt x="6618" y="734"/>
                  </a:cubicBezTo>
                  <a:cubicBezTo>
                    <a:pt x="5577" y="492"/>
                    <a:pt x="4284" y="74"/>
                    <a:pt x="3495" y="9"/>
                  </a:cubicBezTo>
                  <a:cubicBezTo>
                    <a:pt x="2706" y="-56"/>
                    <a:pt x="2420" y="231"/>
                    <a:pt x="1882" y="342"/>
                  </a:cubicBezTo>
                  <a:lnTo>
                    <a:pt x="1345" y="9"/>
                  </a:lnTo>
                  <a:lnTo>
                    <a:pt x="806" y="342"/>
                  </a:lnTo>
                  <a:cubicBezTo>
                    <a:pt x="806" y="342"/>
                    <a:pt x="268" y="1009"/>
                    <a:pt x="0" y="1009"/>
                  </a:cubicBezTo>
                  <a:lnTo>
                    <a:pt x="538" y="2676"/>
                  </a:lnTo>
                  <a:lnTo>
                    <a:pt x="1076" y="2009"/>
                  </a:lnTo>
                  <a:lnTo>
                    <a:pt x="2151" y="2342"/>
                  </a:lnTo>
                  <a:lnTo>
                    <a:pt x="2421" y="2676"/>
                  </a:lnTo>
                  <a:lnTo>
                    <a:pt x="2688" y="3009"/>
                  </a:lnTo>
                  <a:cubicBezTo>
                    <a:pt x="2600" y="3342"/>
                    <a:pt x="2510" y="3676"/>
                    <a:pt x="2421" y="4009"/>
                  </a:cubicBezTo>
                  <a:cubicBezTo>
                    <a:pt x="2330" y="4565"/>
                    <a:pt x="2241" y="5120"/>
                    <a:pt x="2151" y="5676"/>
                  </a:cubicBezTo>
                  <a:cubicBezTo>
                    <a:pt x="2062" y="6009"/>
                    <a:pt x="1971" y="6343"/>
                    <a:pt x="1882" y="6676"/>
                  </a:cubicBezTo>
                  <a:lnTo>
                    <a:pt x="1882" y="7342"/>
                  </a:lnTo>
                  <a:cubicBezTo>
                    <a:pt x="1882" y="7482"/>
                    <a:pt x="1889" y="7241"/>
                    <a:pt x="1884" y="7517"/>
                  </a:cubicBezTo>
                  <a:cubicBezTo>
                    <a:pt x="1879" y="7793"/>
                    <a:pt x="1882" y="7594"/>
                    <a:pt x="1882" y="7676"/>
                  </a:cubicBezTo>
                  <a:lnTo>
                    <a:pt x="1882" y="8009"/>
                  </a:lnTo>
                  <a:cubicBezTo>
                    <a:pt x="1792" y="8342"/>
                    <a:pt x="1703" y="8676"/>
                    <a:pt x="1613" y="9009"/>
                  </a:cubicBezTo>
                  <a:lnTo>
                    <a:pt x="2151" y="9009"/>
                  </a:lnTo>
                  <a:lnTo>
                    <a:pt x="3227" y="10009"/>
                  </a:lnTo>
                  <a:lnTo>
                    <a:pt x="4840" y="9342"/>
                  </a:lnTo>
                  <a:lnTo>
                    <a:pt x="6453" y="9009"/>
                  </a:lnTo>
                  <a:lnTo>
                    <a:pt x="7261" y="7676"/>
                  </a:lnTo>
                  <a:lnTo>
                    <a:pt x="8067" y="6342"/>
                  </a:lnTo>
                  <a:cubicBezTo>
                    <a:pt x="8067" y="6120"/>
                    <a:pt x="7941" y="6082"/>
                    <a:pt x="8067" y="5676"/>
                  </a:cubicBezTo>
                  <a:cubicBezTo>
                    <a:pt x="8193" y="5270"/>
                    <a:pt x="8503" y="4112"/>
                    <a:pt x="8822" y="3908"/>
                  </a:cubicBezTo>
                  <a:cubicBezTo>
                    <a:pt x="9185" y="3676"/>
                    <a:pt x="9126" y="3756"/>
                    <a:pt x="9189" y="3701"/>
                  </a:cubicBezTo>
                  <a:cubicBezTo>
                    <a:pt x="9252" y="3646"/>
                    <a:pt x="9284" y="3569"/>
                    <a:pt x="9318" y="3593"/>
                  </a:cubicBezTo>
                  <a:cubicBezTo>
                    <a:pt x="9388" y="3534"/>
                    <a:pt x="9296" y="3577"/>
                    <a:pt x="9415" y="3493"/>
                  </a:cubicBezTo>
                  <a:cubicBezTo>
                    <a:pt x="9534" y="3409"/>
                    <a:pt x="9908" y="3137"/>
                    <a:pt x="9969" y="2847"/>
                  </a:cubicBezTo>
                  <a:cubicBezTo>
                    <a:pt x="10030" y="2557"/>
                    <a:pt x="10018" y="1949"/>
                    <a:pt x="9783" y="1752"/>
                  </a:cubicBezTo>
                  <a:cubicBezTo>
                    <a:pt x="9774" y="1701"/>
                    <a:pt x="9763" y="1649"/>
                    <a:pt x="9754" y="1598"/>
                  </a:cubicBezTo>
                  <a:cubicBezTo>
                    <a:pt x="9738" y="1593"/>
                    <a:pt x="9576" y="1599"/>
                    <a:pt x="9561" y="1594"/>
                  </a:cubicBezTo>
                  <a:lnTo>
                    <a:pt x="9121" y="147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3" name="Freeform 322"/>
            <p:cNvSpPr>
              <a:spLocks/>
            </p:cNvSpPr>
            <p:nvPr/>
          </p:nvSpPr>
          <p:spPr bwMode="auto">
            <a:xfrm rot="926903">
              <a:off x="2446767" y="3476408"/>
              <a:ext cx="90584" cy="198737"/>
            </a:xfrm>
            <a:custGeom>
              <a:avLst/>
              <a:gdLst>
                <a:gd name="T0" fmla="*/ 5203165 w 10000"/>
                <a:gd name="T1" fmla="*/ 55889666 h 10437"/>
                <a:gd name="T2" fmla="*/ 5203165 w 10000"/>
                <a:gd name="T3" fmla="*/ 52637007 h 10437"/>
                <a:gd name="T4" fmla="*/ 5387551 w 10000"/>
                <a:gd name="T5" fmla="*/ 46351799 h 10437"/>
                <a:gd name="T6" fmla="*/ 5946543 w 10000"/>
                <a:gd name="T7" fmla="*/ 39611862 h 10437"/>
                <a:gd name="T8" fmla="*/ 5946543 w 10000"/>
                <a:gd name="T9" fmla="*/ 36359184 h 10437"/>
                <a:gd name="T10" fmla="*/ 6172444 w 10000"/>
                <a:gd name="T11" fmla="*/ 28565155 h 10437"/>
                <a:gd name="T12" fmla="*/ 6689840 w 10000"/>
                <a:gd name="T13" fmla="*/ 23334419 h 10437"/>
                <a:gd name="T14" fmla="*/ 6802098 w 10000"/>
                <a:gd name="T15" fmla="*/ 16987401 h 10437"/>
                <a:gd name="T16" fmla="*/ 7433136 w 10000"/>
                <a:gd name="T17" fmla="*/ 10309636 h 10437"/>
                <a:gd name="T18" fmla="*/ 6689840 w 10000"/>
                <a:gd name="T19" fmla="*/ 7056976 h 10437"/>
                <a:gd name="T20" fmla="*/ 5946543 w 10000"/>
                <a:gd name="T21" fmla="*/ 3252678 h 10437"/>
                <a:gd name="T22" fmla="*/ 3716573 w 10000"/>
                <a:gd name="T23" fmla="*/ 0 h 10437"/>
                <a:gd name="T24" fmla="*/ 2229971 w 10000"/>
                <a:gd name="T25" fmla="*/ 3252678 h 10437"/>
                <a:gd name="T26" fmla="*/ 1486593 w 10000"/>
                <a:gd name="T27" fmla="*/ 7056976 h 10437"/>
                <a:gd name="T28" fmla="*/ 918027 w 10000"/>
                <a:gd name="T29" fmla="*/ 9848023 h 10437"/>
                <a:gd name="T30" fmla="*/ 1486593 w 10000"/>
                <a:gd name="T31" fmla="*/ 20074877 h 10437"/>
                <a:gd name="T32" fmla="*/ 1486593 w 10000"/>
                <a:gd name="T33" fmla="*/ 33099660 h 10437"/>
                <a:gd name="T34" fmla="*/ 170224 w 10000"/>
                <a:gd name="T35" fmla="*/ 42768374 h 10437"/>
                <a:gd name="T36" fmla="*/ 0 w 10000"/>
                <a:gd name="T37" fmla="*/ 49377103 h 10437"/>
                <a:gd name="T38" fmla="*/ 483164 w 10000"/>
                <a:gd name="T39" fmla="*/ 53195128 h 10437"/>
                <a:gd name="T40" fmla="*/ 1486593 w 10000"/>
                <a:gd name="T41" fmla="*/ 52637007 h 10437"/>
                <a:gd name="T42" fmla="*/ 842208 w 10000"/>
                <a:gd name="T43" fmla="*/ 71650188 h 10437"/>
                <a:gd name="T44" fmla="*/ 4818903 w 10000"/>
                <a:gd name="T45" fmla="*/ 71926007 h 10437"/>
                <a:gd name="T46" fmla="*/ 5335475 w 10000"/>
                <a:gd name="T47" fmla="*/ 64986150 h 10437"/>
                <a:gd name="T48" fmla="*/ 5203165 w 10000"/>
                <a:gd name="T49" fmla="*/ 62401868 h 10437"/>
                <a:gd name="T50" fmla="*/ 5203165 w 10000"/>
                <a:gd name="T51" fmla="*/ 55889666 h 1043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000" h="10437">
                  <a:moveTo>
                    <a:pt x="7000" y="8110"/>
                  </a:moveTo>
                  <a:lnTo>
                    <a:pt x="7000" y="7638"/>
                  </a:lnTo>
                  <a:cubicBezTo>
                    <a:pt x="7083" y="7334"/>
                    <a:pt x="7165" y="7030"/>
                    <a:pt x="7248" y="6726"/>
                  </a:cubicBezTo>
                  <a:lnTo>
                    <a:pt x="8000" y="5748"/>
                  </a:lnTo>
                  <a:lnTo>
                    <a:pt x="8000" y="5276"/>
                  </a:lnTo>
                  <a:cubicBezTo>
                    <a:pt x="8101" y="4899"/>
                    <a:pt x="8203" y="4522"/>
                    <a:pt x="8304" y="4145"/>
                  </a:cubicBezTo>
                  <a:lnTo>
                    <a:pt x="9000" y="3386"/>
                  </a:lnTo>
                  <a:cubicBezTo>
                    <a:pt x="9050" y="3079"/>
                    <a:pt x="9101" y="2772"/>
                    <a:pt x="9151" y="2465"/>
                  </a:cubicBezTo>
                  <a:lnTo>
                    <a:pt x="10000" y="1496"/>
                  </a:lnTo>
                  <a:lnTo>
                    <a:pt x="9000" y="1024"/>
                  </a:lnTo>
                  <a:lnTo>
                    <a:pt x="8000" y="472"/>
                  </a:lnTo>
                  <a:lnTo>
                    <a:pt x="5000" y="0"/>
                  </a:lnTo>
                  <a:lnTo>
                    <a:pt x="3000" y="472"/>
                  </a:lnTo>
                  <a:lnTo>
                    <a:pt x="2000" y="1024"/>
                  </a:lnTo>
                  <a:lnTo>
                    <a:pt x="1235" y="1429"/>
                  </a:lnTo>
                  <a:lnTo>
                    <a:pt x="2000" y="2913"/>
                  </a:lnTo>
                  <a:lnTo>
                    <a:pt x="2000" y="4803"/>
                  </a:lnTo>
                  <a:lnTo>
                    <a:pt x="229" y="6206"/>
                  </a:lnTo>
                  <a:cubicBezTo>
                    <a:pt x="153" y="6526"/>
                    <a:pt x="76" y="6845"/>
                    <a:pt x="0" y="7165"/>
                  </a:cubicBezTo>
                  <a:lnTo>
                    <a:pt x="650" y="7719"/>
                  </a:lnTo>
                  <a:lnTo>
                    <a:pt x="2000" y="7638"/>
                  </a:lnTo>
                  <a:lnTo>
                    <a:pt x="1133" y="10397"/>
                  </a:lnTo>
                  <a:lnTo>
                    <a:pt x="6483" y="10437"/>
                  </a:lnTo>
                  <a:cubicBezTo>
                    <a:pt x="6656" y="10000"/>
                    <a:pt x="7005" y="9867"/>
                    <a:pt x="7178" y="9430"/>
                  </a:cubicBezTo>
                  <a:cubicBezTo>
                    <a:pt x="7119" y="9305"/>
                    <a:pt x="7059" y="9180"/>
                    <a:pt x="7000" y="9055"/>
                  </a:cubicBezTo>
                  <a:lnTo>
                    <a:pt x="7000" y="811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4" name="Freeform 341"/>
            <p:cNvSpPr>
              <a:spLocks/>
            </p:cNvSpPr>
            <p:nvPr/>
          </p:nvSpPr>
          <p:spPr bwMode="auto">
            <a:xfrm>
              <a:off x="2977689" y="3350832"/>
              <a:ext cx="189974" cy="84081"/>
            </a:xfrm>
            <a:custGeom>
              <a:avLst/>
              <a:gdLst>
                <a:gd name="T0" fmla="*/ 66415882 w 10000"/>
                <a:gd name="T1" fmla="*/ 3253953 h 10000"/>
                <a:gd name="T2" fmla="*/ 69306034 w 10000"/>
                <a:gd name="T3" fmla="*/ 2168926 h 10000"/>
                <a:gd name="T4" fmla="*/ 69306034 w 10000"/>
                <a:gd name="T5" fmla="*/ 2168926 h 10000"/>
                <a:gd name="T6" fmla="*/ 66415882 w 10000"/>
                <a:gd name="T7" fmla="*/ 1084463 h 10000"/>
                <a:gd name="T8" fmla="*/ 66415882 w 10000"/>
                <a:gd name="T9" fmla="*/ 542194 h 10000"/>
                <a:gd name="T10" fmla="*/ 63532969 w 10000"/>
                <a:gd name="T11" fmla="*/ 542194 h 10000"/>
                <a:gd name="T12" fmla="*/ 51979620 w 10000"/>
                <a:gd name="T13" fmla="*/ 0 h 10000"/>
                <a:gd name="T14" fmla="*/ 49089450 w 10000"/>
                <a:gd name="T15" fmla="*/ 542194 h 10000"/>
                <a:gd name="T16" fmla="*/ 40426253 w 10000"/>
                <a:gd name="T17" fmla="*/ 542194 h 10000"/>
                <a:gd name="T18" fmla="*/ 37542997 w 10000"/>
                <a:gd name="T19" fmla="*/ 1084463 h 10000"/>
                <a:gd name="T20" fmla="*/ 31763037 w 10000"/>
                <a:gd name="T21" fmla="*/ 1626657 h 10000"/>
                <a:gd name="T22" fmla="*/ 34653188 w 10000"/>
                <a:gd name="T23" fmla="*/ 2711120 h 10000"/>
                <a:gd name="T24" fmla="*/ 31763037 w 10000"/>
                <a:gd name="T25" fmla="*/ 3253953 h 10000"/>
                <a:gd name="T26" fmla="*/ 28879781 w 10000"/>
                <a:gd name="T27" fmla="*/ 3253953 h 10000"/>
                <a:gd name="T28" fmla="*/ 17326413 w 10000"/>
                <a:gd name="T29" fmla="*/ 3796155 h 10000"/>
                <a:gd name="T30" fmla="*/ 11553368 w 10000"/>
                <a:gd name="T31" fmla="*/ 3796155 h 10000"/>
                <a:gd name="T32" fmla="*/ 2890152 w 10000"/>
                <a:gd name="T33" fmla="*/ 3796155 h 10000"/>
                <a:gd name="T34" fmla="*/ 0 w 10000"/>
                <a:gd name="T35" fmla="*/ 3796155 h 10000"/>
                <a:gd name="T36" fmla="*/ 2890152 w 10000"/>
                <a:gd name="T37" fmla="*/ 4338416 h 10000"/>
                <a:gd name="T38" fmla="*/ 8663216 w 10000"/>
                <a:gd name="T39" fmla="*/ 5422879 h 10000"/>
                <a:gd name="T40" fmla="*/ 11553368 w 10000"/>
                <a:gd name="T41" fmla="*/ 5965081 h 10000"/>
                <a:gd name="T42" fmla="*/ 14436623 w 10000"/>
                <a:gd name="T43" fmla="*/ 5422879 h 10000"/>
                <a:gd name="T44" fmla="*/ 25989629 w 10000"/>
                <a:gd name="T45" fmla="*/ 5422879 h 10000"/>
                <a:gd name="T46" fmla="*/ 37542997 w 10000"/>
                <a:gd name="T47" fmla="*/ 5965081 h 10000"/>
                <a:gd name="T48" fmla="*/ 40426253 w 10000"/>
                <a:gd name="T49" fmla="*/ 5965081 h 10000"/>
                <a:gd name="T50" fmla="*/ 51979620 w 10000"/>
                <a:gd name="T51" fmla="*/ 5965081 h 10000"/>
                <a:gd name="T52" fmla="*/ 60642818 w 10000"/>
                <a:gd name="T53" fmla="*/ 4880618 h 10000"/>
                <a:gd name="T54" fmla="*/ 63532969 w 10000"/>
                <a:gd name="T55" fmla="*/ 4880618 h 10000"/>
                <a:gd name="T56" fmla="*/ 66415882 w 10000"/>
                <a:gd name="T57" fmla="*/ 3253953 h 1000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0000" h="10000">
                  <a:moveTo>
                    <a:pt x="9583" y="5455"/>
                  </a:moveTo>
                  <a:lnTo>
                    <a:pt x="10000" y="3636"/>
                  </a:lnTo>
                  <a:lnTo>
                    <a:pt x="9583" y="1818"/>
                  </a:lnTo>
                  <a:lnTo>
                    <a:pt x="9583" y="909"/>
                  </a:lnTo>
                  <a:lnTo>
                    <a:pt x="9167" y="909"/>
                  </a:lnTo>
                  <a:lnTo>
                    <a:pt x="7500" y="0"/>
                  </a:lnTo>
                  <a:lnTo>
                    <a:pt x="7083" y="909"/>
                  </a:lnTo>
                  <a:lnTo>
                    <a:pt x="5833" y="909"/>
                  </a:lnTo>
                  <a:lnTo>
                    <a:pt x="5417" y="1818"/>
                  </a:lnTo>
                  <a:lnTo>
                    <a:pt x="4583" y="2727"/>
                  </a:lnTo>
                  <a:lnTo>
                    <a:pt x="5000" y="4545"/>
                  </a:lnTo>
                  <a:cubicBezTo>
                    <a:pt x="5000" y="4545"/>
                    <a:pt x="5000" y="5455"/>
                    <a:pt x="4583" y="5455"/>
                  </a:cubicBezTo>
                  <a:lnTo>
                    <a:pt x="4167" y="5455"/>
                  </a:lnTo>
                  <a:lnTo>
                    <a:pt x="2500" y="6364"/>
                  </a:lnTo>
                  <a:lnTo>
                    <a:pt x="1667" y="6364"/>
                  </a:lnTo>
                  <a:lnTo>
                    <a:pt x="417" y="6364"/>
                  </a:lnTo>
                  <a:lnTo>
                    <a:pt x="0" y="6364"/>
                  </a:lnTo>
                  <a:lnTo>
                    <a:pt x="417" y="7273"/>
                  </a:lnTo>
                  <a:lnTo>
                    <a:pt x="1250" y="9091"/>
                  </a:lnTo>
                  <a:lnTo>
                    <a:pt x="1667" y="10000"/>
                  </a:lnTo>
                  <a:lnTo>
                    <a:pt x="2083" y="9091"/>
                  </a:lnTo>
                  <a:lnTo>
                    <a:pt x="3750" y="9091"/>
                  </a:lnTo>
                  <a:lnTo>
                    <a:pt x="5417" y="10000"/>
                  </a:lnTo>
                  <a:lnTo>
                    <a:pt x="5833" y="10000"/>
                  </a:lnTo>
                  <a:lnTo>
                    <a:pt x="7500" y="10000"/>
                  </a:lnTo>
                  <a:lnTo>
                    <a:pt x="8750" y="8182"/>
                  </a:lnTo>
                  <a:lnTo>
                    <a:pt x="9167" y="8182"/>
                  </a:lnTo>
                  <a:cubicBezTo>
                    <a:pt x="9306" y="7273"/>
                    <a:pt x="9444" y="6364"/>
                    <a:pt x="9583" y="545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5" name="Freeform 342"/>
            <p:cNvSpPr>
              <a:spLocks/>
            </p:cNvSpPr>
            <p:nvPr/>
          </p:nvSpPr>
          <p:spPr bwMode="auto">
            <a:xfrm rot="471028">
              <a:off x="2650581" y="3246004"/>
              <a:ext cx="304462" cy="293738"/>
            </a:xfrm>
            <a:custGeom>
              <a:avLst/>
              <a:gdLst>
                <a:gd name="T0" fmla="*/ 255899615 w 10043"/>
                <a:gd name="T1" fmla="*/ 182500249 h 10000"/>
                <a:gd name="T2" fmla="*/ 260305209 w 10043"/>
                <a:gd name="T3" fmla="*/ 166367556 h 10000"/>
                <a:gd name="T4" fmla="*/ 260305209 w 10043"/>
                <a:gd name="T5" fmla="*/ 154066199 h 10000"/>
                <a:gd name="T6" fmla="*/ 260305209 w 10043"/>
                <a:gd name="T7" fmla="*/ 154066199 h 10000"/>
                <a:gd name="T8" fmla="*/ 253121605 w 10043"/>
                <a:gd name="T9" fmla="*/ 141738968 h 10000"/>
                <a:gd name="T10" fmla="*/ 238753485 w 10043"/>
                <a:gd name="T11" fmla="*/ 141738968 h 10000"/>
                <a:gd name="T12" fmla="*/ 241222933 w 10043"/>
                <a:gd name="T13" fmla="*/ 133621726 h 10000"/>
                <a:gd name="T14" fmla="*/ 260305209 w 10043"/>
                <a:gd name="T15" fmla="*/ 110920025 h 10000"/>
                <a:gd name="T16" fmla="*/ 267461165 w 10043"/>
                <a:gd name="T17" fmla="*/ 104731402 h 10000"/>
                <a:gd name="T18" fmla="*/ 267461165 w 10043"/>
                <a:gd name="T19" fmla="*/ 104731402 h 10000"/>
                <a:gd name="T20" fmla="*/ 267461165 w 10043"/>
                <a:gd name="T21" fmla="*/ 80101963 h 10000"/>
                <a:gd name="T22" fmla="*/ 281829285 w 10043"/>
                <a:gd name="T23" fmla="*/ 67774732 h 10000"/>
                <a:gd name="T24" fmla="*/ 260305209 w 10043"/>
                <a:gd name="T25" fmla="*/ 61611131 h 10000"/>
                <a:gd name="T26" fmla="*/ 245938000 w 10043"/>
                <a:gd name="T27" fmla="*/ 55447501 h 10000"/>
                <a:gd name="T28" fmla="*/ 224385365 w 10043"/>
                <a:gd name="T29" fmla="*/ 49283901 h 10000"/>
                <a:gd name="T30" fmla="*/ 217230320 w 10043"/>
                <a:gd name="T31" fmla="*/ 43120271 h 10000"/>
                <a:gd name="T32" fmla="*/ 202862230 w 10043"/>
                <a:gd name="T33" fmla="*/ 36956670 h 10000"/>
                <a:gd name="T34" fmla="*/ 188494111 w 10043"/>
                <a:gd name="T35" fmla="*/ 30818062 h 10000"/>
                <a:gd name="T36" fmla="*/ 181310506 w 10043"/>
                <a:gd name="T37" fmla="*/ 18490831 h 10000"/>
                <a:gd name="T38" fmla="*/ 166970035 w 10043"/>
                <a:gd name="T39" fmla="*/ 12327231 h 10000"/>
                <a:gd name="T40" fmla="*/ 159786430 w 10043"/>
                <a:gd name="T41" fmla="*/ 0 h 10000"/>
                <a:gd name="T42" fmla="*/ 145418311 w 10043"/>
                <a:gd name="T43" fmla="*/ 6163601 h 10000"/>
                <a:gd name="T44" fmla="*/ 131078750 w 10043"/>
                <a:gd name="T45" fmla="*/ 30818062 h 10000"/>
                <a:gd name="T46" fmla="*/ 123895176 w 10043"/>
                <a:gd name="T47" fmla="*/ 36956670 h 10000"/>
                <a:gd name="T48" fmla="*/ 109162285 w 10043"/>
                <a:gd name="T49" fmla="*/ 53063489 h 10000"/>
                <a:gd name="T50" fmla="*/ 83597386 w 10043"/>
                <a:gd name="T51" fmla="*/ 51592024 h 10000"/>
                <a:gd name="T52" fmla="*/ 77368031 w 10043"/>
                <a:gd name="T53" fmla="*/ 41826487 h 10000"/>
                <a:gd name="T54" fmla="*/ 65890306 w 10043"/>
                <a:gd name="T55" fmla="*/ 41116643 h 10000"/>
                <a:gd name="T56" fmla="*/ 65665568 w 10043"/>
                <a:gd name="T57" fmla="*/ 56943989 h 10000"/>
                <a:gd name="T58" fmla="*/ 66451256 w 10043"/>
                <a:gd name="T59" fmla="*/ 73938362 h 10000"/>
                <a:gd name="T60" fmla="*/ 44928091 w 10043"/>
                <a:gd name="T61" fmla="*/ 73938362 h 10000"/>
                <a:gd name="T62" fmla="*/ 36172200 w 10043"/>
                <a:gd name="T63" fmla="*/ 63336167 h 10000"/>
                <a:gd name="T64" fmla="*/ 19194631 w 10043"/>
                <a:gd name="T65" fmla="*/ 66582741 h 10000"/>
                <a:gd name="T66" fmla="*/ 925690 w 10043"/>
                <a:gd name="T67" fmla="*/ 69550693 h 10000"/>
                <a:gd name="T68" fmla="*/ 2638009 w 10043"/>
                <a:gd name="T69" fmla="*/ 82460982 h 10000"/>
                <a:gd name="T70" fmla="*/ 2946572 w 10043"/>
                <a:gd name="T71" fmla="*/ 94356932 h 10000"/>
                <a:gd name="T72" fmla="*/ 23375486 w 10043"/>
                <a:gd name="T73" fmla="*/ 110920025 h 10000"/>
                <a:gd name="T74" fmla="*/ 44928091 w 10043"/>
                <a:gd name="T75" fmla="*/ 110920025 h 10000"/>
                <a:gd name="T76" fmla="*/ 52083136 w 10043"/>
                <a:gd name="T77" fmla="*/ 117083655 h 10000"/>
                <a:gd name="T78" fmla="*/ 52083136 w 10043"/>
                <a:gd name="T79" fmla="*/ 123248137 h 10000"/>
                <a:gd name="T80" fmla="*/ 59267651 w 10043"/>
                <a:gd name="T81" fmla="*/ 135575338 h 10000"/>
                <a:gd name="T82" fmla="*/ 66451256 w 10043"/>
                <a:gd name="T83" fmla="*/ 154066199 h 10000"/>
                <a:gd name="T84" fmla="*/ 73635771 w 10043"/>
                <a:gd name="T85" fmla="*/ 160203926 h 10000"/>
                <a:gd name="T86" fmla="*/ 73635771 w 10043"/>
                <a:gd name="T87" fmla="*/ 178695638 h 10000"/>
                <a:gd name="T88" fmla="*/ 61399977 w 10043"/>
                <a:gd name="T89" fmla="*/ 216438071 h 10000"/>
                <a:gd name="T90" fmla="*/ 59436212 w 10043"/>
                <a:gd name="T91" fmla="*/ 223312396 h 10000"/>
                <a:gd name="T92" fmla="*/ 70604463 w 10043"/>
                <a:gd name="T93" fmla="*/ 240002274 h 10000"/>
                <a:gd name="T94" fmla="*/ 80819376 w 10043"/>
                <a:gd name="T95" fmla="*/ 240306770 h 10000"/>
                <a:gd name="T96" fmla="*/ 95158936 w 10043"/>
                <a:gd name="T97" fmla="*/ 240306770 h 10000"/>
                <a:gd name="T98" fmla="*/ 116710630 w 10043"/>
                <a:gd name="T99" fmla="*/ 246470371 h 10000"/>
                <a:gd name="T100" fmla="*/ 131078750 w 10043"/>
                <a:gd name="T101" fmla="*/ 246470371 h 10000"/>
                <a:gd name="T102" fmla="*/ 152602826 w 10043"/>
                <a:gd name="T103" fmla="*/ 252634001 h 10000"/>
                <a:gd name="T104" fmla="*/ 166970035 w 10043"/>
                <a:gd name="T105" fmla="*/ 252634001 h 10000"/>
                <a:gd name="T106" fmla="*/ 178897235 w 10043"/>
                <a:gd name="T107" fmla="*/ 238759387 h 10000"/>
                <a:gd name="T108" fmla="*/ 192759672 w 10043"/>
                <a:gd name="T109" fmla="*/ 238454920 h 10000"/>
                <a:gd name="T110" fmla="*/ 225115787 w 10043"/>
                <a:gd name="T111" fmla="*/ 244136373 h 10000"/>
                <a:gd name="T112" fmla="*/ 243243814 w 10043"/>
                <a:gd name="T113" fmla="*/ 247129348 h 10000"/>
                <a:gd name="T114" fmla="*/ 271221984 w 10043"/>
                <a:gd name="T115" fmla="*/ 226685755 h 10000"/>
                <a:gd name="T116" fmla="*/ 254776805 w 10043"/>
                <a:gd name="T117" fmla="*/ 205226942 h 10000"/>
                <a:gd name="T118" fmla="*/ 250933102 w 10043"/>
                <a:gd name="T119" fmla="*/ 198758875 h 10000"/>
                <a:gd name="T120" fmla="*/ 255899615 w 10043"/>
                <a:gd name="T121" fmla="*/ 182500249 h 1000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043" h="10000">
                  <a:moveTo>
                    <a:pt x="9119" y="7195"/>
                  </a:moveTo>
                  <a:cubicBezTo>
                    <a:pt x="9204" y="7033"/>
                    <a:pt x="9249" y="6746"/>
                    <a:pt x="9276" y="6559"/>
                  </a:cubicBezTo>
                  <a:cubicBezTo>
                    <a:pt x="9302" y="6372"/>
                    <a:pt x="9276" y="6235"/>
                    <a:pt x="9276" y="6074"/>
                  </a:cubicBezTo>
                  <a:cubicBezTo>
                    <a:pt x="9191" y="5911"/>
                    <a:pt x="9105" y="5750"/>
                    <a:pt x="9020" y="5588"/>
                  </a:cubicBezTo>
                  <a:cubicBezTo>
                    <a:pt x="8849" y="5588"/>
                    <a:pt x="8579" y="5641"/>
                    <a:pt x="8508" y="5588"/>
                  </a:cubicBezTo>
                  <a:cubicBezTo>
                    <a:pt x="8437" y="5534"/>
                    <a:pt x="8566" y="5375"/>
                    <a:pt x="8596" y="5268"/>
                  </a:cubicBezTo>
                  <a:cubicBezTo>
                    <a:pt x="8822" y="4969"/>
                    <a:pt x="9120" y="4562"/>
                    <a:pt x="9276" y="4373"/>
                  </a:cubicBezTo>
                  <a:cubicBezTo>
                    <a:pt x="9431" y="4183"/>
                    <a:pt x="9446" y="4210"/>
                    <a:pt x="9531" y="4129"/>
                  </a:cubicBezTo>
                  <a:lnTo>
                    <a:pt x="9531" y="3158"/>
                  </a:lnTo>
                  <a:lnTo>
                    <a:pt x="10043" y="2672"/>
                  </a:lnTo>
                  <a:lnTo>
                    <a:pt x="9276" y="2429"/>
                  </a:lnTo>
                  <a:lnTo>
                    <a:pt x="8764" y="2186"/>
                  </a:lnTo>
                  <a:lnTo>
                    <a:pt x="7996" y="1943"/>
                  </a:lnTo>
                  <a:lnTo>
                    <a:pt x="7741" y="1700"/>
                  </a:lnTo>
                  <a:lnTo>
                    <a:pt x="7229" y="1457"/>
                  </a:lnTo>
                  <a:lnTo>
                    <a:pt x="6717" y="1215"/>
                  </a:lnTo>
                  <a:lnTo>
                    <a:pt x="6461" y="729"/>
                  </a:lnTo>
                  <a:lnTo>
                    <a:pt x="5950" y="486"/>
                  </a:lnTo>
                  <a:lnTo>
                    <a:pt x="5694" y="0"/>
                  </a:lnTo>
                  <a:lnTo>
                    <a:pt x="5182" y="243"/>
                  </a:lnTo>
                  <a:lnTo>
                    <a:pt x="4671" y="1215"/>
                  </a:lnTo>
                  <a:cubicBezTo>
                    <a:pt x="4586" y="1296"/>
                    <a:pt x="4545" y="1311"/>
                    <a:pt x="4415" y="1457"/>
                  </a:cubicBezTo>
                  <a:cubicBezTo>
                    <a:pt x="4285" y="1603"/>
                    <a:pt x="4129" y="1996"/>
                    <a:pt x="3890" y="2092"/>
                  </a:cubicBezTo>
                  <a:cubicBezTo>
                    <a:pt x="3651" y="2188"/>
                    <a:pt x="3168" y="2108"/>
                    <a:pt x="2979" y="2034"/>
                  </a:cubicBezTo>
                  <a:cubicBezTo>
                    <a:pt x="2790" y="1960"/>
                    <a:pt x="2862" y="1718"/>
                    <a:pt x="2757" y="1649"/>
                  </a:cubicBezTo>
                  <a:cubicBezTo>
                    <a:pt x="2652" y="1580"/>
                    <a:pt x="2418" y="1522"/>
                    <a:pt x="2348" y="1621"/>
                  </a:cubicBezTo>
                  <a:cubicBezTo>
                    <a:pt x="2279" y="1720"/>
                    <a:pt x="2337" y="2029"/>
                    <a:pt x="2340" y="2245"/>
                  </a:cubicBezTo>
                  <a:cubicBezTo>
                    <a:pt x="2343" y="2461"/>
                    <a:pt x="2491" y="2803"/>
                    <a:pt x="2368" y="2915"/>
                  </a:cubicBezTo>
                  <a:cubicBezTo>
                    <a:pt x="2245" y="3027"/>
                    <a:pt x="1781" y="2985"/>
                    <a:pt x="1601" y="2915"/>
                  </a:cubicBezTo>
                  <a:cubicBezTo>
                    <a:pt x="1421" y="2845"/>
                    <a:pt x="1442" y="2545"/>
                    <a:pt x="1289" y="2497"/>
                  </a:cubicBezTo>
                  <a:cubicBezTo>
                    <a:pt x="1136" y="2449"/>
                    <a:pt x="893" y="2584"/>
                    <a:pt x="684" y="2625"/>
                  </a:cubicBezTo>
                  <a:cubicBezTo>
                    <a:pt x="475" y="2666"/>
                    <a:pt x="131" y="2638"/>
                    <a:pt x="33" y="2742"/>
                  </a:cubicBezTo>
                  <a:cubicBezTo>
                    <a:pt x="-65" y="2846"/>
                    <a:pt x="82" y="3088"/>
                    <a:pt x="94" y="3251"/>
                  </a:cubicBezTo>
                  <a:cubicBezTo>
                    <a:pt x="106" y="3414"/>
                    <a:pt x="-17" y="3533"/>
                    <a:pt x="105" y="3720"/>
                  </a:cubicBezTo>
                  <a:cubicBezTo>
                    <a:pt x="228" y="3907"/>
                    <a:pt x="584" y="4264"/>
                    <a:pt x="833" y="4373"/>
                  </a:cubicBezTo>
                  <a:cubicBezTo>
                    <a:pt x="1082" y="4481"/>
                    <a:pt x="1345" y="4373"/>
                    <a:pt x="1601" y="4373"/>
                  </a:cubicBezTo>
                  <a:lnTo>
                    <a:pt x="1856" y="4616"/>
                  </a:lnTo>
                  <a:lnTo>
                    <a:pt x="1856" y="4859"/>
                  </a:lnTo>
                  <a:lnTo>
                    <a:pt x="2112" y="5345"/>
                  </a:lnTo>
                  <a:cubicBezTo>
                    <a:pt x="2197" y="5588"/>
                    <a:pt x="2283" y="5831"/>
                    <a:pt x="2368" y="6074"/>
                  </a:cubicBezTo>
                  <a:lnTo>
                    <a:pt x="2624" y="6316"/>
                  </a:lnTo>
                  <a:cubicBezTo>
                    <a:pt x="2624" y="6559"/>
                    <a:pt x="2696" y="6675"/>
                    <a:pt x="2624" y="7045"/>
                  </a:cubicBezTo>
                  <a:cubicBezTo>
                    <a:pt x="2551" y="7414"/>
                    <a:pt x="2272" y="8240"/>
                    <a:pt x="2188" y="8533"/>
                  </a:cubicBezTo>
                  <a:cubicBezTo>
                    <a:pt x="2104" y="8826"/>
                    <a:pt x="2064" y="8649"/>
                    <a:pt x="2118" y="8804"/>
                  </a:cubicBezTo>
                  <a:cubicBezTo>
                    <a:pt x="2173" y="8958"/>
                    <a:pt x="2390" y="9351"/>
                    <a:pt x="2516" y="9462"/>
                  </a:cubicBezTo>
                  <a:cubicBezTo>
                    <a:pt x="2643" y="9574"/>
                    <a:pt x="2734" y="9472"/>
                    <a:pt x="2880" y="9474"/>
                  </a:cubicBezTo>
                  <a:cubicBezTo>
                    <a:pt x="3025" y="9476"/>
                    <a:pt x="3220" y="9474"/>
                    <a:pt x="3391" y="9474"/>
                  </a:cubicBezTo>
                  <a:lnTo>
                    <a:pt x="4159" y="9717"/>
                  </a:lnTo>
                  <a:lnTo>
                    <a:pt x="4671" y="9717"/>
                  </a:lnTo>
                  <a:lnTo>
                    <a:pt x="5438" y="9960"/>
                  </a:lnTo>
                  <a:cubicBezTo>
                    <a:pt x="5609" y="9960"/>
                    <a:pt x="5793" y="10051"/>
                    <a:pt x="5950" y="9960"/>
                  </a:cubicBezTo>
                  <a:cubicBezTo>
                    <a:pt x="6106" y="9870"/>
                    <a:pt x="6222" y="9506"/>
                    <a:pt x="6375" y="9413"/>
                  </a:cubicBezTo>
                  <a:cubicBezTo>
                    <a:pt x="6529" y="9321"/>
                    <a:pt x="6594" y="9367"/>
                    <a:pt x="6869" y="9401"/>
                  </a:cubicBezTo>
                  <a:cubicBezTo>
                    <a:pt x="7143" y="9436"/>
                    <a:pt x="7722" y="9569"/>
                    <a:pt x="8022" y="9625"/>
                  </a:cubicBezTo>
                  <a:cubicBezTo>
                    <a:pt x="8322" y="9682"/>
                    <a:pt x="8393" y="9858"/>
                    <a:pt x="8668" y="9743"/>
                  </a:cubicBezTo>
                  <a:cubicBezTo>
                    <a:pt x="8942" y="9628"/>
                    <a:pt x="9580" y="8937"/>
                    <a:pt x="9665" y="8937"/>
                  </a:cubicBezTo>
                  <a:lnTo>
                    <a:pt x="9079" y="8091"/>
                  </a:lnTo>
                  <a:cubicBezTo>
                    <a:pt x="9008" y="7886"/>
                    <a:pt x="8985" y="7957"/>
                    <a:pt x="8942" y="7836"/>
                  </a:cubicBezTo>
                  <a:cubicBezTo>
                    <a:pt x="8899" y="7714"/>
                    <a:pt x="9114" y="7387"/>
                    <a:pt x="9119" y="719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6" name="Freeform 343"/>
            <p:cNvSpPr>
              <a:spLocks/>
            </p:cNvSpPr>
            <p:nvPr/>
          </p:nvSpPr>
          <p:spPr bwMode="auto">
            <a:xfrm>
              <a:off x="2908493" y="3421809"/>
              <a:ext cx="312011" cy="316670"/>
            </a:xfrm>
            <a:custGeom>
              <a:avLst/>
              <a:gdLst>
                <a:gd name="T0" fmla="*/ 2147483647 w 154"/>
                <a:gd name="T1" fmla="*/ 2147483647 h 154"/>
                <a:gd name="T2" fmla="*/ 2147483647 w 154"/>
                <a:gd name="T3" fmla="*/ 0 h 154"/>
                <a:gd name="T4" fmla="*/ 2147483647 w 154"/>
                <a:gd name="T5" fmla="*/ 0 h 154"/>
                <a:gd name="T6" fmla="*/ 2147483647 w 154"/>
                <a:gd name="T7" fmla="*/ 2147483647 h 154"/>
                <a:gd name="T8" fmla="*/ 2147483647 w 154"/>
                <a:gd name="T9" fmla="*/ 2147483647 h 154"/>
                <a:gd name="T10" fmla="*/ 2147483647 w 154"/>
                <a:gd name="T11" fmla="*/ 2147483647 h 154"/>
                <a:gd name="T12" fmla="*/ 2147483647 w 154"/>
                <a:gd name="T13" fmla="*/ 2147483647 h 154"/>
                <a:gd name="T14" fmla="*/ 2147483647 w 154"/>
                <a:gd name="T15" fmla="*/ 2147483647 h 154"/>
                <a:gd name="T16" fmla="*/ 2147483647 w 154"/>
                <a:gd name="T17" fmla="*/ 2147483647 h 154"/>
                <a:gd name="T18" fmla="*/ 2147483647 w 154"/>
                <a:gd name="T19" fmla="*/ 2147483647 h 154"/>
                <a:gd name="T20" fmla="*/ 2147483647 w 154"/>
                <a:gd name="T21" fmla="*/ 2147483647 h 154"/>
                <a:gd name="T22" fmla="*/ 0 w 154"/>
                <a:gd name="T23" fmla="*/ 2147483647 h 154"/>
                <a:gd name="T24" fmla="*/ 2147483647 w 154"/>
                <a:gd name="T25" fmla="*/ 2147483647 h 154"/>
                <a:gd name="T26" fmla="*/ 2147483647 w 154"/>
                <a:gd name="T27" fmla="*/ 2147483647 h 154"/>
                <a:gd name="T28" fmla="*/ 2147483647 w 154"/>
                <a:gd name="T29" fmla="*/ 2147483647 h 154"/>
                <a:gd name="T30" fmla="*/ 2147483647 w 154"/>
                <a:gd name="T31" fmla="*/ 2147483647 h 154"/>
                <a:gd name="T32" fmla="*/ 2147483647 w 154"/>
                <a:gd name="T33" fmla="*/ 2147483647 h 154"/>
                <a:gd name="T34" fmla="*/ 2147483647 w 154"/>
                <a:gd name="T35" fmla="*/ 2147483647 h 154"/>
                <a:gd name="T36" fmla="*/ 2147483647 w 154"/>
                <a:gd name="T37" fmla="*/ 2147483647 h 154"/>
                <a:gd name="T38" fmla="*/ 2147483647 w 154"/>
                <a:gd name="T39" fmla="*/ 2147483647 h 154"/>
                <a:gd name="T40" fmla="*/ 2147483647 w 154"/>
                <a:gd name="T41" fmla="*/ 2147483647 h 154"/>
                <a:gd name="T42" fmla="*/ 2147483647 w 154"/>
                <a:gd name="T43" fmla="*/ 2147483647 h 154"/>
                <a:gd name="T44" fmla="*/ 2147483647 w 154"/>
                <a:gd name="T45" fmla="*/ 2147483647 h 154"/>
                <a:gd name="T46" fmla="*/ 2147483647 w 154"/>
                <a:gd name="T47" fmla="*/ 2147483647 h 154"/>
                <a:gd name="T48" fmla="*/ 2147483647 w 154"/>
                <a:gd name="T49" fmla="*/ 2147483647 h 154"/>
                <a:gd name="T50" fmla="*/ 2147483647 w 154"/>
                <a:gd name="T51" fmla="*/ 2147483647 h 154"/>
                <a:gd name="T52" fmla="*/ 2147483647 w 154"/>
                <a:gd name="T53" fmla="*/ 2147483647 h 154"/>
                <a:gd name="T54" fmla="*/ 2147483647 w 154"/>
                <a:gd name="T55" fmla="*/ 2147483647 h 154"/>
                <a:gd name="T56" fmla="*/ 2147483647 w 154"/>
                <a:gd name="T57" fmla="*/ 2147483647 h 154"/>
                <a:gd name="T58" fmla="*/ 2147483647 w 154"/>
                <a:gd name="T59" fmla="*/ 2147483647 h 154"/>
                <a:gd name="T60" fmla="*/ 2147483647 w 154"/>
                <a:gd name="T61" fmla="*/ 2147483647 h 154"/>
                <a:gd name="T62" fmla="*/ 2147483647 w 154"/>
                <a:gd name="T63" fmla="*/ 2147483647 h 154"/>
                <a:gd name="T64" fmla="*/ 2147483647 w 154"/>
                <a:gd name="T65" fmla="*/ 2147483647 h 154"/>
                <a:gd name="T66" fmla="*/ 2147483647 w 154"/>
                <a:gd name="T67" fmla="*/ 2147483647 h 15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54" h="154">
                  <a:moveTo>
                    <a:pt x="87" y="4"/>
                  </a:moveTo>
                  <a:lnTo>
                    <a:pt x="71" y="0"/>
                  </a:lnTo>
                  <a:lnTo>
                    <a:pt x="54" y="0"/>
                  </a:lnTo>
                  <a:lnTo>
                    <a:pt x="50" y="4"/>
                  </a:lnTo>
                  <a:lnTo>
                    <a:pt x="46" y="4"/>
                  </a:lnTo>
                  <a:lnTo>
                    <a:pt x="37" y="8"/>
                  </a:lnTo>
                  <a:lnTo>
                    <a:pt x="25" y="12"/>
                  </a:lnTo>
                  <a:lnTo>
                    <a:pt x="21" y="8"/>
                  </a:lnTo>
                  <a:lnTo>
                    <a:pt x="8" y="16"/>
                  </a:lnTo>
                  <a:lnTo>
                    <a:pt x="4" y="16"/>
                  </a:lnTo>
                  <a:lnTo>
                    <a:pt x="4" y="25"/>
                  </a:lnTo>
                  <a:lnTo>
                    <a:pt x="0" y="33"/>
                  </a:lnTo>
                  <a:lnTo>
                    <a:pt x="4" y="45"/>
                  </a:lnTo>
                  <a:lnTo>
                    <a:pt x="12" y="54"/>
                  </a:lnTo>
                  <a:lnTo>
                    <a:pt x="21" y="45"/>
                  </a:lnTo>
                  <a:lnTo>
                    <a:pt x="42" y="54"/>
                  </a:lnTo>
                  <a:lnTo>
                    <a:pt x="54" y="78"/>
                  </a:lnTo>
                  <a:lnTo>
                    <a:pt x="67" y="95"/>
                  </a:lnTo>
                  <a:lnTo>
                    <a:pt x="96" y="112"/>
                  </a:lnTo>
                  <a:lnTo>
                    <a:pt x="114" y="126"/>
                  </a:lnTo>
                  <a:lnTo>
                    <a:pt x="106" y="154"/>
                  </a:lnTo>
                  <a:lnTo>
                    <a:pt x="133" y="133"/>
                  </a:lnTo>
                  <a:lnTo>
                    <a:pt x="133" y="120"/>
                  </a:lnTo>
                  <a:lnTo>
                    <a:pt x="146" y="124"/>
                  </a:lnTo>
                  <a:lnTo>
                    <a:pt x="154" y="124"/>
                  </a:lnTo>
                  <a:lnTo>
                    <a:pt x="133" y="104"/>
                  </a:lnTo>
                  <a:lnTo>
                    <a:pt x="117" y="91"/>
                  </a:lnTo>
                  <a:lnTo>
                    <a:pt x="104" y="87"/>
                  </a:lnTo>
                  <a:lnTo>
                    <a:pt x="87" y="58"/>
                  </a:lnTo>
                  <a:lnTo>
                    <a:pt x="79" y="41"/>
                  </a:lnTo>
                  <a:lnTo>
                    <a:pt x="83" y="25"/>
                  </a:lnTo>
                  <a:lnTo>
                    <a:pt x="87" y="25"/>
                  </a:lnTo>
                  <a:lnTo>
                    <a:pt x="87" y="16"/>
                  </a:lnTo>
                  <a:lnTo>
                    <a:pt x="87" y="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7" name="Freeform 344"/>
            <p:cNvSpPr>
              <a:spLocks/>
            </p:cNvSpPr>
            <p:nvPr/>
          </p:nvSpPr>
          <p:spPr bwMode="auto">
            <a:xfrm>
              <a:off x="2900944" y="3113876"/>
              <a:ext cx="200040" cy="292646"/>
            </a:xfrm>
            <a:custGeom>
              <a:avLst/>
              <a:gdLst>
                <a:gd name="T0" fmla="*/ 13625735 w 10045"/>
                <a:gd name="T1" fmla="*/ 64787162 h 10019"/>
                <a:gd name="T2" fmla="*/ 10899242 w 10045"/>
                <a:gd name="T3" fmla="*/ 77774169 h 10019"/>
                <a:gd name="T4" fmla="*/ 10899242 w 10045"/>
                <a:gd name="T5" fmla="*/ 97217726 h 10019"/>
                <a:gd name="T6" fmla="*/ 5453384 w 10045"/>
                <a:gd name="T7" fmla="*/ 110154586 h 10019"/>
                <a:gd name="T8" fmla="*/ 5453384 w 10045"/>
                <a:gd name="T9" fmla="*/ 129598143 h 10019"/>
                <a:gd name="T10" fmla="*/ 2726891 w 10045"/>
                <a:gd name="T11" fmla="*/ 142560514 h 10019"/>
                <a:gd name="T12" fmla="*/ 2726891 w 10045"/>
                <a:gd name="T13" fmla="*/ 142560514 h 10019"/>
                <a:gd name="T14" fmla="*/ 5453384 w 10045"/>
                <a:gd name="T15" fmla="*/ 155522856 h 10019"/>
                <a:gd name="T16" fmla="*/ 2726891 w 10045"/>
                <a:gd name="T17" fmla="*/ 168510738 h 10019"/>
                <a:gd name="T18" fmla="*/ 0 w 10045"/>
                <a:gd name="T19" fmla="*/ 181422934 h 10019"/>
                <a:gd name="T20" fmla="*/ 8172350 w 10045"/>
                <a:gd name="T21" fmla="*/ 187928784 h 10019"/>
                <a:gd name="T22" fmla="*/ 13625735 w 10045"/>
                <a:gd name="T23" fmla="*/ 194409970 h 10019"/>
                <a:gd name="T24" fmla="*/ 21806011 w 10045"/>
                <a:gd name="T25" fmla="*/ 200891126 h 10019"/>
                <a:gd name="T26" fmla="*/ 17625060 w 10045"/>
                <a:gd name="T27" fmla="*/ 207074818 h 10019"/>
                <a:gd name="T28" fmla="*/ 14605927 w 10045"/>
                <a:gd name="T29" fmla="*/ 233967698 h 10019"/>
                <a:gd name="T30" fmla="*/ 16384347 w 10045"/>
                <a:gd name="T31" fmla="*/ 241814806 h 10019"/>
                <a:gd name="T32" fmla="*/ 27251848 w 10045"/>
                <a:gd name="T33" fmla="*/ 239778240 h 10019"/>
                <a:gd name="T34" fmla="*/ 32705232 w 10045"/>
                <a:gd name="T35" fmla="*/ 246259425 h 10019"/>
                <a:gd name="T36" fmla="*/ 35273916 w 10045"/>
                <a:gd name="T37" fmla="*/ 248643631 h 10019"/>
                <a:gd name="T38" fmla="*/ 37210146 w 10045"/>
                <a:gd name="T39" fmla="*/ 248295991 h 10019"/>
                <a:gd name="T40" fmla="*/ 43604474 w 10045"/>
                <a:gd name="T41" fmla="*/ 246259425 h 10019"/>
                <a:gd name="T42" fmla="*/ 49057859 w 10045"/>
                <a:gd name="T43" fmla="*/ 246259425 h 10019"/>
                <a:gd name="T44" fmla="*/ 59956702 w 10045"/>
                <a:gd name="T45" fmla="*/ 239778240 h 10019"/>
                <a:gd name="T46" fmla="*/ 66019142 w 10045"/>
                <a:gd name="T47" fmla="*/ 239107596 h 10019"/>
                <a:gd name="T48" fmla="*/ 67947427 w 10045"/>
                <a:gd name="T49" fmla="*/ 232626411 h 10019"/>
                <a:gd name="T50" fmla="*/ 65694781 w 10045"/>
                <a:gd name="T51" fmla="*/ 220310047 h 10019"/>
                <a:gd name="T52" fmla="*/ 69567620 w 10045"/>
                <a:gd name="T53" fmla="*/ 215244085 h 10019"/>
                <a:gd name="T54" fmla="*/ 72768756 w 10045"/>
                <a:gd name="T55" fmla="*/ 210427190 h 10019"/>
                <a:gd name="T56" fmla="*/ 74357228 w 10045"/>
                <a:gd name="T57" fmla="*/ 208738264 h 10019"/>
                <a:gd name="T58" fmla="*/ 70200073 w 10045"/>
                <a:gd name="T59" fmla="*/ 199525204 h 10019"/>
                <a:gd name="T60" fmla="*/ 63956027 w 10045"/>
                <a:gd name="T61" fmla="*/ 180752290 h 10019"/>
                <a:gd name="T62" fmla="*/ 57862264 w 10045"/>
                <a:gd name="T63" fmla="*/ 167840094 h 10019"/>
                <a:gd name="T64" fmla="*/ 56099714 w 10045"/>
                <a:gd name="T65" fmla="*/ 161334244 h 10019"/>
                <a:gd name="T66" fmla="*/ 59956702 w 10045"/>
                <a:gd name="T67" fmla="*/ 155522856 h 10019"/>
                <a:gd name="T68" fmla="*/ 65410485 w 10045"/>
                <a:gd name="T69" fmla="*/ 149041671 h 10019"/>
                <a:gd name="T70" fmla="*/ 71812340 w 10045"/>
                <a:gd name="T71" fmla="*/ 143578797 h 10019"/>
                <a:gd name="T72" fmla="*/ 74214890 w 10045"/>
                <a:gd name="T73" fmla="*/ 138488199 h 10019"/>
                <a:gd name="T74" fmla="*/ 79036200 w 10045"/>
                <a:gd name="T75" fmla="*/ 142560514 h 10019"/>
                <a:gd name="T76" fmla="*/ 79036200 w 10045"/>
                <a:gd name="T77" fmla="*/ 136104810 h 10019"/>
                <a:gd name="T78" fmla="*/ 79036200 w 10045"/>
                <a:gd name="T79" fmla="*/ 116635772 h 10019"/>
                <a:gd name="T80" fmla="*/ 76309309 w 10045"/>
                <a:gd name="T81" fmla="*/ 90736540 h 10019"/>
                <a:gd name="T82" fmla="*/ 76309309 w 10045"/>
                <a:gd name="T83" fmla="*/ 71293012 h 10019"/>
                <a:gd name="T84" fmla="*/ 76309309 w 10045"/>
                <a:gd name="T85" fmla="*/ 64787162 h 10019"/>
                <a:gd name="T86" fmla="*/ 73582815 w 10045"/>
                <a:gd name="T87" fmla="*/ 45368270 h 10019"/>
                <a:gd name="T88" fmla="*/ 73582815 w 10045"/>
                <a:gd name="T89" fmla="*/ 32405899 h 10019"/>
                <a:gd name="T90" fmla="*/ 62683594 w 10045"/>
                <a:gd name="T91" fmla="*/ 19443557 h 10019"/>
                <a:gd name="T92" fmla="*/ 51784352 w 10045"/>
                <a:gd name="T93" fmla="*/ 32405899 h 10019"/>
                <a:gd name="T94" fmla="*/ 46330967 w 10045"/>
                <a:gd name="T95" fmla="*/ 25924713 h 10019"/>
                <a:gd name="T96" fmla="*/ 46330967 w 10045"/>
                <a:gd name="T97" fmla="*/ 12962371 h 10019"/>
                <a:gd name="T98" fmla="*/ 38158617 w 10045"/>
                <a:gd name="T99" fmla="*/ 6481186 h 10019"/>
                <a:gd name="T100" fmla="*/ 38158617 w 10045"/>
                <a:gd name="T101" fmla="*/ 6481186 h 10019"/>
                <a:gd name="T102" fmla="*/ 32705232 w 10045"/>
                <a:gd name="T103" fmla="*/ 0 h 10019"/>
                <a:gd name="T104" fmla="*/ 29978341 w 10045"/>
                <a:gd name="T105" fmla="*/ 6481186 h 10019"/>
                <a:gd name="T106" fmla="*/ 29978341 w 10045"/>
                <a:gd name="T107" fmla="*/ 6481186 h 10019"/>
                <a:gd name="T108" fmla="*/ 27251848 w 10045"/>
                <a:gd name="T109" fmla="*/ 32405899 h 10019"/>
                <a:gd name="T110" fmla="*/ 24524957 w 10045"/>
                <a:gd name="T111" fmla="*/ 45368270 h 10019"/>
                <a:gd name="T112" fmla="*/ 19079518 w 10045"/>
                <a:gd name="T113" fmla="*/ 45368270 h 10019"/>
                <a:gd name="T114" fmla="*/ 13625735 w 10045"/>
                <a:gd name="T115" fmla="*/ 45368270 h 10019"/>
                <a:gd name="T116" fmla="*/ 13625735 w 10045"/>
                <a:gd name="T117" fmla="*/ 51849456 h 10019"/>
                <a:gd name="T118" fmla="*/ 13625735 w 10045"/>
                <a:gd name="T119" fmla="*/ 64787162 h 1001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0045" h="10019">
                  <a:moveTo>
                    <a:pt x="1724" y="2609"/>
                  </a:moveTo>
                  <a:lnTo>
                    <a:pt x="1379" y="3132"/>
                  </a:lnTo>
                  <a:lnTo>
                    <a:pt x="1379" y="3915"/>
                  </a:lnTo>
                  <a:lnTo>
                    <a:pt x="690" y="4436"/>
                  </a:lnTo>
                  <a:lnTo>
                    <a:pt x="690" y="5219"/>
                  </a:lnTo>
                  <a:lnTo>
                    <a:pt x="345" y="5741"/>
                  </a:lnTo>
                  <a:lnTo>
                    <a:pt x="690" y="6263"/>
                  </a:lnTo>
                  <a:lnTo>
                    <a:pt x="345" y="6786"/>
                  </a:lnTo>
                  <a:lnTo>
                    <a:pt x="0" y="7306"/>
                  </a:lnTo>
                  <a:lnTo>
                    <a:pt x="1034" y="7568"/>
                  </a:lnTo>
                  <a:lnTo>
                    <a:pt x="1724" y="7829"/>
                  </a:lnTo>
                  <a:cubicBezTo>
                    <a:pt x="2069" y="7916"/>
                    <a:pt x="2675" y="8005"/>
                    <a:pt x="2759" y="8090"/>
                  </a:cubicBezTo>
                  <a:cubicBezTo>
                    <a:pt x="2843" y="8175"/>
                    <a:pt x="2382" y="8117"/>
                    <a:pt x="2230" y="8339"/>
                  </a:cubicBezTo>
                  <a:cubicBezTo>
                    <a:pt x="2078" y="8560"/>
                    <a:pt x="1874" y="9189"/>
                    <a:pt x="1848" y="9422"/>
                  </a:cubicBezTo>
                  <a:cubicBezTo>
                    <a:pt x="1822" y="9656"/>
                    <a:pt x="1806" y="9700"/>
                    <a:pt x="2073" y="9738"/>
                  </a:cubicBezTo>
                  <a:cubicBezTo>
                    <a:pt x="2340" y="9777"/>
                    <a:pt x="3104" y="9626"/>
                    <a:pt x="3448" y="9656"/>
                  </a:cubicBezTo>
                  <a:cubicBezTo>
                    <a:pt x="3792" y="9686"/>
                    <a:pt x="3969" y="9858"/>
                    <a:pt x="4138" y="9917"/>
                  </a:cubicBezTo>
                  <a:cubicBezTo>
                    <a:pt x="4307" y="9976"/>
                    <a:pt x="4368" y="9999"/>
                    <a:pt x="4463" y="10013"/>
                  </a:cubicBezTo>
                  <a:cubicBezTo>
                    <a:pt x="4558" y="10027"/>
                    <a:pt x="4532" y="10015"/>
                    <a:pt x="4708" y="9999"/>
                  </a:cubicBezTo>
                  <a:cubicBezTo>
                    <a:pt x="4884" y="9983"/>
                    <a:pt x="5267" y="9931"/>
                    <a:pt x="5517" y="9917"/>
                  </a:cubicBezTo>
                  <a:cubicBezTo>
                    <a:pt x="5767" y="9903"/>
                    <a:pt x="5977" y="9917"/>
                    <a:pt x="6207" y="9917"/>
                  </a:cubicBezTo>
                  <a:cubicBezTo>
                    <a:pt x="6667" y="9830"/>
                    <a:pt x="7228" y="9704"/>
                    <a:pt x="7586" y="9656"/>
                  </a:cubicBezTo>
                  <a:cubicBezTo>
                    <a:pt x="7944" y="9608"/>
                    <a:pt x="8185" y="9677"/>
                    <a:pt x="8353" y="9629"/>
                  </a:cubicBezTo>
                  <a:cubicBezTo>
                    <a:pt x="8521" y="9581"/>
                    <a:pt x="8604" y="9494"/>
                    <a:pt x="8597" y="9368"/>
                  </a:cubicBezTo>
                  <a:cubicBezTo>
                    <a:pt x="8590" y="9242"/>
                    <a:pt x="8278" y="8989"/>
                    <a:pt x="8312" y="8872"/>
                  </a:cubicBezTo>
                  <a:cubicBezTo>
                    <a:pt x="8346" y="8755"/>
                    <a:pt x="8653" y="8734"/>
                    <a:pt x="8802" y="8668"/>
                  </a:cubicBezTo>
                  <a:cubicBezTo>
                    <a:pt x="8951" y="8602"/>
                    <a:pt x="9106" y="8518"/>
                    <a:pt x="9207" y="8474"/>
                  </a:cubicBezTo>
                  <a:cubicBezTo>
                    <a:pt x="9308" y="8430"/>
                    <a:pt x="9462" y="8479"/>
                    <a:pt x="9408" y="8406"/>
                  </a:cubicBezTo>
                  <a:cubicBezTo>
                    <a:pt x="9354" y="8333"/>
                    <a:pt x="9101" y="8223"/>
                    <a:pt x="8882" y="8035"/>
                  </a:cubicBezTo>
                  <a:cubicBezTo>
                    <a:pt x="8663" y="7847"/>
                    <a:pt x="8352" y="7492"/>
                    <a:pt x="8092" y="7279"/>
                  </a:cubicBezTo>
                  <a:cubicBezTo>
                    <a:pt x="7832" y="7066"/>
                    <a:pt x="7487" y="6889"/>
                    <a:pt x="7321" y="6759"/>
                  </a:cubicBezTo>
                  <a:cubicBezTo>
                    <a:pt x="7155" y="6629"/>
                    <a:pt x="7054" y="6580"/>
                    <a:pt x="7098" y="6497"/>
                  </a:cubicBezTo>
                  <a:cubicBezTo>
                    <a:pt x="7142" y="6414"/>
                    <a:pt x="7390" y="6345"/>
                    <a:pt x="7586" y="6263"/>
                  </a:cubicBezTo>
                  <a:cubicBezTo>
                    <a:pt x="7782" y="6181"/>
                    <a:pt x="8026" y="6082"/>
                    <a:pt x="8276" y="6002"/>
                  </a:cubicBezTo>
                  <a:cubicBezTo>
                    <a:pt x="8526" y="5922"/>
                    <a:pt x="8900" y="5853"/>
                    <a:pt x="9086" y="5782"/>
                  </a:cubicBezTo>
                  <a:cubicBezTo>
                    <a:pt x="9272" y="5711"/>
                    <a:pt x="9238" y="5584"/>
                    <a:pt x="9390" y="5577"/>
                  </a:cubicBezTo>
                  <a:cubicBezTo>
                    <a:pt x="9542" y="5570"/>
                    <a:pt x="9898" y="5757"/>
                    <a:pt x="10000" y="5741"/>
                  </a:cubicBezTo>
                  <a:cubicBezTo>
                    <a:pt x="10102" y="5725"/>
                    <a:pt x="10000" y="5568"/>
                    <a:pt x="10000" y="5481"/>
                  </a:cubicBezTo>
                  <a:lnTo>
                    <a:pt x="10000" y="4697"/>
                  </a:lnTo>
                  <a:cubicBezTo>
                    <a:pt x="9655" y="4697"/>
                    <a:pt x="9655" y="3654"/>
                    <a:pt x="9655" y="3654"/>
                  </a:cubicBezTo>
                  <a:lnTo>
                    <a:pt x="9655" y="2871"/>
                  </a:lnTo>
                  <a:lnTo>
                    <a:pt x="9655" y="2609"/>
                  </a:lnTo>
                  <a:lnTo>
                    <a:pt x="9310" y="1827"/>
                  </a:lnTo>
                  <a:lnTo>
                    <a:pt x="9310" y="1305"/>
                  </a:lnTo>
                  <a:lnTo>
                    <a:pt x="7931" y="783"/>
                  </a:lnTo>
                  <a:lnTo>
                    <a:pt x="6552" y="1305"/>
                  </a:lnTo>
                  <a:cubicBezTo>
                    <a:pt x="6552" y="1305"/>
                    <a:pt x="6207" y="1305"/>
                    <a:pt x="5862" y="1044"/>
                  </a:cubicBezTo>
                  <a:lnTo>
                    <a:pt x="5862" y="522"/>
                  </a:lnTo>
                  <a:lnTo>
                    <a:pt x="4828" y="261"/>
                  </a:lnTo>
                  <a:lnTo>
                    <a:pt x="4138" y="0"/>
                  </a:lnTo>
                  <a:lnTo>
                    <a:pt x="3793" y="261"/>
                  </a:lnTo>
                  <a:lnTo>
                    <a:pt x="3448" y="1305"/>
                  </a:lnTo>
                  <a:lnTo>
                    <a:pt x="3103" y="1827"/>
                  </a:lnTo>
                  <a:lnTo>
                    <a:pt x="2414" y="1827"/>
                  </a:lnTo>
                  <a:lnTo>
                    <a:pt x="1724" y="1827"/>
                  </a:lnTo>
                  <a:lnTo>
                    <a:pt x="1724" y="2088"/>
                  </a:lnTo>
                  <a:lnTo>
                    <a:pt x="1724" y="260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8" name="Freeform 345"/>
            <p:cNvSpPr>
              <a:spLocks/>
            </p:cNvSpPr>
            <p:nvPr/>
          </p:nvSpPr>
          <p:spPr bwMode="auto">
            <a:xfrm>
              <a:off x="2875782" y="3175026"/>
              <a:ext cx="75487" cy="101553"/>
            </a:xfrm>
            <a:custGeom>
              <a:avLst/>
              <a:gdLst>
                <a:gd name="T0" fmla="*/ 2147483647 w 66"/>
                <a:gd name="T1" fmla="*/ 2147483647 h 90"/>
                <a:gd name="T2" fmla="*/ 2147483647 w 66"/>
                <a:gd name="T3" fmla="*/ 2147483647 h 90"/>
                <a:gd name="T4" fmla="*/ 2147483647 w 66"/>
                <a:gd name="T5" fmla="*/ 2147483647 h 90"/>
                <a:gd name="T6" fmla="*/ 2147483647 w 66"/>
                <a:gd name="T7" fmla="*/ 2147483647 h 90"/>
                <a:gd name="T8" fmla="*/ 2147483647 w 66"/>
                <a:gd name="T9" fmla="*/ 2147483647 h 90"/>
                <a:gd name="T10" fmla="*/ 2147483647 w 66"/>
                <a:gd name="T11" fmla="*/ 2147483647 h 90"/>
                <a:gd name="T12" fmla="*/ 2147483647 w 66"/>
                <a:gd name="T13" fmla="*/ 2147483647 h 90"/>
                <a:gd name="T14" fmla="*/ 2147483647 w 66"/>
                <a:gd name="T15" fmla="*/ 2147483647 h 90"/>
                <a:gd name="T16" fmla="*/ 2147483647 w 66"/>
                <a:gd name="T17" fmla="*/ 2147483647 h 90"/>
                <a:gd name="T18" fmla="*/ 2147483647 w 66"/>
                <a:gd name="T19" fmla="*/ 2147483647 h 90"/>
                <a:gd name="T20" fmla="*/ 2147483647 w 66"/>
                <a:gd name="T21" fmla="*/ 0 h 90"/>
                <a:gd name="T22" fmla="*/ 2147483647 w 66"/>
                <a:gd name="T23" fmla="*/ 2147483647 h 90"/>
                <a:gd name="T24" fmla="*/ 2147483647 w 66"/>
                <a:gd name="T25" fmla="*/ 2147483647 h 90"/>
                <a:gd name="T26" fmla="*/ 2147483647 w 66"/>
                <a:gd name="T27" fmla="*/ 2147483647 h 90"/>
                <a:gd name="T28" fmla="*/ 2147483647 w 66"/>
                <a:gd name="T29" fmla="*/ 2147483647 h 90"/>
                <a:gd name="T30" fmla="*/ 2147483647 w 66"/>
                <a:gd name="T31" fmla="*/ 2147483647 h 90"/>
                <a:gd name="T32" fmla="*/ 0 w 66"/>
                <a:gd name="T33" fmla="*/ 2147483647 h 90"/>
                <a:gd name="T34" fmla="*/ 2147483647 w 66"/>
                <a:gd name="T35" fmla="*/ 2147483647 h 90"/>
                <a:gd name="T36" fmla="*/ 2147483647 w 66"/>
                <a:gd name="T37" fmla="*/ 2147483647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6" h="90">
                  <a:moveTo>
                    <a:pt x="18" y="72"/>
                  </a:moveTo>
                  <a:lnTo>
                    <a:pt x="30" y="78"/>
                  </a:lnTo>
                  <a:lnTo>
                    <a:pt x="36" y="84"/>
                  </a:lnTo>
                  <a:lnTo>
                    <a:pt x="42" y="90"/>
                  </a:lnTo>
                  <a:lnTo>
                    <a:pt x="48" y="78"/>
                  </a:lnTo>
                  <a:lnTo>
                    <a:pt x="48" y="60"/>
                  </a:lnTo>
                  <a:lnTo>
                    <a:pt x="60" y="48"/>
                  </a:lnTo>
                  <a:lnTo>
                    <a:pt x="60" y="30"/>
                  </a:lnTo>
                  <a:lnTo>
                    <a:pt x="66" y="18"/>
                  </a:lnTo>
                  <a:lnTo>
                    <a:pt x="66" y="6"/>
                  </a:lnTo>
                  <a:lnTo>
                    <a:pt x="66" y="0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36" y="30"/>
                  </a:lnTo>
                  <a:lnTo>
                    <a:pt x="24" y="18"/>
                  </a:lnTo>
                  <a:lnTo>
                    <a:pt x="12" y="54"/>
                  </a:lnTo>
                  <a:lnTo>
                    <a:pt x="0" y="66"/>
                  </a:lnTo>
                  <a:lnTo>
                    <a:pt x="6" y="72"/>
                  </a:lnTo>
                  <a:lnTo>
                    <a:pt x="18" y="7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9" name="Freeform 346"/>
            <p:cNvSpPr>
              <a:spLocks/>
            </p:cNvSpPr>
            <p:nvPr/>
          </p:nvSpPr>
          <p:spPr bwMode="auto">
            <a:xfrm rot="20966185">
              <a:off x="3256990" y="3608536"/>
              <a:ext cx="158522" cy="162702"/>
            </a:xfrm>
            <a:custGeom>
              <a:avLst/>
              <a:gdLst>
                <a:gd name="T0" fmla="*/ 40259588 w 9874"/>
                <a:gd name="T1" fmla="*/ 3222024 h 10000"/>
                <a:gd name="T2" fmla="*/ 41079255 w 9874"/>
                <a:gd name="T3" fmla="*/ 2143737 h 10000"/>
                <a:gd name="T4" fmla="*/ 38370811 w 9874"/>
                <a:gd name="T5" fmla="*/ 2139192 h 10000"/>
                <a:gd name="T6" fmla="*/ 36665044 w 9874"/>
                <a:gd name="T7" fmla="*/ 0 h 10000"/>
                <a:gd name="T8" fmla="*/ 24138425 w 9874"/>
                <a:gd name="T9" fmla="*/ 1310622 h 10000"/>
                <a:gd name="T10" fmla="*/ 16179574 w 9874"/>
                <a:gd name="T11" fmla="*/ 4795722 h 10000"/>
                <a:gd name="T12" fmla="*/ 6935240 w 9874"/>
                <a:gd name="T13" fmla="*/ 6961386 h 10000"/>
                <a:gd name="T14" fmla="*/ 6935240 w 9874"/>
                <a:gd name="T15" fmla="*/ 9131056 h 10000"/>
                <a:gd name="T16" fmla="*/ 4622030 w 9874"/>
                <a:gd name="T17" fmla="*/ 13470920 h 10000"/>
                <a:gd name="T18" fmla="*/ 0 w 9874"/>
                <a:gd name="T19" fmla="*/ 17806517 h 10000"/>
                <a:gd name="T20" fmla="*/ 4622030 w 9874"/>
                <a:gd name="T21" fmla="*/ 24316313 h 10000"/>
                <a:gd name="T22" fmla="*/ 13866364 w 9874"/>
                <a:gd name="T23" fmla="*/ 26485983 h 10000"/>
                <a:gd name="T24" fmla="*/ 9244318 w 9874"/>
                <a:gd name="T25" fmla="*/ 30821579 h 10000"/>
                <a:gd name="T26" fmla="*/ 9244318 w 9874"/>
                <a:gd name="T27" fmla="*/ 39496761 h 10000"/>
                <a:gd name="T28" fmla="*/ 18492783 w 9874"/>
                <a:gd name="T29" fmla="*/ 43836625 h 10000"/>
                <a:gd name="T30" fmla="*/ 23110682 w 9874"/>
                <a:gd name="T31" fmla="*/ 39496761 h 10000"/>
                <a:gd name="T32" fmla="*/ 23110682 w 9874"/>
                <a:gd name="T33" fmla="*/ 35161443 h 10000"/>
                <a:gd name="T34" fmla="*/ 32354999 w 9874"/>
                <a:gd name="T35" fmla="*/ 30821579 h 10000"/>
                <a:gd name="T36" fmla="*/ 23110682 w 9874"/>
                <a:gd name="T37" fmla="*/ 22146381 h 10000"/>
                <a:gd name="T38" fmla="*/ 23110682 w 9874"/>
                <a:gd name="T39" fmla="*/ 17806517 h 10000"/>
                <a:gd name="T40" fmla="*/ 18492783 w 9874"/>
                <a:gd name="T41" fmla="*/ 11300988 h 10000"/>
                <a:gd name="T42" fmla="*/ 32354999 w 9874"/>
                <a:gd name="T43" fmla="*/ 9131056 h 10000"/>
                <a:gd name="T44" fmla="*/ 38075353 w 9874"/>
                <a:gd name="T45" fmla="*/ 7794223 h 10000"/>
                <a:gd name="T46" fmla="*/ 38187800 w 9874"/>
                <a:gd name="T47" fmla="*/ 4979936 h 10000"/>
                <a:gd name="T48" fmla="*/ 39161265 w 9874"/>
                <a:gd name="T49" fmla="*/ 3949787 h 10000"/>
                <a:gd name="T50" fmla="*/ 40259588 w 9874"/>
                <a:gd name="T51" fmla="*/ 3222024 h 1000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9874" h="10000">
                  <a:moveTo>
                    <a:pt x="9677" y="735"/>
                  </a:moveTo>
                  <a:lnTo>
                    <a:pt x="9874" y="489"/>
                  </a:lnTo>
                  <a:lnTo>
                    <a:pt x="9223" y="488"/>
                  </a:lnTo>
                  <a:lnTo>
                    <a:pt x="8813" y="0"/>
                  </a:lnTo>
                  <a:lnTo>
                    <a:pt x="5802" y="299"/>
                  </a:lnTo>
                  <a:lnTo>
                    <a:pt x="3889" y="1094"/>
                  </a:lnTo>
                  <a:lnTo>
                    <a:pt x="1667" y="1588"/>
                  </a:lnTo>
                  <a:lnTo>
                    <a:pt x="1667" y="2083"/>
                  </a:lnTo>
                  <a:lnTo>
                    <a:pt x="1111" y="3073"/>
                  </a:lnTo>
                  <a:lnTo>
                    <a:pt x="0" y="4062"/>
                  </a:lnTo>
                  <a:lnTo>
                    <a:pt x="1111" y="5547"/>
                  </a:lnTo>
                  <a:lnTo>
                    <a:pt x="3333" y="6042"/>
                  </a:lnTo>
                  <a:lnTo>
                    <a:pt x="2222" y="7031"/>
                  </a:lnTo>
                  <a:lnTo>
                    <a:pt x="2222" y="9010"/>
                  </a:lnTo>
                  <a:lnTo>
                    <a:pt x="4445" y="10000"/>
                  </a:lnTo>
                  <a:lnTo>
                    <a:pt x="5555" y="9010"/>
                  </a:lnTo>
                  <a:lnTo>
                    <a:pt x="5555" y="8021"/>
                  </a:lnTo>
                  <a:lnTo>
                    <a:pt x="7777" y="7031"/>
                  </a:lnTo>
                  <a:lnTo>
                    <a:pt x="5555" y="5052"/>
                  </a:lnTo>
                  <a:lnTo>
                    <a:pt x="5555" y="4062"/>
                  </a:lnTo>
                  <a:lnTo>
                    <a:pt x="4445" y="2578"/>
                  </a:lnTo>
                  <a:lnTo>
                    <a:pt x="7777" y="2083"/>
                  </a:lnTo>
                  <a:lnTo>
                    <a:pt x="9152" y="1778"/>
                  </a:lnTo>
                  <a:lnTo>
                    <a:pt x="9179" y="1136"/>
                  </a:lnTo>
                  <a:lnTo>
                    <a:pt x="9413" y="901"/>
                  </a:lnTo>
                  <a:lnTo>
                    <a:pt x="9677" y="73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0" name="Freeform 351"/>
            <p:cNvSpPr>
              <a:spLocks/>
            </p:cNvSpPr>
            <p:nvPr/>
          </p:nvSpPr>
          <p:spPr bwMode="auto">
            <a:xfrm>
              <a:off x="3246925" y="3354108"/>
              <a:ext cx="205071" cy="168162"/>
            </a:xfrm>
            <a:custGeom>
              <a:avLst/>
              <a:gdLst>
                <a:gd name="T0" fmla="*/ 76535066 w 10000"/>
                <a:gd name="T1" fmla="*/ 22574748 h 10000"/>
                <a:gd name="T2" fmla="*/ 83691327 w 10000"/>
                <a:gd name="T3" fmla="*/ 19197435 h 10000"/>
                <a:gd name="T4" fmla="*/ 82314503 w 10000"/>
                <a:gd name="T5" fmla="*/ 11073437 h 10000"/>
                <a:gd name="T6" fmla="*/ 61804450 w 10000"/>
                <a:gd name="T7" fmla="*/ 0 h 10000"/>
                <a:gd name="T8" fmla="*/ 47671854 w 10000"/>
                <a:gd name="T9" fmla="*/ 3400804 h 10000"/>
                <a:gd name="T10" fmla="*/ 21707381 w 10000"/>
                <a:gd name="T11" fmla="*/ 5317827 h 10000"/>
                <a:gd name="T12" fmla="*/ 18817447 w 10000"/>
                <a:gd name="T13" fmla="*/ 3400804 h 10000"/>
                <a:gd name="T14" fmla="*/ 10156903 w 10000"/>
                <a:gd name="T15" fmla="*/ 12985361 h 10000"/>
                <a:gd name="T16" fmla="*/ 4385841 w 10000"/>
                <a:gd name="T17" fmla="*/ 20657725 h 10000"/>
                <a:gd name="T18" fmla="*/ 4120806 w 10000"/>
                <a:gd name="T19" fmla="*/ 21894580 h 10000"/>
                <a:gd name="T20" fmla="*/ 3607896 w 10000"/>
                <a:gd name="T21" fmla="*/ 22912274 h 10000"/>
                <a:gd name="T22" fmla="*/ 17202 w 10000"/>
                <a:gd name="T23" fmla="*/ 24567662 h 10000"/>
                <a:gd name="T24" fmla="*/ 15295111 w 10000"/>
                <a:gd name="T25" fmla="*/ 39146671 h 10000"/>
                <a:gd name="T26" fmla="*/ 24579703 w 10000"/>
                <a:gd name="T27" fmla="*/ 41743575 h 10000"/>
                <a:gd name="T28" fmla="*/ 27136223 w 10000"/>
                <a:gd name="T29" fmla="*/ 45372897 h 10000"/>
                <a:gd name="T30" fmla="*/ 47774616 w 10000"/>
                <a:gd name="T31" fmla="*/ 47532320 h 10000"/>
                <a:gd name="T32" fmla="*/ 73653959 w 10000"/>
                <a:gd name="T33" fmla="*/ 43660615 h 10000"/>
                <a:gd name="T34" fmla="*/ 76535066 w 10000"/>
                <a:gd name="T35" fmla="*/ 32159304 h 10000"/>
                <a:gd name="T36" fmla="*/ 82314503 w 10000"/>
                <a:gd name="T37" fmla="*/ 30242282 h 10000"/>
                <a:gd name="T38" fmla="*/ 81374265 w 10000"/>
                <a:gd name="T39" fmla="*/ 27526155 h 10000"/>
                <a:gd name="T40" fmla="*/ 76535066 w 10000"/>
                <a:gd name="T41" fmla="*/ 22574748 h 100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000" h="10000">
                  <a:moveTo>
                    <a:pt x="8952" y="4746"/>
                  </a:moveTo>
                  <a:cubicBezTo>
                    <a:pt x="8952" y="4746"/>
                    <a:pt x="9789" y="4438"/>
                    <a:pt x="9789" y="4036"/>
                  </a:cubicBezTo>
                  <a:cubicBezTo>
                    <a:pt x="10125" y="3229"/>
                    <a:pt x="10054" y="3000"/>
                    <a:pt x="9628" y="2328"/>
                  </a:cubicBezTo>
                  <a:cubicBezTo>
                    <a:pt x="9201" y="1655"/>
                    <a:pt x="8028" y="776"/>
                    <a:pt x="7229" y="0"/>
                  </a:cubicBezTo>
                  <a:cubicBezTo>
                    <a:pt x="6677" y="239"/>
                    <a:pt x="6358" y="529"/>
                    <a:pt x="5576" y="715"/>
                  </a:cubicBezTo>
                  <a:cubicBezTo>
                    <a:pt x="4794" y="901"/>
                    <a:pt x="3551" y="983"/>
                    <a:pt x="2539" y="1118"/>
                  </a:cubicBezTo>
                  <a:lnTo>
                    <a:pt x="2201" y="715"/>
                  </a:lnTo>
                  <a:lnTo>
                    <a:pt x="1188" y="2730"/>
                  </a:lnTo>
                  <a:cubicBezTo>
                    <a:pt x="963" y="3268"/>
                    <a:pt x="631" y="4031"/>
                    <a:pt x="513" y="4343"/>
                  </a:cubicBezTo>
                  <a:cubicBezTo>
                    <a:pt x="396" y="4654"/>
                    <a:pt x="496" y="4524"/>
                    <a:pt x="482" y="4603"/>
                  </a:cubicBezTo>
                  <a:cubicBezTo>
                    <a:pt x="467" y="4681"/>
                    <a:pt x="503" y="4723"/>
                    <a:pt x="422" y="4817"/>
                  </a:cubicBezTo>
                  <a:cubicBezTo>
                    <a:pt x="342" y="4911"/>
                    <a:pt x="-28" y="5153"/>
                    <a:pt x="2" y="5165"/>
                  </a:cubicBezTo>
                  <a:cubicBezTo>
                    <a:pt x="871" y="6361"/>
                    <a:pt x="1309" y="7628"/>
                    <a:pt x="1789" y="8230"/>
                  </a:cubicBezTo>
                  <a:cubicBezTo>
                    <a:pt x="2266" y="8832"/>
                    <a:pt x="2645" y="8558"/>
                    <a:pt x="2875" y="8776"/>
                  </a:cubicBezTo>
                  <a:cubicBezTo>
                    <a:pt x="3105" y="8994"/>
                    <a:pt x="2722" y="9336"/>
                    <a:pt x="3174" y="9539"/>
                  </a:cubicBezTo>
                  <a:cubicBezTo>
                    <a:pt x="3626" y="9742"/>
                    <a:pt x="4682" y="10053"/>
                    <a:pt x="5588" y="9993"/>
                  </a:cubicBezTo>
                  <a:cubicBezTo>
                    <a:pt x="6494" y="9933"/>
                    <a:pt x="8055" y="9717"/>
                    <a:pt x="8615" y="9179"/>
                  </a:cubicBezTo>
                  <a:cubicBezTo>
                    <a:pt x="9175" y="8641"/>
                    <a:pt x="8840" y="7567"/>
                    <a:pt x="8952" y="6761"/>
                  </a:cubicBezTo>
                  <a:lnTo>
                    <a:pt x="9628" y="6358"/>
                  </a:lnTo>
                  <a:cubicBezTo>
                    <a:pt x="9591" y="6168"/>
                    <a:pt x="9555" y="5977"/>
                    <a:pt x="9518" y="5787"/>
                  </a:cubicBezTo>
                  <a:cubicBezTo>
                    <a:pt x="9629" y="5384"/>
                    <a:pt x="8840" y="5149"/>
                    <a:pt x="8952" y="474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1" name="Freeform 353"/>
            <p:cNvSpPr>
              <a:spLocks/>
            </p:cNvSpPr>
            <p:nvPr/>
          </p:nvSpPr>
          <p:spPr bwMode="auto">
            <a:xfrm>
              <a:off x="3040595" y="3276579"/>
              <a:ext cx="158522" cy="81897"/>
            </a:xfrm>
            <a:custGeom>
              <a:avLst/>
              <a:gdLst>
                <a:gd name="T0" fmla="*/ 35895344 w 10569"/>
                <a:gd name="T1" fmla="*/ 3260169 h 10092"/>
                <a:gd name="T2" fmla="*/ 26280492 w 10569"/>
                <a:gd name="T3" fmla="*/ 1833956 h 10092"/>
                <a:gd name="T4" fmla="*/ 20105975 w 10569"/>
                <a:gd name="T5" fmla="*/ 917244 h 10092"/>
                <a:gd name="T6" fmla="*/ 13931458 w 10569"/>
                <a:gd name="T7" fmla="*/ 0 h 10092"/>
                <a:gd name="T8" fmla="*/ 13931458 w 10569"/>
                <a:gd name="T9" fmla="*/ 458319 h 10092"/>
                <a:gd name="T10" fmla="*/ 10844432 w 10569"/>
                <a:gd name="T11" fmla="*/ 0 h 10092"/>
                <a:gd name="T12" fmla="*/ 9298989 w 10569"/>
                <a:gd name="T13" fmla="*/ 458319 h 10092"/>
                <a:gd name="T14" fmla="*/ 6211738 w 10569"/>
                <a:gd name="T15" fmla="*/ 917244 h 10092"/>
                <a:gd name="T16" fmla="*/ 3124487 w 10569"/>
                <a:gd name="T17" fmla="*/ 1375637 h 10092"/>
                <a:gd name="T18" fmla="*/ 37446 w 10569"/>
                <a:gd name="T19" fmla="*/ 1833956 h 10092"/>
                <a:gd name="T20" fmla="*/ 1582663 w 10569"/>
                <a:gd name="T21" fmla="*/ 2453523 h 10092"/>
                <a:gd name="T22" fmla="*/ 4489881 w 10569"/>
                <a:gd name="T23" fmla="*/ 3289878 h 10092"/>
                <a:gd name="T24" fmla="*/ 7757166 w 10569"/>
                <a:gd name="T25" fmla="*/ 4585157 h 10092"/>
                <a:gd name="T26" fmla="*/ 9298989 w 10569"/>
                <a:gd name="T27" fmla="*/ 5044081 h 10092"/>
                <a:gd name="T28" fmla="*/ 10925872 w 10569"/>
                <a:gd name="T29" fmla="*/ 5553050 h 10092"/>
                <a:gd name="T30" fmla="*/ 16641728 w 10569"/>
                <a:gd name="T31" fmla="*/ 5499121 h 10092"/>
                <a:gd name="T32" fmla="*/ 18812093 w 10569"/>
                <a:gd name="T33" fmla="*/ 5040196 h 10092"/>
                <a:gd name="T34" fmla="*/ 21742997 w 10569"/>
                <a:gd name="T35" fmla="*/ 5177763 h 10092"/>
                <a:gd name="T36" fmla="*/ 21916272 w 10569"/>
                <a:gd name="T37" fmla="*/ 5191006 h 10092"/>
                <a:gd name="T38" fmla="*/ 22833159 w 10569"/>
                <a:gd name="T39" fmla="*/ 5285081 h 10092"/>
                <a:gd name="T40" fmla="*/ 26351779 w 10569"/>
                <a:gd name="T41" fmla="*/ 5526089 h 10092"/>
                <a:gd name="T42" fmla="*/ 29727586 w 10569"/>
                <a:gd name="T43" fmla="*/ 5147523 h 10092"/>
                <a:gd name="T44" fmla="*/ 35290700 w 10569"/>
                <a:gd name="T45" fmla="*/ 5368719 h 1009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569" h="10092">
                  <a:moveTo>
                    <a:pt x="10569" y="5925"/>
                  </a:moveTo>
                  <a:cubicBezTo>
                    <a:pt x="10249" y="5077"/>
                    <a:pt x="8682" y="4197"/>
                    <a:pt x="7738" y="3333"/>
                  </a:cubicBezTo>
                  <a:lnTo>
                    <a:pt x="5920" y="1667"/>
                  </a:lnTo>
                  <a:lnTo>
                    <a:pt x="4102" y="0"/>
                  </a:lnTo>
                  <a:lnTo>
                    <a:pt x="4102" y="833"/>
                  </a:lnTo>
                  <a:lnTo>
                    <a:pt x="3193" y="0"/>
                  </a:lnTo>
                  <a:lnTo>
                    <a:pt x="2738" y="833"/>
                  </a:lnTo>
                  <a:lnTo>
                    <a:pt x="1829" y="1667"/>
                  </a:lnTo>
                  <a:lnTo>
                    <a:pt x="920" y="2500"/>
                  </a:lnTo>
                  <a:cubicBezTo>
                    <a:pt x="617" y="2778"/>
                    <a:pt x="87" y="3007"/>
                    <a:pt x="11" y="3333"/>
                  </a:cubicBezTo>
                  <a:cubicBezTo>
                    <a:pt x="-65" y="3659"/>
                    <a:pt x="248" y="4018"/>
                    <a:pt x="466" y="4459"/>
                  </a:cubicBezTo>
                  <a:cubicBezTo>
                    <a:pt x="684" y="4900"/>
                    <a:pt x="1019" y="5333"/>
                    <a:pt x="1322" y="5979"/>
                  </a:cubicBezTo>
                  <a:cubicBezTo>
                    <a:pt x="1625" y="6625"/>
                    <a:pt x="2048" y="7802"/>
                    <a:pt x="2284" y="8333"/>
                  </a:cubicBezTo>
                  <a:cubicBezTo>
                    <a:pt x="2520" y="8864"/>
                    <a:pt x="2583" y="8874"/>
                    <a:pt x="2738" y="9167"/>
                  </a:cubicBezTo>
                  <a:cubicBezTo>
                    <a:pt x="2893" y="9460"/>
                    <a:pt x="3217" y="10092"/>
                    <a:pt x="3217" y="10092"/>
                  </a:cubicBezTo>
                  <a:cubicBezTo>
                    <a:pt x="4581" y="10092"/>
                    <a:pt x="4900" y="9994"/>
                    <a:pt x="4900" y="9994"/>
                  </a:cubicBezTo>
                  <a:cubicBezTo>
                    <a:pt x="4785" y="9440"/>
                    <a:pt x="5654" y="9714"/>
                    <a:pt x="5539" y="9160"/>
                  </a:cubicBezTo>
                  <a:cubicBezTo>
                    <a:pt x="5853" y="9260"/>
                    <a:pt x="6250" y="9364"/>
                    <a:pt x="6402" y="9410"/>
                  </a:cubicBezTo>
                  <a:cubicBezTo>
                    <a:pt x="6554" y="9456"/>
                    <a:pt x="6377" y="9434"/>
                    <a:pt x="6453" y="9434"/>
                  </a:cubicBezTo>
                  <a:cubicBezTo>
                    <a:pt x="6529" y="9434"/>
                    <a:pt x="6505" y="9504"/>
                    <a:pt x="6723" y="9605"/>
                  </a:cubicBezTo>
                  <a:cubicBezTo>
                    <a:pt x="6941" y="9707"/>
                    <a:pt x="7421" y="10085"/>
                    <a:pt x="7759" y="10043"/>
                  </a:cubicBezTo>
                  <a:cubicBezTo>
                    <a:pt x="8097" y="10001"/>
                    <a:pt x="8436" y="9626"/>
                    <a:pt x="8753" y="9355"/>
                  </a:cubicBezTo>
                  <a:cubicBezTo>
                    <a:pt x="9070" y="9084"/>
                    <a:pt x="8347" y="9964"/>
                    <a:pt x="10391" y="9757"/>
                  </a:cubicBez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2" name="Freeform 354"/>
            <p:cNvSpPr>
              <a:spLocks/>
            </p:cNvSpPr>
            <p:nvPr/>
          </p:nvSpPr>
          <p:spPr bwMode="auto">
            <a:xfrm>
              <a:off x="3153825" y="3361752"/>
              <a:ext cx="137134" cy="95001"/>
            </a:xfrm>
            <a:custGeom>
              <a:avLst/>
              <a:gdLst>
                <a:gd name="T0" fmla="*/ 19546837 w 9980"/>
                <a:gd name="T1" fmla="*/ 0 h 10000"/>
                <a:gd name="T2" fmla="*/ 15929452 w 9980"/>
                <a:gd name="T3" fmla="*/ 1326499 h 10000"/>
                <a:gd name="T4" fmla="*/ 10695094 w 9980"/>
                <a:gd name="T5" fmla="*/ 1927289 h 10000"/>
                <a:gd name="T6" fmla="*/ 6765918 w 9980"/>
                <a:gd name="T7" fmla="*/ 2528164 h 10000"/>
                <a:gd name="T8" fmla="*/ 4147500 w 9980"/>
                <a:gd name="T9" fmla="*/ 2309784 h 10000"/>
                <a:gd name="T10" fmla="*/ 2839634 w 9980"/>
                <a:gd name="T11" fmla="*/ 1927289 h 10000"/>
                <a:gd name="T12" fmla="*/ 1529069 w 9980"/>
                <a:gd name="T13" fmla="*/ 3128039 h 10000"/>
                <a:gd name="T14" fmla="*/ 218517 w 9980"/>
                <a:gd name="T15" fmla="*/ 4930483 h 10000"/>
                <a:gd name="T16" fmla="*/ 58608 w 9980"/>
                <a:gd name="T17" fmla="*/ 5184610 h 10000"/>
                <a:gd name="T18" fmla="*/ 831183 w 9980"/>
                <a:gd name="T19" fmla="*/ 5914673 h 10000"/>
                <a:gd name="T20" fmla="*/ 4379234 w 9980"/>
                <a:gd name="T21" fmla="*/ 8205226 h 10000"/>
                <a:gd name="T22" fmla="*/ 9616277 w 9980"/>
                <a:gd name="T23" fmla="*/ 8732701 h 10000"/>
                <a:gd name="T24" fmla="*/ 11691362 w 9980"/>
                <a:gd name="T25" fmla="*/ 8224457 h 10000"/>
                <a:gd name="T26" fmla="*/ 16006632 w 9980"/>
                <a:gd name="T27" fmla="*/ 7478697 h 10000"/>
                <a:gd name="T28" fmla="*/ 16313055 w 9980"/>
                <a:gd name="T29" fmla="*/ 7478697 h 10000"/>
                <a:gd name="T30" fmla="*/ 19858435 w 9980"/>
                <a:gd name="T31" fmla="*/ 6732022 h 10000"/>
                <a:gd name="T32" fmla="*/ 22477047 w 9980"/>
                <a:gd name="T33" fmla="*/ 4329703 h 10000"/>
                <a:gd name="T34" fmla="*/ 26406029 w 9980"/>
                <a:gd name="T35" fmla="*/ 1326499 h 10000"/>
                <a:gd name="T36" fmla="*/ 25865368 w 9980"/>
                <a:gd name="T37" fmla="*/ 109147 h 10000"/>
                <a:gd name="T38" fmla="*/ 24315043 w 9980"/>
                <a:gd name="T39" fmla="*/ 289960 h 10000"/>
                <a:gd name="T40" fmla="*/ 19546837 w 9980"/>
                <a:gd name="T41" fmla="*/ 0 h 100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980" h="10000">
                  <a:moveTo>
                    <a:pt x="7338" y="0"/>
                  </a:moveTo>
                  <a:cubicBezTo>
                    <a:pt x="6885" y="506"/>
                    <a:pt x="6535" y="1151"/>
                    <a:pt x="5980" y="1519"/>
                  </a:cubicBezTo>
                  <a:cubicBezTo>
                    <a:pt x="5426" y="1887"/>
                    <a:pt x="4670" y="1978"/>
                    <a:pt x="4015" y="2207"/>
                  </a:cubicBezTo>
                  <a:cubicBezTo>
                    <a:pt x="2540" y="2895"/>
                    <a:pt x="2950" y="2822"/>
                    <a:pt x="2540" y="2895"/>
                  </a:cubicBezTo>
                  <a:cubicBezTo>
                    <a:pt x="2130" y="2968"/>
                    <a:pt x="1557" y="2645"/>
                    <a:pt x="1557" y="2645"/>
                  </a:cubicBezTo>
                  <a:cubicBezTo>
                    <a:pt x="1066" y="1958"/>
                    <a:pt x="1230" y="2051"/>
                    <a:pt x="1066" y="2207"/>
                  </a:cubicBezTo>
                  <a:cubicBezTo>
                    <a:pt x="902" y="2363"/>
                    <a:pt x="574" y="3582"/>
                    <a:pt x="574" y="3582"/>
                  </a:cubicBezTo>
                  <a:cubicBezTo>
                    <a:pt x="409" y="4270"/>
                    <a:pt x="174" y="5254"/>
                    <a:pt x="82" y="5646"/>
                  </a:cubicBezTo>
                  <a:cubicBezTo>
                    <a:pt x="-10" y="6038"/>
                    <a:pt x="-16" y="5749"/>
                    <a:pt x="22" y="5937"/>
                  </a:cubicBezTo>
                  <a:cubicBezTo>
                    <a:pt x="60" y="6125"/>
                    <a:pt x="42" y="6197"/>
                    <a:pt x="312" y="6773"/>
                  </a:cubicBezTo>
                  <a:cubicBezTo>
                    <a:pt x="583" y="7349"/>
                    <a:pt x="1094" y="8858"/>
                    <a:pt x="1644" y="9396"/>
                  </a:cubicBezTo>
                  <a:cubicBezTo>
                    <a:pt x="2194" y="9934"/>
                    <a:pt x="3153" y="9997"/>
                    <a:pt x="3610" y="10000"/>
                  </a:cubicBezTo>
                  <a:cubicBezTo>
                    <a:pt x="4068" y="10003"/>
                    <a:pt x="3989" y="9657"/>
                    <a:pt x="4389" y="9418"/>
                  </a:cubicBezTo>
                  <a:cubicBezTo>
                    <a:pt x="4788" y="9179"/>
                    <a:pt x="5720" y="8707"/>
                    <a:pt x="6009" y="8564"/>
                  </a:cubicBezTo>
                  <a:cubicBezTo>
                    <a:pt x="6298" y="8421"/>
                    <a:pt x="5883" y="8706"/>
                    <a:pt x="6124" y="8564"/>
                  </a:cubicBezTo>
                  <a:cubicBezTo>
                    <a:pt x="6364" y="8422"/>
                    <a:pt x="7069" y="8310"/>
                    <a:pt x="7455" y="7709"/>
                  </a:cubicBezTo>
                  <a:cubicBezTo>
                    <a:pt x="7841" y="7109"/>
                    <a:pt x="8111" y="5875"/>
                    <a:pt x="8438" y="4958"/>
                  </a:cubicBezTo>
                  <a:cubicBezTo>
                    <a:pt x="8929" y="3812"/>
                    <a:pt x="9701" y="2324"/>
                    <a:pt x="9913" y="1519"/>
                  </a:cubicBezTo>
                  <a:cubicBezTo>
                    <a:pt x="10125" y="713"/>
                    <a:pt x="9778" y="589"/>
                    <a:pt x="9710" y="125"/>
                  </a:cubicBezTo>
                  <a:lnTo>
                    <a:pt x="9128" y="332"/>
                  </a:lnTo>
                  <a:lnTo>
                    <a:pt x="733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3" name="Freeform 355"/>
            <p:cNvSpPr>
              <a:spLocks/>
            </p:cNvSpPr>
            <p:nvPr/>
          </p:nvSpPr>
          <p:spPr bwMode="auto">
            <a:xfrm>
              <a:off x="3157599" y="3322441"/>
              <a:ext cx="133360" cy="69886"/>
            </a:xfrm>
            <a:custGeom>
              <a:avLst/>
              <a:gdLst>
                <a:gd name="T0" fmla="*/ 14753551 w 10000"/>
                <a:gd name="T1" fmla="*/ 221096 h 9595"/>
                <a:gd name="T2" fmla="*/ 11909822 w 10000"/>
                <a:gd name="T3" fmla="*/ 35191 h 9595"/>
                <a:gd name="T4" fmla="*/ 9391507 w 10000"/>
                <a:gd name="T5" fmla="*/ 37469 h 9595"/>
                <a:gd name="T6" fmla="*/ 6706745 w 10000"/>
                <a:gd name="T7" fmla="*/ 221096 h 9595"/>
                <a:gd name="T8" fmla="*/ 5366857 w 10000"/>
                <a:gd name="T9" fmla="*/ 1062251 h 9595"/>
                <a:gd name="T10" fmla="*/ 0 w 10000"/>
                <a:gd name="T11" fmla="*/ 1903829 h 9595"/>
                <a:gd name="T12" fmla="*/ 1342381 w 10000"/>
                <a:gd name="T13" fmla="*/ 2744978 h 9595"/>
                <a:gd name="T14" fmla="*/ 2325917 w 10000"/>
                <a:gd name="T15" fmla="*/ 3250351 h 9595"/>
                <a:gd name="T16" fmla="*/ 4794266 w 10000"/>
                <a:gd name="T17" fmla="*/ 3632346 h 9595"/>
                <a:gd name="T18" fmla="*/ 10529383 w 10000"/>
                <a:gd name="T19" fmla="*/ 3127344 h 9595"/>
                <a:gd name="T20" fmla="*/ 14824866 w 10000"/>
                <a:gd name="T21" fmla="*/ 2897184 h 9595"/>
                <a:gd name="T22" fmla="*/ 16939344 w 10000"/>
                <a:gd name="T23" fmla="*/ 2073784 h 9595"/>
                <a:gd name="T24" fmla="*/ 21890456 w 10000"/>
                <a:gd name="T25" fmla="*/ 2243747 h 9595"/>
                <a:gd name="T26" fmla="*/ 23289738 w 10000"/>
                <a:gd name="T27" fmla="*/ 1882630 h 9595"/>
                <a:gd name="T28" fmla="*/ 23370468 w 10000"/>
                <a:gd name="T29" fmla="*/ 1483201 h 9595"/>
                <a:gd name="T30" fmla="*/ 23726819 w 10000"/>
                <a:gd name="T31" fmla="*/ 815451 h 9595"/>
                <a:gd name="T32" fmla="*/ 20379494 w 10000"/>
                <a:gd name="T33" fmla="*/ 459583 h 9595"/>
                <a:gd name="T34" fmla="*/ 20120408 w 10000"/>
                <a:gd name="T35" fmla="*/ 221096 h 9595"/>
                <a:gd name="T36" fmla="*/ 14753551 w 10000"/>
                <a:gd name="T37" fmla="*/ 221096 h 959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0000" h="9595">
                  <a:moveTo>
                    <a:pt x="6210" y="584"/>
                  </a:moveTo>
                  <a:cubicBezTo>
                    <a:pt x="5554" y="325"/>
                    <a:pt x="5389" y="258"/>
                    <a:pt x="5013" y="93"/>
                  </a:cubicBezTo>
                  <a:cubicBezTo>
                    <a:pt x="4637" y="-72"/>
                    <a:pt x="4318" y="17"/>
                    <a:pt x="3953" y="99"/>
                  </a:cubicBezTo>
                  <a:lnTo>
                    <a:pt x="2823" y="584"/>
                  </a:lnTo>
                  <a:lnTo>
                    <a:pt x="2259" y="2806"/>
                  </a:lnTo>
                  <a:lnTo>
                    <a:pt x="0" y="5029"/>
                  </a:lnTo>
                  <a:lnTo>
                    <a:pt x="565" y="7251"/>
                  </a:lnTo>
                  <a:lnTo>
                    <a:pt x="979" y="8586"/>
                  </a:lnTo>
                  <a:lnTo>
                    <a:pt x="2018" y="9595"/>
                  </a:lnTo>
                  <a:lnTo>
                    <a:pt x="4432" y="8261"/>
                  </a:lnTo>
                  <a:lnTo>
                    <a:pt x="6240" y="7653"/>
                  </a:lnTo>
                  <a:lnTo>
                    <a:pt x="7130" y="5478"/>
                  </a:lnTo>
                  <a:lnTo>
                    <a:pt x="9214" y="5927"/>
                  </a:lnTo>
                  <a:lnTo>
                    <a:pt x="9803" y="4973"/>
                  </a:lnTo>
                  <a:cubicBezTo>
                    <a:pt x="9735" y="4622"/>
                    <a:pt x="9905" y="4270"/>
                    <a:pt x="9837" y="3918"/>
                  </a:cubicBezTo>
                  <a:cubicBezTo>
                    <a:pt x="9758" y="2807"/>
                    <a:pt x="10067" y="3265"/>
                    <a:pt x="9987" y="2154"/>
                  </a:cubicBezTo>
                  <a:cubicBezTo>
                    <a:pt x="9527" y="1653"/>
                    <a:pt x="9037" y="1714"/>
                    <a:pt x="8578" y="1214"/>
                  </a:cubicBezTo>
                  <a:cubicBezTo>
                    <a:pt x="8542" y="1004"/>
                    <a:pt x="8505" y="794"/>
                    <a:pt x="8469" y="584"/>
                  </a:cubicBezTo>
                  <a:lnTo>
                    <a:pt x="6210" y="58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4" name="Freeform 356"/>
            <p:cNvSpPr>
              <a:spLocks/>
            </p:cNvSpPr>
            <p:nvPr/>
          </p:nvSpPr>
          <p:spPr bwMode="auto">
            <a:xfrm>
              <a:off x="3307314" y="3503707"/>
              <a:ext cx="182425" cy="140863"/>
            </a:xfrm>
            <a:custGeom>
              <a:avLst/>
              <a:gdLst>
                <a:gd name="T0" fmla="*/ 22159047 w 10000"/>
                <a:gd name="T1" fmla="*/ 1471825 h 10000"/>
                <a:gd name="T2" fmla="*/ 5539588 w 10000"/>
                <a:gd name="T3" fmla="*/ 1471825 h 10000"/>
                <a:gd name="T4" fmla="*/ 0 w 10000"/>
                <a:gd name="T5" fmla="*/ 0 h 10000"/>
                <a:gd name="T6" fmla="*/ 0 w 10000"/>
                <a:gd name="T7" fmla="*/ 2940641 h 10000"/>
                <a:gd name="T8" fmla="*/ 2772971 w 10000"/>
                <a:gd name="T9" fmla="*/ 7356103 h 10000"/>
                <a:gd name="T10" fmla="*/ 4138115 w 10000"/>
                <a:gd name="T11" fmla="*/ 12109724 h 10000"/>
                <a:gd name="T12" fmla="*/ 2772971 w 10000"/>
                <a:gd name="T13" fmla="*/ 14954558 h 10000"/>
                <a:gd name="T14" fmla="*/ 5539588 w 10000"/>
                <a:gd name="T15" fmla="*/ 17897996 h 10000"/>
                <a:gd name="T16" fmla="*/ 9738697 w 10000"/>
                <a:gd name="T17" fmla="*/ 21659295 h 10000"/>
                <a:gd name="T18" fmla="*/ 25047652 w 10000"/>
                <a:gd name="T19" fmla="*/ 18924256 h 10000"/>
                <a:gd name="T20" fmla="*/ 27107390 w 10000"/>
                <a:gd name="T21" fmla="*/ 19930961 h 10000"/>
                <a:gd name="T22" fmla="*/ 30532582 w 10000"/>
                <a:gd name="T23" fmla="*/ 19950516 h 10000"/>
                <a:gd name="T24" fmla="*/ 30471606 w 10000"/>
                <a:gd name="T25" fmla="*/ 20838638 h 10000"/>
                <a:gd name="T26" fmla="*/ 27698635 w 10000"/>
                <a:gd name="T27" fmla="*/ 22310463 h 10000"/>
                <a:gd name="T28" fmla="*/ 30471606 w 10000"/>
                <a:gd name="T29" fmla="*/ 28194755 h 10000"/>
                <a:gd name="T30" fmla="*/ 41551111 w 10000"/>
                <a:gd name="T31" fmla="*/ 23782288 h 10000"/>
                <a:gd name="T32" fmla="*/ 52630635 w 10000"/>
                <a:gd name="T33" fmla="*/ 23782288 h 10000"/>
                <a:gd name="T34" fmla="*/ 58170241 w 10000"/>
                <a:gd name="T35" fmla="*/ 19369822 h 10000"/>
                <a:gd name="T36" fmla="*/ 60943194 w 10000"/>
                <a:gd name="T37" fmla="*/ 19369822 h 10000"/>
                <a:gd name="T38" fmla="*/ 44324082 w 10000"/>
                <a:gd name="T39" fmla="*/ 16426171 h 10000"/>
                <a:gd name="T40" fmla="*/ 41551111 w 10000"/>
                <a:gd name="T41" fmla="*/ 8824933 h 10000"/>
                <a:gd name="T42" fmla="*/ 52630635 w 10000"/>
                <a:gd name="T43" fmla="*/ 2940641 h 10000"/>
                <a:gd name="T44" fmla="*/ 36011194 w 10000"/>
                <a:gd name="T45" fmla="*/ 0 h 10000"/>
                <a:gd name="T46" fmla="*/ 22159047 w 10000"/>
                <a:gd name="T47" fmla="*/ 1471825 h 100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0000" h="10000">
                  <a:moveTo>
                    <a:pt x="3636" y="522"/>
                  </a:moveTo>
                  <a:lnTo>
                    <a:pt x="909" y="522"/>
                  </a:lnTo>
                  <a:lnTo>
                    <a:pt x="0" y="0"/>
                  </a:lnTo>
                  <a:lnTo>
                    <a:pt x="0" y="1043"/>
                  </a:lnTo>
                  <a:lnTo>
                    <a:pt x="455" y="2609"/>
                  </a:lnTo>
                  <a:cubicBezTo>
                    <a:pt x="530" y="3171"/>
                    <a:pt x="604" y="3733"/>
                    <a:pt x="679" y="4295"/>
                  </a:cubicBezTo>
                  <a:cubicBezTo>
                    <a:pt x="604" y="4631"/>
                    <a:pt x="530" y="4968"/>
                    <a:pt x="455" y="5304"/>
                  </a:cubicBezTo>
                  <a:lnTo>
                    <a:pt x="909" y="6348"/>
                  </a:lnTo>
                  <a:lnTo>
                    <a:pt x="1598" y="7682"/>
                  </a:lnTo>
                  <a:cubicBezTo>
                    <a:pt x="2779" y="7328"/>
                    <a:pt x="2976" y="7157"/>
                    <a:pt x="4110" y="6712"/>
                  </a:cubicBezTo>
                  <a:lnTo>
                    <a:pt x="4448" y="7069"/>
                  </a:lnTo>
                  <a:lnTo>
                    <a:pt x="5010" y="7076"/>
                  </a:lnTo>
                  <a:cubicBezTo>
                    <a:pt x="5007" y="7181"/>
                    <a:pt x="5003" y="7286"/>
                    <a:pt x="5000" y="7391"/>
                  </a:cubicBezTo>
                  <a:lnTo>
                    <a:pt x="4545" y="7913"/>
                  </a:lnTo>
                  <a:lnTo>
                    <a:pt x="5000" y="10000"/>
                  </a:lnTo>
                  <a:lnTo>
                    <a:pt x="6818" y="8435"/>
                  </a:lnTo>
                  <a:lnTo>
                    <a:pt x="8636" y="8435"/>
                  </a:lnTo>
                  <a:lnTo>
                    <a:pt x="9545" y="6870"/>
                  </a:lnTo>
                  <a:lnTo>
                    <a:pt x="10000" y="6870"/>
                  </a:lnTo>
                  <a:lnTo>
                    <a:pt x="7273" y="5826"/>
                  </a:lnTo>
                  <a:cubicBezTo>
                    <a:pt x="7121" y="4927"/>
                    <a:pt x="6970" y="4029"/>
                    <a:pt x="6818" y="3130"/>
                  </a:cubicBezTo>
                  <a:lnTo>
                    <a:pt x="8636" y="1043"/>
                  </a:lnTo>
                  <a:lnTo>
                    <a:pt x="5909" y="0"/>
                  </a:lnTo>
                  <a:lnTo>
                    <a:pt x="3636" y="52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5" name="Freeform 361"/>
            <p:cNvSpPr>
              <a:spLocks/>
            </p:cNvSpPr>
            <p:nvPr/>
          </p:nvSpPr>
          <p:spPr bwMode="auto">
            <a:xfrm>
              <a:off x="2900944" y="3389051"/>
              <a:ext cx="114488" cy="65518"/>
            </a:xfrm>
            <a:custGeom>
              <a:avLst/>
              <a:gdLst>
                <a:gd name="T0" fmla="*/ 11660715 w 10000"/>
                <a:gd name="T1" fmla="*/ 642479 h 11466"/>
                <a:gd name="T2" fmla="*/ 10601051 w 10000"/>
                <a:gd name="T3" fmla="*/ 411497 h 11466"/>
                <a:gd name="T4" fmla="*/ 8480157 w 10000"/>
                <a:gd name="T5" fmla="*/ 180516 h 11466"/>
                <a:gd name="T6" fmla="*/ 5403601 w 10000"/>
                <a:gd name="T7" fmla="*/ 359942 h 11466"/>
                <a:gd name="T8" fmla="*/ 4815962 w 10000"/>
                <a:gd name="T9" fmla="*/ 0 h 11466"/>
                <a:gd name="T10" fmla="*/ 3180420 w 10000"/>
                <a:gd name="T11" fmla="*/ 347017 h 11466"/>
                <a:gd name="T12" fmla="*/ 0 w 10000"/>
                <a:gd name="T13" fmla="*/ 1104441 h 11466"/>
                <a:gd name="T14" fmla="*/ 0 w 10000"/>
                <a:gd name="T15" fmla="*/ 1566369 h 11466"/>
                <a:gd name="T16" fmla="*/ 2120756 w 10000"/>
                <a:gd name="T17" fmla="*/ 1566369 h 11466"/>
                <a:gd name="T18" fmla="*/ 3128551 w 10000"/>
                <a:gd name="T19" fmla="*/ 2118686 h 11466"/>
                <a:gd name="T20" fmla="*/ 4240084 w 10000"/>
                <a:gd name="T21" fmla="*/ 2028332 h 11466"/>
                <a:gd name="T22" fmla="*/ 6583589 w 10000"/>
                <a:gd name="T23" fmla="*/ 1669485 h 11466"/>
                <a:gd name="T24" fmla="*/ 7800541 w 10000"/>
                <a:gd name="T25" fmla="*/ 1874785 h 11466"/>
                <a:gd name="T26" fmla="*/ 11660715 w 10000"/>
                <a:gd name="T27" fmla="*/ 1566369 h 11466"/>
                <a:gd name="T28" fmla="*/ 13781471 w 10000"/>
                <a:gd name="T29" fmla="*/ 1335388 h 11466"/>
                <a:gd name="T30" fmla="*/ 14841135 w 10000"/>
                <a:gd name="T31" fmla="*/ 1335388 h 11466"/>
                <a:gd name="T32" fmla="*/ 13781471 w 10000"/>
                <a:gd name="T33" fmla="*/ 1104441 h 11466"/>
                <a:gd name="T34" fmla="*/ 11660715 w 10000"/>
                <a:gd name="T35" fmla="*/ 642479 h 114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000" h="11466">
                  <a:moveTo>
                    <a:pt x="7857" y="3477"/>
                  </a:moveTo>
                  <a:lnTo>
                    <a:pt x="7143" y="2227"/>
                  </a:lnTo>
                  <a:lnTo>
                    <a:pt x="5714" y="977"/>
                  </a:lnTo>
                  <a:lnTo>
                    <a:pt x="3641" y="1948"/>
                  </a:lnTo>
                  <a:cubicBezTo>
                    <a:pt x="3532" y="1206"/>
                    <a:pt x="3354" y="742"/>
                    <a:pt x="3245" y="0"/>
                  </a:cubicBezTo>
                  <a:lnTo>
                    <a:pt x="2143" y="1878"/>
                  </a:lnTo>
                  <a:lnTo>
                    <a:pt x="0" y="5977"/>
                  </a:lnTo>
                  <a:lnTo>
                    <a:pt x="0" y="8477"/>
                  </a:lnTo>
                  <a:lnTo>
                    <a:pt x="1429" y="8477"/>
                  </a:lnTo>
                  <a:lnTo>
                    <a:pt x="2108" y="11466"/>
                  </a:lnTo>
                  <a:lnTo>
                    <a:pt x="2857" y="10977"/>
                  </a:lnTo>
                  <a:lnTo>
                    <a:pt x="4436" y="9035"/>
                  </a:lnTo>
                  <a:lnTo>
                    <a:pt x="5256" y="10146"/>
                  </a:lnTo>
                  <a:lnTo>
                    <a:pt x="7857" y="8477"/>
                  </a:lnTo>
                  <a:lnTo>
                    <a:pt x="9286" y="7227"/>
                  </a:lnTo>
                  <a:lnTo>
                    <a:pt x="10000" y="7227"/>
                  </a:lnTo>
                  <a:lnTo>
                    <a:pt x="9286" y="5977"/>
                  </a:lnTo>
                  <a:lnTo>
                    <a:pt x="7857" y="347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6" name="Freeform 363"/>
            <p:cNvSpPr>
              <a:spLocks/>
            </p:cNvSpPr>
            <p:nvPr/>
          </p:nvSpPr>
          <p:spPr bwMode="auto">
            <a:xfrm>
              <a:off x="2844330" y="3242727"/>
              <a:ext cx="70454" cy="75346"/>
            </a:xfrm>
            <a:custGeom>
              <a:avLst/>
              <a:gdLst>
                <a:gd name="T0" fmla="*/ 853877 w 10056"/>
                <a:gd name="T1" fmla="*/ 1901050 h 10000"/>
                <a:gd name="T2" fmla="*/ 1199163 w 10056"/>
                <a:gd name="T3" fmla="*/ 2661744 h 10000"/>
                <a:gd name="T4" fmla="*/ 1890040 w 10056"/>
                <a:gd name="T5" fmla="*/ 3041860 h 10000"/>
                <a:gd name="T6" fmla="*/ 2519852 w 10056"/>
                <a:gd name="T7" fmla="*/ 3533440 h 10000"/>
                <a:gd name="T8" fmla="*/ 3168589 w 10056"/>
                <a:gd name="T9" fmla="*/ 4158958 h 10000"/>
                <a:gd name="T10" fmla="*/ 3574230 w 10056"/>
                <a:gd name="T11" fmla="*/ 3130881 h 10000"/>
                <a:gd name="T12" fmla="*/ 3333712 w 10056"/>
                <a:gd name="T13" fmla="*/ 2370194 h 10000"/>
                <a:gd name="T14" fmla="*/ 3594263 w 10056"/>
                <a:gd name="T15" fmla="*/ 1365000 h 10000"/>
                <a:gd name="T16" fmla="*/ 3087789 w 10056"/>
                <a:gd name="T17" fmla="*/ 984817 h 10000"/>
                <a:gd name="T18" fmla="*/ 2580612 w 10056"/>
                <a:gd name="T19" fmla="*/ 760247 h 10000"/>
                <a:gd name="T20" fmla="*/ 1890040 w 10056"/>
                <a:gd name="T21" fmla="*/ 380123 h 10000"/>
                <a:gd name="T22" fmla="*/ 1199163 w 10056"/>
                <a:gd name="T23" fmla="*/ 380123 h 10000"/>
                <a:gd name="T24" fmla="*/ 853877 w 10056"/>
                <a:gd name="T25" fmla="*/ 0 h 10000"/>
                <a:gd name="T26" fmla="*/ 163355 w 10056"/>
                <a:gd name="T27" fmla="*/ 380123 h 10000"/>
                <a:gd name="T28" fmla="*/ 0 w 10056"/>
                <a:gd name="T29" fmla="*/ 403835 h 10000"/>
                <a:gd name="T30" fmla="*/ 325253 w 10056"/>
                <a:gd name="T31" fmla="*/ 1431913 h 10000"/>
                <a:gd name="T32" fmla="*/ 853877 w 10056"/>
                <a:gd name="T33" fmla="*/ 1901050 h 100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056" h="10000">
                  <a:moveTo>
                    <a:pt x="2389" y="4571"/>
                  </a:moveTo>
                  <a:lnTo>
                    <a:pt x="3355" y="6400"/>
                  </a:lnTo>
                  <a:lnTo>
                    <a:pt x="5288" y="7314"/>
                  </a:lnTo>
                  <a:lnTo>
                    <a:pt x="7050" y="8496"/>
                  </a:lnTo>
                  <a:lnTo>
                    <a:pt x="8865" y="10000"/>
                  </a:lnTo>
                  <a:cubicBezTo>
                    <a:pt x="8961" y="9105"/>
                    <a:pt x="9904" y="8423"/>
                    <a:pt x="10000" y="7528"/>
                  </a:cubicBezTo>
                  <a:lnTo>
                    <a:pt x="9327" y="5699"/>
                  </a:lnTo>
                  <a:cubicBezTo>
                    <a:pt x="9382" y="4965"/>
                    <a:pt x="10001" y="4016"/>
                    <a:pt x="10056" y="3282"/>
                  </a:cubicBezTo>
                  <a:lnTo>
                    <a:pt x="8639" y="2368"/>
                  </a:lnTo>
                  <a:lnTo>
                    <a:pt x="7220" y="1828"/>
                  </a:lnTo>
                  <a:lnTo>
                    <a:pt x="5288" y="914"/>
                  </a:lnTo>
                  <a:lnTo>
                    <a:pt x="3355" y="914"/>
                  </a:lnTo>
                  <a:lnTo>
                    <a:pt x="2389" y="0"/>
                  </a:lnTo>
                  <a:lnTo>
                    <a:pt x="457" y="914"/>
                  </a:lnTo>
                  <a:lnTo>
                    <a:pt x="0" y="971"/>
                  </a:lnTo>
                  <a:cubicBezTo>
                    <a:pt x="152" y="1866"/>
                    <a:pt x="757" y="2548"/>
                    <a:pt x="910" y="3443"/>
                  </a:cubicBezTo>
                  <a:lnTo>
                    <a:pt x="2389" y="457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7" name="Freeform 252"/>
            <p:cNvSpPr>
              <a:spLocks/>
            </p:cNvSpPr>
            <p:nvPr/>
          </p:nvSpPr>
          <p:spPr bwMode="auto">
            <a:xfrm rot="21133526">
              <a:off x="3075822" y="3419626"/>
              <a:ext cx="89325" cy="46955"/>
            </a:xfrm>
            <a:custGeom>
              <a:avLst/>
              <a:gdLst>
                <a:gd name="T0" fmla="*/ 0 w 1912593"/>
                <a:gd name="T1" fmla="*/ 14 h 1229193"/>
                <a:gd name="T2" fmla="*/ 8 w 1912593"/>
                <a:gd name="T3" fmla="*/ 68 h 1229193"/>
                <a:gd name="T4" fmla="*/ 110 w 1912593"/>
                <a:gd name="T5" fmla="*/ 72 h 1229193"/>
                <a:gd name="T6" fmla="*/ 190 w 1912593"/>
                <a:gd name="T7" fmla="*/ 19 h 1229193"/>
                <a:gd name="T8" fmla="*/ 178 w 1912593"/>
                <a:gd name="T9" fmla="*/ 0 h 1229193"/>
                <a:gd name="T10" fmla="*/ 112 w 1912593"/>
                <a:gd name="T11" fmla="*/ 15 h 1229193"/>
                <a:gd name="T12" fmla="*/ 15 w 1912593"/>
                <a:gd name="T13" fmla="*/ 14 h 1229193"/>
                <a:gd name="T14" fmla="*/ 13 w 1912593"/>
                <a:gd name="T15" fmla="*/ 14 h 1229193"/>
                <a:gd name="T16" fmla="*/ 0 w 1912593"/>
                <a:gd name="T17" fmla="*/ 14 h 12291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12593" h="1229193">
                  <a:moveTo>
                    <a:pt x="0" y="233280"/>
                  </a:moveTo>
                  <a:lnTo>
                    <a:pt x="83793" y="1154242"/>
                  </a:lnTo>
                  <a:lnTo>
                    <a:pt x="1103124" y="1229193"/>
                  </a:lnTo>
                  <a:lnTo>
                    <a:pt x="1912593" y="314793"/>
                  </a:lnTo>
                  <a:lnTo>
                    <a:pt x="1792672" y="0"/>
                  </a:lnTo>
                  <a:lnTo>
                    <a:pt x="1124055" y="252554"/>
                  </a:lnTo>
                  <a:cubicBezTo>
                    <a:pt x="892871" y="224853"/>
                    <a:pt x="379360" y="273001"/>
                    <a:pt x="148176" y="245300"/>
                  </a:cubicBezTo>
                  <a:lnTo>
                    <a:pt x="128763" y="242675"/>
                  </a:lnTo>
                  <a:lnTo>
                    <a:pt x="0" y="23328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8" name="Freeform 253"/>
            <p:cNvSpPr>
              <a:spLocks/>
            </p:cNvSpPr>
            <p:nvPr/>
          </p:nvSpPr>
          <p:spPr bwMode="auto">
            <a:xfrm>
              <a:off x="3080854" y="3428361"/>
              <a:ext cx="142166" cy="149599"/>
            </a:xfrm>
            <a:custGeom>
              <a:avLst/>
              <a:gdLst>
                <a:gd name="T0" fmla="*/ 121 w 3644175"/>
                <a:gd name="T1" fmla="*/ 0 h 3780713"/>
                <a:gd name="T2" fmla="*/ 68 w 3644175"/>
                <a:gd name="T3" fmla="*/ 59 h 3780713"/>
                <a:gd name="T4" fmla="*/ 6 w 3644175"/>
                <a:gd name="T5" fmla="*/ 61 h 3780713"/>
                <a:gd name="T6" fmla="*/ 0 w 3644175"/>
                <a:gd name="T7" fmla="*/ 79 h 3780713"/>
                <a:gd name="T8" fmla="*/ 15 w 3644175"/>
                <a:gd name="T9" fmla="*/ 112 h 3780713"/>
                <a:gd name="T10" fmla="*/ 29 w 3644175"/>
                <a:gd name="T11" fmla="*/ 93 h 3780713"/>
                <a:gd name="T12" fmla="*/ 38 w 3644175"/>
                <a:gd name="T13" fmla="*/ 83 h 3780713"/>
                <a:gd name="T14" fmla="*/ 54 w 3644175"/>
                <a:gd name="T15" fmla="*/ 99 h 3780713"/>
                <a:gd name="T16" fmla="*/ 68 w 3644175"/>
                <a:gd name="T17" fmla="*/ 147 h 3780713"/>
                <a:gd name="T18" fmla="*/ 97 w 3644175"/>
                <a:gd name="T19" fmla="*/ 180 h 3780713"/>
                <a:gd name="T20" fmla="*/ 193 w 3644175"/>
                <a:gd name="T21" fmla="*/ 231 h 3780713"/>
                <a:gd name="T22" fmla="*/ 87 w 3644175"/>
                <a:gd name="T23" fmla="*/ 102 h 3780713"/>
                <a:gd name="T24" fmla="*/ 93 w 3644175"/>
                <a:gd name="T25" fmla="*/ 83 h 3780713"/>
                <a:gd name="T26" fmla="*/ 105 w 3644175"/>
                <a:gd name="T27" fmla="*/ 93 h 3780713"/>
                <a:gd name="T28" fmla="*/ 219 w 3644175"/>
                <a:gd name="T29" fmla="*/ 99 h 3780713"/>
                <a:gd name="T30" fmla="*/ 204 w 3644175"/>
                <a:gd name="T31" fmla="*/ 37 h 3780713"/>
                <a:gd name="T32" fmla="*/ 190 w 3644175"/>
                <a:gd name="T33" fmla="*/ 46 h 3780713"/>
                <a:gd name="T34" fmla="*/ 149 w 3644175"/>
                <a:gd name="T35" fmla="*/ 39 h 3780713"/>
                <a:gd name="T36" fmla="*/ 125 w 3644175"/>
                <a:gd name="T37" fmla="*/ 8 h 3780713"/>
                <a:gd name="T38" fmla="*/ 121 w 3644175"/>
                <a:gd name="T39" fmla="*/ 0 h 378071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644175" h="3780713">
                  <a:moveTo>
                    <a:pt x="2018109" y="0"/>
                  </a:moveTo>
                  <a:lnTo>
                    <a:pt x="1131347" y="970851"/>
                  </a:lnTo>
                  <a:lnTo>
                    <a:pt x="106496" y="992543"/>
                  </a:lnTo>
                  <a:lnTo>
                    <a:pt x="0" y="1285960"/>
                  </a:lnTo>
                  <a:lnTo>
                    <a:pt x="250657" y="1838746"/>
                  </a:lnTo>
                  <a:lnTo>
                    <a:pt x="476240" y="1522355"/>
                  </a:lnTo>
                  <a:lnTo>
                    <a:pt x="637449" y="1360281"/>
                  </a:lnTo>
                  <a:lnTo>
                    <a:pt x="900975" y="1622129"/>
                  </a:lnTo>
                  <a:lnTo>
                    <a:pt x="1125827" y="2401618"/>
                  </a:lnTo>
                  <a:lnTo>
                    <a:pt x="1614428" y="2951232"/>
                  </a:lnTo>
                  <a:cubicBezTo>
                    <a:pt x="2156362" y="3074631"/>
                    <a:pt x="2677783" y="3504219"/>
                    <a:pt x="3209460" y="3780713"/>
                  </a:cubicBezTo>
                  <a:lnTo>
                    <a:pt x="1455611" y="1667100"/>
                  </a:lnTo>
                  <a:lnTo>
                    <a:pt x="1543203" y="1366330"/>
                  </a:lnTo>
                  <a:lnTo>
                    <a:pt x="1755414" y="1517198"/>
                  </a:lnTo>
                  <a:lnTo>
                    <a:pt x="3644175" y="1622129"/>
                  </a:lnTo>
                  <a:lnTo>
                    <a:pt x="3394079" y="610450"/>
                  </a:lnTo>
                  <a:lnTo>
                    <a:pt x="3170007" y="750786"/>
                  </a:lnTo>
                  <a:lnTo>
                    <a:pt x="2480463" y="641709"/>
                  </a:lnTo>
                  <a:lnTo>
                    <a:pt x="2078068" y="137463"/>
                  </a:lnTo>
                  <a:lnTo>
                    <a:pt x="2018109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9" name="Freeform 254"/>
            <p:cNvSpPr>
              <a:spLocks/>
            </p:cNvSpPr>
            <p:nvPr/>
          </p:nvSpPr>
          <p:spPr bwMode="auto">
            <a:xfrm>
              <a:off x="3138727" y="3480776"/>
              <a:ext cx="99390" cy="98277"/>
            </a:xfrm>
            <a:custGeom>
              <a:avLst/>
              <a:gdLst>
                <a:gd name="T0" fmla="*/ 147 w 2398426"/>
                <a:gd name="T1" fmla="*/ 17 h 2488994"/>
                <a:gd name="T2" fmla="*/ 18 w 2398426"/>
                <a:gd name="T3" fmla="*/ 9 h 2488994"/>
                <a:gd name="T4" fmla="*/ 5 w 2398426"/>
                <a:gd name="T5" fmla="*/ 0 h 2488994"/>
                <a:gd name="T6" fmla="*/ 0 w 2398426"/>
                <a:gd name="T7" fmla="*/ 20 h 2488994"/>
                <a:gd name="T8" fmla="*/ 117 w 2398426"/>
                <a:gd name="T9" fmla="*/ 153 h 2488994"/>
                <a:gd name="T10" fmla="*/ 151 w 2398426"/>
                <a:gd name="T11" fmla="*/ 95 h 2488994"/>
                <a:gd name="T12" fmla="*/ 166 w 2398426"/>
                <a:gd name="T13" fmla="*/ 88 h 2488994"/>
                <a:gd name="T14" fmla="*/ 147 w 2398426"/>
                <a:gd name="T15" fmla="*/ 17 h 248899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98426" h="2488994">
                  <a:moveTo>
                    <a:pt x="2113613" y="269822"/>
                  </a:moveTo>
                  <a:lnTo>
                    <a:pt x="254833" y="149901"/>
                  </a:lnTo>
                  <a:lnTo>
                    <a:pt x="74951" y="0"/>
                  </a:lnTo>
                  <a:lnTo>
                    <a:pt x="0" y="329783"/>
                  </a:lnTo>
                  <a:lnTo>
                    <a:pt x="1691048" y="2488994"/>
                  </a:lnTo>
                  <a:lnTo>
                    <a:pt x="2177788" y="1556144"/>
                  </a:lnTo>
                  <a:lnTo>
                    <a:pt x="2398426" y="1439055"/>
                  </a:lnTo>
                  <a:lnTo>
                    <a:pt x="2113613" y="26982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0" name="Freeform 255"/>
            <p:cNvSpPr>
              <a:spLocks/>
            </p:cNvSpPr>
            <p:nvPr/>
          </p:nvSpPr>
          <p:spPr bwMode="auto">
            <a:xfrm rot="286500">
              <a:off x="3210439" y="3541926"/>
              <a:ext cx="44034" cy="57874"/>
            </a:xfrm>
            <a:custGeom>
              <a:avLst/>
              <a:gdLst>
                <a:gd name="T0" fmla="*/ 20 w 1259245"/>
                <a:gd name="T1" fmla="*/ 0 h 1506961"/>
                <a:gd name="T2" fmla="*/ 0 w 1259245"/>
                <a:gd name="T3" fmla="*/ 58 h 1506961"/>
                <a:gd name="T4" fmla="*/ 27 w 1259245"/>
                <a:gd name="T5" fmla="*/ 90 h 1506961"/>
                <a:gd name="T6" fmla="*/ 56 w 1259245"/>
                <a:gd name="T7" fmla="*/ 34 h 1506961"/>
                <a:gd name="T8" fmla="*/ 20 w 1259245"/>
                <a:gd name="T9" fmla="*/ 0 h 15069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9245" h="1506961">
                  <a:moveTo>
                    <a:pt x="459998" y="0"/>
                  </a:moveTo>
                  <a:lnTo>
                    <a:pt x="0" y="967315"/>
                  </a:lnTo>
                  <a:lnTo>
                    <a:pt x="599606" y="1506961"/>
                  </a:lnTo>
                  <a:lnTo>
                    <a:pt x="1259243" y="571259"/>
                  </a:lnTo>
                  <a:lnTo>
                    <a:pt x="45999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1" name="Freeform 256"/>
            <p:cNvSpPr>
              <a:spLocks/>
            </p:cNvSpPr>
            <p:nvPr/>
          </p:nvSpPr>
          <p:spPr bwMode="auto">
            <a:xfrm>
              <a:off x="3211698" y="3439281"/>
              <a:ext cx="71712" cy="57874"/>
            </a:xfrm>
            <a:custGeom>
              <a:avLst/>
              <a:gdLst>
                <a:gd name="T0" fmla="*/ 16 w 1678899"/>
                <a:gd name="T1" fmla="*/ 108 h 1259174"/>
                <a:gd name="T2" fmla="*/ 127 w 1678899"/>
                <a:gd name="T3" fmla="*/ 118 h 1259174"/>
                <a:gd name="T4" fmla="*/ 126 w 1678899"/>
                <a:gd name="T5" fmla="*/ 84 h 1259174"/>
                <a:gd name="T6" fmla="*/ 65 w 1678899"/>
                <a:gd name="T7" fmla="*/ 0 h 1259174"/>
                <a:gd name="T8" fmla="*/ 0 w 1678899"/>
                <a:gd name="T9" fmla="*/ 25 h 1259174"/>
                <a:gd name="T10" fmla="*/ 16 w 1678899"/>
                <a:gd name="T11" fmla="*/ 108 h 12591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78899" h="1259174">
                  <a:moveTo>
                    <a:pt x="209862" y="1154242"/>
                  </a:moveTo>
                  <a:lnTo>
                    <a:pt x="1678899" y="1259174"/>
                  </a:lnTo>
                  <a:lnTo>
                    <a:pt x="1663908" y="899410"/>
                  </a:lnTo>
                  <a:lnTo>
                    <a:pt x="854439" y="0"/>
                  </a:lnTo>
                  <a:lnTo>
                    <a:pt x="0" y="269823"/>
                  </a:lnTo>
                  <a:lnTo>
                    <a:pt x="209862" y="115424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2" name="Freeform 257"/>
            <p:cNvSpPr>
              <a:spLocks/>
            </p:cNvSpPr>
            <p:nvPr/>
          </p:nvSpPr>
          <p:spPr bwMode="auto">
            <a:xfrm>
              <a:off x="3224279" y="3491695"/>
              <a:ext cx="100649" cy="97185"/>
            </a:xfrm>
            <a:custGeom>
              <a:avLst/>
              <a:gdLst>
                <a:gd name="T0" fmla="*/ 0 w 2578308"/>
                <a:gd name="T1" fmla="*/ 0 h 2368446"/>
                <a:gd name="T2" fmla="*/ 15 w 2578308"/>
                <a:gd name="T3" fmla="*/ 78 h 2368446"/>
                <a:gd name="T4" fmla="*/ 6 w 2578308"/>
                <a:gd name="T5" fmla="*/ 86 h 2368446"/>
                <a:gd name="T6" fmla="*/ 50 w 2578308"/>
                <a:gd name="T7" fmla="*/ 127 h 2368446"/>
                <a:gd name="T8" fmla="*/ 65 w 2578308"/>
                <a:gd name="T9" fmla="*/ 104 h 2368446"/>
                <a:gd name="T10" fmla="*/ 101 w 2578308"/>
                <a:gd name="T11" fmla="*/ 138 h 2368446"/>
                <a:gd name="T12" fmla="*/ 95 w 2578308"/>
                <a:gd name="T13" fmla="*/ 161 h 2368446"/>
                <a:gd name="T14" fmla="*/ 136 w 2578308"/>
                <a:gd name="T15" fmla="*/ 154 h 2368446"/>
                <a:gd name="T16" fmla="*/ 150 w 2578308"/>
                <a:gd name="T17" fmla="*/ 103 h 2368446"/>
                <a:gd name="T18" fmla="*/ 123 w 2578308"/>
                <a:gd name="T19" fmla="*/ 15 h 2368446"/>
                <a:gd name="T20" fmla="*/ 84 w 2578308"/>
                <a:gd name="T21" fmla="*/ 1 h 2368446"/>
                <a:gd name="T22" fmla="*/ 0 w 2578308"/>
                <a:gd name="T23" fmla="*/ 0 h 23684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578308" h="2368446">
                  <a:moveTo>
                    <a:pt x="0" y="0"/>
                  </a:moveTo>
                  <a:lnTo>
                    <a:pt x="254833" y="1154242"/>
                  </a:lnTo>
                  <a:lnTo>
                    <a:pt x="104931" y="1259173"/>
                  </a:lnTo>
                  <a:lnTo>
                    <a:pt x="855821" y="1873287"/>
                  </a:lnTo>
                  <a:lnTo>
                    <a:pt x="1111621" y="1524299"/>
                  </a:lnTo>
                  <a:lnTo>
                    <a:pt x="1734645" y="2033965"/>
                  </a:lnTo>
                  <a:lnTo>
                    <a:pt x="1633928" y="2368446"/>
                  </a:lnTo>
                  <a:lnTo>
                    <a:pt x="2338465" y="2263514"/>
                  </a:lnTo>
                  <a:lnTo>
                    <a:pt x="2578308" y="1514006"/>
                  </a:lnTo>
                  <a:lnTo>
                    <a:pt x="2113613" y="224852"/>
                  </a:lnTo>
                  <a:lnTo>
                    <a:pt x="1439056" y="1499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3" name="Freeform 258"/>
            <p:cNvSpPr>
              <a:spLocks/>
            </p:cNvSpPr>
            <p:nvPr/>
          </p:nvSpPr>
          <p:spPr bwMode="auto">
            <a:xfrm>
              <a:off x="3251957" y="3552845"/>
              <a:ext cx="39001" cy="49139"/>
            </a:xfrm>
            <a:custGeom>
              <a:avLst/>
              <a:gdLst>
                <a:gd name="T0" fmla="*/ 22 w 1097536"/>
                <a:gd name="T1" fmla="*/ 0 h 1184223"/>
                <a:gd name="T2" fmla="*/ 0 w 1097536"/>
                <a:gd name="T3" fmla="*/ 30 h 1184223"/>
                <a:gd name="T4" fmla="*/ 21 w 1097536"/>
                <a:gd name="T5" fmla="*/ 86 h 1184223"/>
                <a:gd name="T6" fmla="*/ 50 w 1097536"/>
                <a:gd name="T7" fmla="*/ 60 h 1184223"/>
                <a:gd name="T8" fmla="*/ 51 w 1097536"/>
                <a:gd name="T9" fmla="*/ 37 h 1184223"/>
                <a:gd name="T10" fmla="*/ 22 w 1097536"/>
                <a:gd name="T11" fmla="*/ 0 h 11842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97536" h="1184223">
                  <a:moveTo>
                    <a:pt x="482939" y="0"/>
                  </a:moveTo>
                  <a:lnTo>
                    <a:pt x="0" y="416160"/>
                  </a:lnTo>
                  <a:lnTo>
                    <a:pt x="452959" y="1184223"/>
                  </a:lnTo>
                  <a:lnTo>
                    <a:pt x="1067555" y="824459"/>
                  </a:lnTo>
                  <a:lnTo>
                    <a:pt x="1097536" y="509666"/>
                  </a:lnTo>
                  <a:lnTo>
                    <a:pt x="482939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4" name="Freeform 259"/>
            <p:cNvSpPr>
              <a:spLocks/>
            </p:cNvSpPr>
            <p:nvPr/>
          </p:nvSpPr>
          <p:spPr bwMode="auto">
            <a:xfrm>
              <a:off x="3269571" y="3579052"/>
              <a:ext cx="65422" cy="61150"/>
            </a:xfrm>
            <a:custGeom>
              <a:avLst/>
              <a:gdLst>
                <a:gd name="T0" fmla="*/ 0 w 1852882"/>
                <a:gd name="T1" fmla="*/ 31 h 1521018"/>
                <a:gd name="T2" fmla="*/ 0 w 1852882"/>
                <a:gd name="T3" fmla="*/ 75 h 1521018"/>
                <a:gd name="T4" fmla="*/ 19 w 1852882"/>
                <a:gd name="T5" fmla="*/ 94 h 1521018"/>
                <a:gd name="T6" fmla="*/ 37 w 1852882"/>
                <a:gd name="T7" fmla="*/ 86 h 1521018"/>
                <a:gd name="T8" fmla="*/ 77 w 1852882"/>
                <a:gd name="T9" fmla="*/ 59 h 1521018"/>
                <a:gd name="T10" fmla="*/ 81 w 1852882"/>
                <a:gd name="T11" fmla="*/ 46 h 1521018"/>
                <a:gd name="T12" fmla="*/ 77 w 1852882"/>
                <a:gd name="T13" fmla="*/ 23 h 1521018"/>
                <a:gd name="T14" fmla="*/ 68 w 1852882"/>
                <a:gd name="T15" fmla="*/ 19 h 1521018"/>
                <a:gd name="T16" fmla="*/ 60 w 1852882"/>
                <a:gd name="T17" fmla="*/ 0 h 1521018"/>
                <a:gd name="T18" fmla="*/ 28 w 1852882"/>
                <a:gd name="T19" fmla="*/ 11 h 1521018"/>
                <a:gd name="T20" fmla="*/ 0 w 1852882"/>
                <a:gd name="T21" fmla="*/ 31 h 152101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852882" h="1521018">
                  <a:moveTo>
                    <a:pt x="0" y="507061"/>
                  </a:moveTo>
                  <a:lnTo>
                    <a:pt x="0" y="1211599"/>
                  </a:lnTo>
                  <a:lnTo>
                    <a:pt x="435424" y="1521018"/>
                  </a:lnTo>
                  <a:lnTo>
                    <a:pt x="839449" y="1391481"/>
                  </a:lnTo>
                  <a:lnTo>
                    <a:pt x="1763339" y="952692"/>
                  </a:lnTo>
                  <a:lnTo>
                    <a:pt x="1852882" y="743963"/>
                  </a:lnTo>
                  <a:lnTo>
                    <a:pt x="1756379" y="372784"/>
                  </a:lnTo>
                  <a:lnTo>
                    <a:pt x="1563372" y="307281"/>
                  </a:lnTo>
                  <a:lnTo>
                    <a:pt x="1370668" y="0"/>
                  </a:lnTo>
                  <a:lnTo>
                    <a:pt x="644577" y="177278"/>
                  </a:lnTo>
                  <a:lnTo>
                    <a:pt x="0" y="50706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5" name="Freeform 260"/>
            <p:cNvSpPr>
              <a:spLocks/>
            </p:cNvSpPr>
            <p:nvPr/>
          </p:nvSpPr>
          <p:spPr bwMode="auto">
            <a:xfrm>
              <a:off x="3229311" y="3570317"/>
              <a:ext cx="54098" cy="109196"/>
            </a:xfrm>
            <a:custGeom>
              <a:avLst/>
              <a:gdLst>
                <a:gd name="T0" fmla="*/ 0 w 444747"/>
                <a:gd name="T1" fmla="*/ 425 h 900169"/>
                <a:gd name="T2" fmla="*/ 177 w 444747"/>
                <a:gd name="T3" fmla="*/ 533 h 900169"/>
                <a:gd name="T4" fmla="*/ 177 w 444747"/>
                <a:gd name="T5" fmla="*/ 1275 h 900169"/>
                <a:gd name="T6" fmla="*/ 467 w 444747"/>
                <a:gd name="T7" fmla="*/ 1604 h 900169"/>
                <a:gd name="T8" fmla="*/ 580 w 444747"/>
                <a:gd name="T9" fmla="*/ 1490 h 900169"/>
                <a:gd name="T10" fmla="*/ 681 w 444747"/>
                <a:gd name="T11" fmla="*/ 1218 h 900169"/>
                <a:gd name="T12" fmla="*/ 643 w 444747"/>
                <a:gd name="T13" fmla="*/ 1084 h 900169"/>
                <a:gd name="T14" fmla="*/ 788 w 444747"/>
                <a:gd name="T15" fmla="*/ 1027 h 900169"/>
                <a:gd name="T16" fmla="*/ 580 w 444747"/>
                <a:gd name="T17" fmla="*/ 850 h 900169"/>
                <a:gd name="T18" fmla="*/ 580 w 444747"/>
                <a:gd name="T19" fmla="*/ 476 h 900169"/>
                <a:gd name="T20" fmla="*/ 328 w 444747"/>
                <a:gd name="T21" fmla="*/ 0 h 900169"/>
                <a:gd name="T22" fmla="*/ 0 w 444747"/>
                <a:gd name="T23" fmla="*/ 425 h 90016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44747" h="900169">
                  <a:moveTo>
                    <a:pt x="0" y="238385"/>
                  </a:moveTo>
                  <a:lnTo>
                    <a:pt x="99623" y="298870"/>
                  </a:lnTo>
                  <a:lnTo>
                    <a:pt x="99623" y="715154"/>
                  </a:lnTo>
                  <a:lnTo>
                    <a:pt x="263290" y="900169"/>
                  </a:lnTo>
                  <a:lnTo>
                    <a:pt x="327333" y="836125"/>
                  </a:lnTo>
                  <a:lnTo>
                    <a:pt x="384261" y="683132"/>
                  </a:lnTo>
                  <a:lnTo>
                    <a:pt x="362913" y="608414"/>
                  </a:lnTo>
                  <a:lnTo>
                    <a:pt x="444747" y="576393"/>
                  </a:lnTo>
                  <a:lnTo>
                    <a:pt x="327333" y="476769"/>
                  </a:lnTo>
                  <a:lnTo>
                    <a:pt x="327333" y="266849"/>
                  </a:lnTo>
                  <a:lnTo>
                    <a:pt x="185014" y="0"/>
                  </a:lnTo>
                  <a:lnTo>
                    <a:pt x="0" y="23838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6" name="Freeform 257"/>
            <p:cNvSpPr>
              <a:spLocks/>
            </p:cNvSpPr>
            <p:nvPr/>
          </p:nvSpPr>
          <p:spPr bwMode="auto">
            <a:xfrm>
              <a:off x="2463122" y="3084393"/>
              <a:ext cx="109456" cy="163795"/>
            </a:xfrm>
            <a:custGeom>
              <a:avLst/>
              <a:gdLst>
                <a:gd name="T0" fmla="*/ 2147483647 w 84"/>
                <a:gd name="T1" fmla="*/ 2147483647 h 126"/>
                <a:gd name="T2" fmla="*/ 0 w 84"/>
                <a:gd name="T3" fmla="*/ 2147483647 h 126"/>
                <a:gd name="T4" fmla="*/ 0 w 84"/>
                <a:gd name="T5" fmla="*/ 2147483647 h 126"/>
                <a:gd name="T6" fmla="*/ 2147483647 w 84"/>
                <a:gd name="T7" fmla="*/ 2147483647 h 126"/>
                <a:gd name="T8" fmla="*/ 2147483647 w 84"/>
                <a:gd name="T9" fmla="*/ 2147483647 h 126"/>
                <a:gd name="T10" fmla="*/ 2147483647 w 84"/>
                <a:gd name="T11" fmla="*/ 2147483647 h 126"/>
                <a:gd name="T12" fmla="*/ 2147483647 w 84"/>
                <a:gd name="T13" fmla="*/ 2147483647 h 126"/>
                <a:gd name="T14" fmla="*/ 2147483647 w 84"/>
                <a:gd name="T15" fmla="*/ 2147483647 h 126"/>
                <a:gd name="T16" fmla="*/ 2147483647 w 84"/>
                <a:gd name="T17" fmla="*/ 2147483647 h 126"/>
                <a:gd name="T18" fmla="*/ 2147483647 w 84"/>
                <a:gd name="T19" fmla="*/ 2147483647 h 126"/>
                <a:gd name="T20" fmla="*/ 2147483647 w 84"/>
                <a:gd name="T21" fmla="*/ 2147483647 h 126"/>
                <a:gd name="T22" fmla="*/ 2147483647 w 84"/>
                <a:gd name="T23" fmla="*/ 0 h 126"/>
                <a:gd name="T24" fmla="*/ 2147483647 w 84"/>
                <a:gd name="T25" fmla="*/ 2147483647 h 126"/>
                <a:gd name="T26" fmla="*/ 2147483647 w 84"/>
                <a:gd name="T27" fmla="*/ 2147483647 h 126"/>
                <a:gd name="T28" fmla="*/ 2147483647 w 84"/>
                <a:gd name="T29" fmla="*/ 2147483647 h 126"/>
                <a:gd name="T30" fmla="*/ 2147483647 w 84"/>
                <a:gd name="T31" fmla="*/ 2147483647 h 126"/>
                <a:gd name="T32" fmla="*/ 2147483647 w 84"/>
                <a:gd name="T33" fmla="*/ 2147483647 h 126"/>
                <a:gd name="T34" fmla="*/ 2147483647 w 84"/>
                <a:gd name="T35" fmla="*/ 2147483647 h 126"/>
                <a:gd name="T36" fmla="*/ 2147483647 w 84"/>
                <a:gd name="T37" fmla="*/ 2147483647 h 126"/>
                <a:gd name="T38" fmla="*/ 2147483647 w 84"/>
                <a:gd name="T39" fmla="*/ 2147483647 h 126"/>
                <a:gd name="T40" fmla="*/ 2147483647 w 84"/>
                <a:gd name="T41" fmla="*/ 2147483647 h 12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126">
                  <a:moveTo>
                    <a:pt x="18" y="126"/>
                  </a:moveTo>
                  <a:lnTo>
                    <a:pt x="0" y="114"/>
                  </a:lnTo>
                  <a:lnTo>
                    <a:pt x="0" y="102"/>
                  </a:lnTo>
                  <a:lnTo>
                    <a:pt x="6" y="96"/>
                  </a:lnTo>
                  <a:lnTo>
                    <a:pt x="12" y="84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12" y="54"/>
                  </a:lnTo>
                  <a:lnTo>
                    <a:pt x="6" y="36"/>
                  </a:lnTo>
                  <a:lnTo>
                    <a:pt x="30" y="30"/>
                  </a:lnTo>
                  <a:lnTo>
                    <a:pt x="30" y="18"/>
                  </a:lnTo>
                  <a:lnTo>
                    <a:pt x="54" y="0"/>
                  </a:lnTo>
                  <a:lnTo>
                    <a:pt x="60" y="6"/>
                  </a:lnTo>
                  <a:lnTo>
                    <a:pt x="72" y="6"/>
                  </a:lnTo>
                  <a:lnTo>
                    <a:pt x="78" y="18"/>
                  </a:lnTo>
                  <a:lnTo>
                    <a:pt x="84" y="30"/>
                  </a:lnTo>
                  <a:lnTo>
                    <a:pt x="72" y="42"/>
                  </a:lnTo>
                  <a:lnTo>
                    <a:pt x="78" y="66"/>
                  </a:lnTo>
                  <a:lnTo>
                    <a:pt x="72" y="96"/>
                  </a:lnTo>
                  <a:lnTo>
                    <a:pt x="54" y="102"/>
                  </a:lnTo>
                  <a:lnTo>
                    <a:pt x="18" y="12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7" name="Freeform 279"/>
            <p:cNvSpPr>
              <a:spLocks/>
            </p:cNvSpPr>
            <p:nvPr/>
          </p:nvSpPr>
          <p:spPr bwMode="auto">
            <a:xfrm>
              <a:off x="3024239" y="3717732"/>
              <a:ext cx="78003" cy="45862"/>
            </a:xfrm>
            <a:custGeom>
              <a:avLst/>
              <a:gdLst>
                <a:gd name="T0" fmla="*/ 0 w 60"/>
                <a:gd name="T1" fmla="*/ 2147483647 h 36"/>
                <a:gd name="T2" fmla="*/ 2147483647 w 60"/>
                <a:gd name="T3" fmla="*/ 0 h 36"/>
                <a:gd name="T4" fmla="*/ 2147483647 w 60"/>
                <a:gd name="T5" fmla="*/ 2147483647 h 36"/>
                <a:gd name="T6" fmla="*/ 2147483647 w 60"/>
                <a:gd name="T7" fmla="*/ 2147483647 h 36"/>
                <a:gd name="T8" fmla="*/ 2147483647 w 60"/>
                <a:gd name="T9" fmla="*/ 2147483647 h 36"/>
                <a:gd name="T10" fmla="*/ 2147483647 w 60"/>
                <a:gd name="T11" fmla="*/ 2147483647 h 36"/>
                <a:gd name="T12" fmla="*/ 0 w 60"/>
                <a:gd name="T13" fmla="*/ 2147483647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" h="36">
                  <a:moveTo>
                    <a:pt x="0" y="12"/>
                  </a:moveTo>
                  <a:lnTo>
                    <a:pt x="36" y="0"/>
                  </a:lnTo>
                  <a:lnTo>
                    <a:pt x="60" y="6"/>
                  </a:lnTo>
                  <a:lnTo>
                    <a:pt x="60" y="18"/>
                  </a:lnTo>
                  <a:lnTo>
                    <a:pt x="54" y="36"/>
                  </a:lnTo>
                  <a:lnTo>
                    <a:pt x="30" y="24"/>
                  </a:lnTo>
                  <a:lnTo>
                    <a:pt x="0" y="1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8" name="Freeform 280"/>
            <p:cNvSpPr>
              <a:spLocks/>
            </p:cNvSpPr>
            <p:nvPr/>
          </p:nvSpPr>
          <p:spPr bwMode="auto">
            <a:xfrm>
              <a:off x="2937430" y="3628191"/>
              <a:ext cx="31452" cy="62242"/>
            </a:xfrm>
            <a:custGeom>
              <a:avLst/>
              <a:gdLst>
                <a:gd name="T0" fmla="*/ 0 w 24"/>
                <a:gd name="T1" fmla="*/ 2147483647 h 48"/>
                <a:gd name="T2" fmla="*/ 2147483647 w 24"/>
                <a:gd name="T3" fmla="*/ 2147483647 h 48"/>
                <a:gd name="T4" fmla="*/ 2147483647 w 24"/>
                <a:gd name="T5" fmla="*/ 0 h 48"/>
                <a:gd name="T6" fmla="*/ 2147483647 w 24"/>
                <a:gd name="T7" fmla="*/ 2147483647 h 48"/>
                <a:gd name="T8" fmla="*/ 2147483647 w 24"/>
                <a:gd name="T9" fmla="*/ 2147483647 h 48"/>
                <a:gd name="T10" fmla="*/ 0 w 24"/>
                <a:gd name="T11" fmla="*/ 2147483647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" h="48">
                  <a:moveTo>
                    <a:pt x="0" y="48"/>
                  </a:moveTo>
                  <a:lnTo>
                    <a:pt x="6" y="6"/>
                  </a:lnTo>
                  <a:lnTo>
                    <a:pt x="18" y="0"/>
                  </a:lnTo>
                  <a:lnTo>
                    <a:pt x="24" y="24"/>
                  </a:lnTo>
                  <a:lnTo>
                    <a:pt x="24" y="48"/>
                  </a:lnTo>
                  <a:lnTo>
                    <a:pt x="0" y="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9" name="Freeform 281"/>
            <p:cNvSpPr>
              <a:spLocks/>
            </p:cNvSpPr>
            <p:nvPr/>
          </p:nvSpPr>
          <p:spPr bwMode="auto">
            <a:xfrm>
              <a:off x="2929881" y="3564857"/>
              <a:ext cx="39001" cy="48046"/>
            </a:xfrm>
            <a:custGeom>
              <a:avLst/>
              <a:gdLst>
                <a:gd name="T0" fmla="*/ 0 w 30"/>
                <a:gd name="T1" fmla="*/ 2147483647 h 37"/>
                <a:gd name="T2" fmla="*/ 2147483647 w 30"/>
                <a:gd name="T3" fmla="*/ 0 h 37"/>
                <a:gd name="T4" fmla="*/ 2147483647 w 30"/>
                <a:gd name="T5" fmla="*/ 2147483647 h 37"/>
                <a:gd name="T6" fmla="*/ 2147483647 w 30"/>
                <a:gd name="T7" fmla="*/ 2147483647 h 37"/>
                <a:gd name="T8" fmla="*/ 0 w 30"/>
                <a:gd name="T9" fmla="*/ 2147483647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" h="37">
                  <a:moveTo>
                    <a:pt x="0" y="12"/>
                  </a:moveTo>
                  <a:lnTo>
                    <a:pt x="24" y="0"/>
                  </a:lnTo>
                  <a:lnTo>
                    <a:pt x="30" y="24"/>
                  </a:lnTo>
                  <a:lnTo>
                    <a:pt x="24" y="37"/>
                  </a:lnTo>
                  <a:lnTo>
                    <a:pt x="0" y="1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0" name="Freeform 282"/>
            <p:cNvSpPr>
              <a:spLocks/>
            </p:cNvSpPr>
            <p:nvPr/>
          </p:nvSpPr>
          <p:spPr bwMode="auto">
            <a:xfrm>
              <a:off x="3727522" y="3741755"/>
              <a:ext cx="40260" cy="7643"/>
            </a:xfrm>
            <a:custGeom>
              <a:avLst/>
              <a:gdLst>
                <a:gd name="T0" fmla="*/ 2147483647 w 30"/>
                <a:gd name="T1" fmla="*/ 0 h 6"/>
                <a:gd name="T2" fmla="*/ 2147483647 w 30"/>
                <a:gd name="T3" fmla="*/ 0 h 6"/>
                <a:gd name="T4" fmla="*/ 0 w 30"/>
                <a:gd name="T5" fmla="*/ 2147483647 h 6"/>
                <a:gd name="T6" fmla="*/ 2147483647 w 30"/>
                <a:gd name="T7" fmla="*/ 0 h 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" h="6">
                  <a:moveTo>
                    <a:pt x="24" y="0"/>
                  </a:moveTo>
                  <a:lnTo>
                    <a:pt x="30" y="0"/>
                  </a:lnTo>
                  <a:lnTo>
                    <a:pt x="0" y="6"/>
                  </a:lnTo>
                  <a:lnTo>
                    <a:pt x="2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1" name="Freeform 299"/>
            <p:cNvSpPr>
              <a:spLocks/>
            </p:cNvSpPr>
            <p:nvPr/>
          </p:nvSpPr>
          <p:spPr bwMode="auto">
            <a:xfrm>
              <a:off x="3223020" y="3038530"/>
              <a:ext cx="158522" cy="108104"/>
            </a:xfrm>
            <a:custGeom>
              <a:avLst/>
              <a:gdLst>
                <a:gd name="T0" fmla="*/ 2147483647 w 20"/>
                <a:gd name="T1" fmla="*/ 2147483647 h 14"/>
                <a:gd name="T2" fmla="*/ 2147483647 w 20"/>
                <a:gd name="T3" fmla="*/ 2147483647 h 14"/>
                <a:gd name="T4" fmla="*/ 2147483647 w 20"/>
                <a:gd name="T5" fmla="*/ 0 h 14"/>
                <a:gd name="T6" fmla="*/ 2147483647 w 20"/>
                <a:gd name="T7" fmla="*/ 2147483647 h 14"/>
                <a:gd name="T8" fmla="*/ 2147483647 w 20"/>
                <a:gd name="T9" fmla="*/ 0 h 14"/>
                <a:gd name="T10" fmla="*/ 2147483647 w 20"/>
                <a:gd name="T11" fmla="*/ 0 h 14"/>
                <a:gd name="T12" fmla="*/ 2147483647 w 20"/>
                <a:gd name="T13" fmla="*/ 2147483647 h 14"/>
                <a:gd name="T14" fmla="*/ 2147483647 w 20"/>
                <a:gd name="T15" fmla="*/ 2147483647 h 14"/>
                <a:gd name="T16" fmla="*/ 0 w 20"/>
                <a:gd name="T17" fmla="*/ 2147483647 h 14"/>
                <a:gd name="T18" fmla="*/ 2147483647 w 20"/>
                <a:gd name="T19" fmla="*/ 2147483647 h 14"/>
                <a:gd name="T20" fmla="*/ 2147483647 w 20"/>
                <a:gd name="T21" fmla="*/ 2147483647 h 14"/>
                <a:gd name="T22" fmla="*/ 2147483647 w 20"/>
                <a:gd name="T23" fmla="*/ 2147483647 h 14"/>
                <a:gd name="T24" fmla="*/ 2147483647 w 20"/>
                <a:gd name="T25" fmla="*/ 2147483647 h 14"/>
                <a:gd name="T26" fmla="*/ 2147483647 w 20"/>
                <a:gd name="T27" fmla="*/ 2147483647 h 14"/>
                <a:gd name="T28" fmla="*/ 2147483647 w 20"/>
                <a:gd name="T29" fmla="*/ 2147483647 h 14"/>
                <a:gd name="T30" fmla="*/ 2147483647 w 20"/>
                <a:gd name="T31" fmla="*/ 2147483647 h 14"/>
                <a:gd name="T32" fmla="*/ 2147483647 w 20"/>
                <a:gd name="T33" fmla="*/ 2147483647 h 14"/>
                <a:gd name="T34" fmla="*/ 2147483647 w 20"/>
                <a:gd name="T35" fmla="*/ 2147483647 h 14"/>
                <a:gd name="T36" fmla="*/ 2147483647 w 20"/>
                <a:gd name="T37" fmla="*/ 2147483647 h 14"/>
                <a:gd name="T38" fmla="*/ 2147483647 w 20"/>
                <a:gd name="T39" fmla="*/ 2147483647 h 14"/>
                <a:gd name="T40" fmla="*/ 2147483647 w 20"/>
                <a:gd name="T41" fmla="*/ 2147483647 h 14"/>
                <a:gd name="T42" fmla="*/ 2147483647 w 20"/>
                <a:gd name="T43" fmla="*/ 2147483647 h 14"/>
                <a:gd name="T44" fmla="*/ 2147483647 w 20"/>
                <a:gd name="T45" fmla="*/ 2147483647 h 1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0" h="14">
                  <a:moveTo>
                    <a:pt x="19" y="4"/>
                  </a:moveTo>
                  <a:cubicBezTo>
                    <a:pt x="17" y="2"/>
                    <a:pt x="17" y="2"/>
                    <a:pt x="17" y="2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3"/>
                    <a:pt x="1" y="5"/>
                    <a:pt x="1" y="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5" y="12"/>
                    <a:pt x="16" y="12"/>
                  </a:cubicBezTo>
                  <a:cubicBezTo>
                    <a:pt x="17" y="12"/>
                    <a:pt x="16" y="9"/>
                    <a:pt x="16" y="9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19" y="4"/>
                    <a:pt x="19" y="4"/>
                    <a:pt x="19" y="4"/>
                  </a:cubicBez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2" name="Freeform 300"/>
            <p:cNvSpPr>
              <a:spLocks/>
            </p:cNvSpPr>
            <p:nvPr/>
          </p:nvSpPr>
          <p:spPr bwMode="auto">
            <a:xfrm>
              <a:off x="3293474" y="2888931"/>
              <a:ext cx="118262" cy="101553"/>
            </a:xfrm>
            <a:custGeom>
              <a:avLst/>
              <a:gdLst>
                <a:gd name="T0" fmla="*/ 2147483647 w 90"/>
                <a:gd name="T1" fmla="*/ 2147483647 h 78"/>
                <a:gd name="T2" fmla="*/ 2147483647 w 90"/>
                <a:gd name="T3" fmla="*/ 2147483647 h 78"/>
                <a:gd name="T4" fmla="*/ 2147483647 w 90"/>
                <a:gd name="T5" fmla="*/ 2147483647 h 78"/>
                <a:gd name="T6" fmla="*/ 2147483647 w 90"/>
                <a:gd name="T7" fmla="*/ 2147483647 h 78"/>
                <a:gd name="T8" fmla="*/ 2147483647 w 90"/>
                <a:gd name="T9" fmla="*/ 2147483647 h 78"/>
                <a:gd name="T10" fmla="*/ 2147483647 w 90"/>
                <a:gd name="T11" fmla="*/ 0 h 78"/>
                <a:gd name="T12" fmla="*/ 2147483647 w 90"/>
                <a:gd name="T13" fmla="*/ 0 h 78"/>
                <a:gd name="T14" fmla="*/ 2147483647 w 90"/>
                <a:gd name="T15" fmla="*/ 0 h 78"/>
                <a:gd name="T16" fmla="*/ 0 w 90"/>
                <a:gd name="T17" fmla="*/ 2147483647 h 78"/>
                <a:gd name="T18" fmla="*/ 0 w 90"/>
                <a:gd name="T19" fmla="*/ 2147483647 h 78"/>
                <a:gd name="T20" fmla="*/ 2147483647 w 90"/>
                <a:gd name="T21" fmla="*/ 2147483647 h 78"/>
                <a:gd name="T22" fmla="*/ 2147483647 w 90"/>
                <a:gd name="T23" fmla="*/ 2147483647 h 78"/>
                <a:gd name="T24" fmla="*/ 2147483647 w 90"/>
                <a:gd name="T25" fmla="*/ 2147483647 h 78"/>
                <a:gd name="T26" fmla="*/ 2147483647 w 90"/>
                <a:gd name="T27" fmla="*/ 2147483647 h 78"/>
                <a:gd name="T28" fmla="*/ 2147483647 w 90"/>
                <a:gd name="T29" fmla="*/ 2147483647 h 78"/>
                <a:gd name="T30" fmla="*/ 2147483647 w 90"/>
                <a:gd name="T31" fmla="*/ 2147483647 h 7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0" h="78">
                  <a:moveTo>
                    <a:pt x="54" y="66"/>
                  </a:moveTo>
                  <a:lnTo>
                    <a:pt x="78" y="78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90" y="6"/>
                  </a:lnTo>
                  <a:lnTo>
                    <a:pt x="84" y="0"/>
                  </a:lnTo>
                  <a:lnTo>
                    <a:pt x="72" y="0"/>
                  </a:lnTo>
                  <a:lnTo>
                    <a:pt x="36" y="0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6" y="42"/>
                  </a:lnTo>
                  <a:lnTo>
                    <a:pt x="12" y="48"/>
                  </a:lnTo>
                  <a:lnTo>
                    <a:pt x="18" y="54"/>
                  </a:lnTo>
                  <a:lnTo>
                    <a:pt x="12" y="60"/>
                  </a:lnTo>
                  <a:lnTo>
                    <a:pt x="36" y="54"/>
                  </a:lnTo>
                  <a:lnTo>
                    <a:pt x="54" y="6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3" name="Freeform 301"/>
            <p:cNvSpPr>
              <a:spLocks/>
            </p:cNvSpPr>
            <p:nvPr/>
          </p:nvSpPr>
          <p:spPr bwMode="auto">
            <a:xfrm>
              <a:off x="3288442" y="3046174"/>
              <a:ext cx="232751" cy="210749"/>
            </a:xfrm>
            <a:custGeom>
              <a:avLst/>
              <a:gdLst>
                <a:gd name="T0" fmla="*/ 2147483647 w 30"/>
                <a:gd name="T1" fmla="*/ 2147483647 h 27"/>
                <a:gd name="T2" fmla="*/ 2147483647 w 30"/>
                <a:gd name="T3" fmla="*/ 2147483647 h 27"/>
                <a:gd name="T4" fmla="*/ 2147483647 w 30"/>
                <a:gd name="T5" fmla="*/ 2147483647 h 27"/>
                <a:gd name="T6" fmla="*/ 2147483647 w 30"/>
                <a:gd name="T7" fmla="*/ 2147483647 h 27"/>
                <a:gd name="T8" fmla="*/ 2147483647 w 30"/>
                <a:gd name="T9" fmla="*/ 0 h 27"/>
                <a:gd name="T10" fmla="*/ 2147483647 w 30"/>
                <a:gd name="T11" fmla="*/ 2147483647 h 27"/>
                <a:gd name="T12" fmla="*/ 2147483647 w 30"/>
                <a:gd name="T13" fmla="*/ 2147483647 h 27"/>
                <a:gd name="T14" fmla="*/ 2147483647 w 30"/>
                <a:gd name="T15" fmla="*/ 2147483647 h 27"/>
                <a:gd name="T16" fmla="*/ 2147483647 w 30"/>
                <a:gd name="T17" fmla="*/ 2147483647 h 27"/>
                <a:gd name="T18" fmla="*/ 2147483647 w 30"/>
                <a:gd name="T19" fmla="*/ 2147483647 h 27"/>
                <a:gd name="T20" fmla="*/ 2147483647 w 30"/>
                <a:gd name="T21" fmla="*/ 2147483647 h 27"/>
                <a:gd name="T22" fmla="*/ 2147483647 w 30"/>
                <a:gd name="T23" fmla="*/ 2147483647 h 27"/>
                <a:gd name="T24" fmla="*/ 2147483647 w 30"/>
                <a:gd name="T25" fmla="*/ 2147483647 h 27"/>
                <a:gd name="T26" fmla="*/ 2147483647 w 30"/>
                <a:gd name="T27" fmla="*/ 2147483647 h 27"/>
                <a:gd name="T28" fmla="*/ 2147483647 w 30"/>
                <a:gd name="T29" fmla="*/ 2147483647 h 27"/>
                <a:gd name="T30" fmla="*/ 2147483647 w 30"/>
                <a:gd name="T31" fmla="*/ 2147483647 h 27"/>
                <a:gd name="T32" fmla="*/ 0 w 30"/>
                <a:gd name="T33" fmla="*/ 2147483647 h 27"/>
                <a:gd name="T34" fmla="*/ 2147483647 w 30"/>
                <a:gd name="T35" fmla="*/ 2147483647 h 27"/>
                <a:gd name="T36" fmla="*/ 2147483647 w 30"/>
                <a:gd name="T37" fmla="*/ 2147483647 h 27"/>
                <a:gd name="T38" fmla="*/ 2147483647 w 30"/>
                <a:gd name="T39" fmla="*/ 2147483647 h 27"/>
                <a:gd name="T40" fmla="*/ 2147483647 w 30"/>
                <a:gd name="T41" fmla="*/ 2147483647 h 27"/>
                <a:gd name="T42" fmla="*/ 2147483647 w 30"/>
                <a:gd name="T43" fmla="*/ 2147483647 h 27"/>
                <a:gd name="T44" fmla="*/ 2147483647 w 30"/>
                <a:gd name="T45" fmla="*/ 2147483647 h 27"/>
                <a:gd name="T46" fmla="*/ 2147483647 w 30"/>
                <a:gd name="T47" fmla="*/ 2147483647 h 27"/>
                <a:gd name="T48" fmla="*/ 2147483647 w 30"/>
                <a:gd name="T49" fmla="*/ 2147483647 h 27"/>
                <a:gd name="T50" fmla="*/ 2147483647 w 30"/>
                <a:gd name="T51" fmla="*/ 2147483647 h 27"/>
                <a:gd name="T52" fmla="*/ 2147483647 w 30"/>
                <a:gd name="T53" fmla="*/ 2147483647 h 27"/>
                <a:gd name="T54" fmla="*/ 2147483647 w 30"/>
                <a:gd name="T55" fmla="*/ 2147483647 h 27"/>
                <a:gd name="T56" fmla="*/ 2147483647 w 30"/>
                <a:gd name="T57" fmla="*/ 2147483647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30" y="14"/>
                  </a:moveTo>
                  <a:cubicBezTo>
                    <a:pt x="27" y="11"/>
                    <a:pt x="27" y="11"/>
                    <a:pt x="27" y="11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8"/>
                    <a:pt x="9" y="11"/>
                    <a:pt x="8" y="11"/>
                  </a:cubicBezTo>
                  <a:cubicBezTo>
                    <a:pt x="7" y="11"/>
                    <a:pt x="5" y="11"/>
                    <a:pt x="5" y="11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6"/>
                    <a:pt x="29" y="16"/>
                    <a:pt x="29" y="16"/>
                  </a:cubicBezTo>
                  <a:lnTo>
                    <a:pt x="30" y="1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4" name="Freeform 302"/>
            <p:cNvSpPr>
              <a:spLocks/>
            </p:cNvSpPr>
            <p:nvPr/>
          </p:nvSpPr>
          <p:spPr bwMode="auto">
            <a:xfrm>
              <a:off x="3231827" y="2959909"/>
              <a:ext cx="189974" cy="108104"/>
            </a:xfrm>
            <a:custGeom>
              <a:avLst/>
              <a:gdLst>
                <a:gd name="T0" fmla="*/ 2147483647 w 24"/>
                <a:gd name="T1" fmla="*/ 2147483647 h 14"/>
                <a:gd name="T2" fmla="*/ 2147483647 w 24"/>
                <a:gd name="T3" fmla="*/ 2147483647 h 14"/>
                <a:gd name="T4" fmla="*/ 2147483647 w 24"/>
                <a:gd name="T5" fmla="*/ 2147483647 h 14"/>
                <a:gd name="T6" fmla="*/ 2147483647 w 24"/>
                <a:gd name="T7" fmla="*/ 2147483647 h 14"/>
                <a:gd name="T8" fmla="*/ 2147483647 w 24"/>
                <a:gd name="T9" fmla="*/ 2147483647 h 14"/>
                <a:gd name="T10" fmla="*/ 2147483647 w 24"/>
                <a:gd name="T11" fmla="*/ 2147483647 h 14"/>
                <a:gd name="T12" fmla="*/ 2147483647 w 24"/>
                <a:gd name="T13" fmla="*/ 2147483647 h 14"/>
                <a:gd name="T14" fmla="*/ 2147483647 w 24"/>
                <a:gd name="T15" fmla="*/ 2147483647 h 14"/>
                <a:gd name="T16" fmla="*/ 2147483647 w 24"/>
                <a:gd name="T17" fmla="*/ 2147483647 h 14"/>
                <a:gd name="T18" fmla="*/ 2147483647 w 24"/>
                <a:gd name="T19" fmla="*/ 2147483647 h 14"/>
                <a:gd name="T20" fmla="*/ 2147483647 w 24"/>
                <a:gd name="T21" fmla="*/ 2147483647 h 14"/>
                <a:gd name="T22" fmla="*/ 2147483647 w 24"/>
                <a:gd name="T23" fmla="*/ 0 h 14"/>
                <a:gd name="T24" fmla="*/ 2147483647 w 24"/>
                <a:gd name="T25" fmla="*/ 2147483647 h 14"/>
                <a:gd name="T26" fmla="*/ 2147483647 w 24"/>
                <a:gd name="T27" fmla="*/ 2147483647 h 14"/>
                <a:gd name="T28" fmla="*/ 2147483647 w 24"/>
                <a:gd name="T29" fmla="*/ 2147483647 h 14"/>
                <a:gd name="T30" fmla="*/ 2147483647 w 24"/>
                <a:gd name="T31" fmla="*/ 2147483647 h 14"/>
                <a:gd name="T32" fmla="*/ 2147483647 w 24"/>
                <a:gd name="T33" fmla="*/ 2147483647 h 14"/>
                <a:gd name="T34" fmla="*/ 2147483647 w 24"/>
                <a:gd name="T35" fmla="*/ 2147483647 h 14"/>
                <a:gd name="T36" fmla="*/ 0 w 24"/>
                <a:gd name="T37" fmla="*/ 2147483647 h 14"/>
                <a:gd name="T38" fmla="*/ 2147483647 w 24"/>
                <a:gd name="T39" fmla="*/ 2147483647 h 14"/>
                <a:gd name="T40" fmla="*/ 2147483647 w 24"/>
                <a:gd name="T41" fmla="*/ 2147483647 h 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4" h="14">
                  <a:moveTo>
                    <a:pt x="8" y="10"/>
                  </a:moveTo>
                  <a:cubicBezTo>
                    <a:pt x="12" y="11"/>
                    <a:pt x="12" y="11"/>
                    <a:pt x="12" y="11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3" y="10"/>
                    <a:pt x="23" y="10"/>
                    <a:pt x="23" y="10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1" y="7"/>
                    <a:pt x="1" y="8"/>
                  </a:cubicBezTo>
                  <a:cubicBezTo>
                    <a:pt x="1" y="8"/>
                    <a:pt x="0" y="10"/>
                    <a:pt x="0" y="11"/>
                  </a:cubicBezTo>
                  <a:cubicBezTo>
                    <a:pt x="4" y="10"/>
                    <a:pt x="4" y="10"/>
                    <a:pt x="4" y="10"/>
                  </a:cubicBezTo>
                  <a:lnTo>
                    <a:pt x="8" y="1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5" name="Freeform 335"/>
            <p:cNvSpPr>
              <a:spLocks/>
            </p:cNvSpPr>
            <p:nvPr/>
          </p:nvSpPr>
          <p:spPr bwMode="auto">
            <a:xfrm>
              <a:off x="3497288" y="3209968"/>
              <a:ext cx="16356" cy="7644"/>
            </a:xfrm>
            <a:custGeom>
              <a:avLst/>
              <a:gdLst>
                <a:gd name="T0" fmla="*/ 2147483647 w 12"/>
                <a:gd name="T1" fmla="*/ 2147483647 h 6"/>
                <a:gd name="T2" fmla="*/ 0 w 12"/>
                <a:gd name="T3" fmla="*/ 0 h 6"/>
                <a:gd name="T4" fmla="*/ 0 w 12"/>
                <a:gd name="T5" fmla="*/ 2147483647 h 6"/>
                <a:gd name="T6" fmla="*/ 2147483647 w 12"/>
                <a:gd name="T7" fmla="*/ 2147483647 h 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" h="6">
                  <a:moveTo>
                    <a:pt x="12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12" y="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6" name="Rectangle 340"/>
            <p:cNvSpPr>
              <a:spLocks noChangeArrowheads="1"/>
            </p:cNvSpPr>
            <p:nvPr/>
          </p:nvSpPr>
          <p:spPr bwMode="auto">
            <a:xfrm>
              <a:off x="3113565" y="3349740"/>
              <a:ext cx="10065" cy="1092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7" name="Freeform 349"/>
            <p:cNvSpPr>
              <a:spLocks/>
            </p:cNvSpPr>
            <p:nvPr/>
          </p:nvSpPr>
          <p:spPr bwMode="auto">
            <a:xfrm>
              <a:off x="3256990" y="3209968"/>
              <a:ext cx="445371" cy="287187"/>
            </a:xfrm>
            <a:custGeom>
              <a:avLst/>
              <a:gdLst>
                <a:gd name="T0" fmla="*/ 2147483647 w 57"/>
                <a:gd name="T1" fmla="*/ 2147483647 h 37"/>
                <a:gd name="T2" fmla="*/ 2147483647 w 57"/>
                <a:gd name="T3" fmla="*/ 2147483647 h 37"/>
                <a:gd name="T4" fmla="*/ 2147483647 w 57"/>
                <a:gd name="T5" fmla="*/ 2147483647 h 37"/>
                <a:gd name="T6" fmla="*/ 2147483647 w 57"/>
                <a:gd name="T7" fmla="*/ 2147483647 h 37"/>
                <a:gd name="T8" fmla="*/ 2147483647 w 57"/>
                <a:gd name="T9" fmla="*/ 2147483647 h 37"/>
                <a:gd name="T10" fmla="*/ 2147483647 w 57"/>
                <a:gd name="T11" fmla="*/ 2147483647 h 37"/>
                <a:gd name="T12" fmla="*/ 2147483647 w 57"/>
                <a:gd name="T13" fmla="*/ 2147483647 h 37"/>
                <a:gd name="T14" fmla="*/ 2147483647 w 57"/>
                <a:gd name="T15" fmla="*/ 2147483647 h 37"/>
                <a:gd name="T16" fmla="*/ 2147483647 w 57"/>
                <a:gd name="T17" fmla="*/ 2147483647 h 37"/>
                <a:gd name="T18" fmla="*/ 2147483647 w 57"/>
                <a:gd name="T19" fmla="*/ 2147483647 h 37"/>
                <a:gd name="T20" fmla="*/ 2147483647 w 57"/>
                <a:gd name="T21" fmla="*/ 2147483647 h 37"/>
                <a:gd name="T22" fmla="*/ 2147483647 w 57"/>
                <a:gd name="T23" fmla="*/ 0 h 37"/>
                <a:gd name="T24" fmla="*/ 2147483647 w 57"/>
                <a:gd name="T25" fmla="*/ 0 h 37"/>
                <a:gd name="T26" fmla="*/ 2147483647 w 57"/>
                <a:gd name="T27" fmla="*/ 2147483647 h 37"/>
                <a:gd name="T28" fmla="*/ 2147483647 w 57"/>
                <a:gd name="T29" fmla="*/ 2147483647 h 37"/>
                <a:gd name="T30" fmla="*/ 2147483647 w 57"/>
                <a:gd name="T31" fmla="*/ 2147483647 h 37"/>
                <a:gd name="T32" fmla="*/ 2147483647 w 57"/>
                <a:gd name="T33" fmla="*/ 2147483647 h 37"/>
                <a:gd name="T34" fmla="*/ 2147483647 w 57"/>
                <a:gd name="T35" fmla="*/ 2147483647 h 37"/>
                <a:gd name="T36" fmla="*/ 2147483647 w 57"/>
                <a:gd name="T37" fmla="*/ 2147483647 h 37"/>
                <a:gd name="T38" fmla="*/ 2147483647 w 57"/>
                <a:gd name="T39" fmla="*/ 2147483647 h 37"/>
                <a:gd name="T40" fmla="*/ 2147483647 w 57"/>
                <a:gd name="T41" fmla="*/ 2147483647 h 37"/>
                <a:gd name="T42" fmla="*/ 2147483647 w 57"/>
                <a:gd name="T43" fmla="*/ 2147483647 h 37"/>
                <a:gd name="T44" fmla="*/ 0 w 57"/>
                <a:gd name="T45" fmla="*/ 2147483647 h 37"/>
                <a:gd name="T46" fmla="*/ 0 w 57"/>
                <a:gd name="T47" fmla="*/ 2147483647 h 37"/>
                <a:gd name="T48" fmla="*/ 2147483647 w 57"/>
                <a:gd name="T49" fmla="*/ 2147483647 h 37"/>
                <a:gd name="T50" fmla="*/ 2147483647 w 57"/>
                <a:gd name="T51" fmla="*/ 2147483647 h 37"/>
                <a:gd name="T52" fmla="*/ 2147483647 w 57"/>
                <a:gd name="T53" fmla="*/ 2147483647 h 37"/>
                <a:gd name="T54" fmla="*/ 2147483647 w 57"/>
                <a:gd name="T55" fmla="*/ 2147483647 h 37"/>
                <a:gd name="T56" fmla="*/ 2147483647 w 57"/>
                <a:gd name="T57" fmla="*/ 2147483647 h 37"/>
                <a:gd name="T58" fmla="*/ 2147483647 w 57"/>
                <a:gd name="T59" fmla="*/ 2147483647 h 37"/>
                <a:gd name="T60" fmla="*/ 2147483647 w 57"/>
                <a:gd name="T61" fmla="*/ 2147483647 h 37"/>
                <a:gd name="T62" fmla="*/ 2147483647 w 57"/>
                <a:gd name="T63" fmla="*/ 2147483647 h 37"/>
                <a:gd name="T64" fmla="*/ 2147483647 w 57"/>
                <a:gd name="T65" fmla="*/ 2147483647 h 37"/>
                <a:gd name="T66" fmla="*/ 2147483647 w 57"/>
                <a:gd name="T67" fmla="*/ 2147483647 h 37"/>
                <a:gd name="T68" fmla="*/ 2147483647 w 57"/>
                <a:gd name="T69" fmla="*/ 2147483647 h 37"/>
                <a:gd name="T70" fmla="*/ 2147483647 w 57"/>
                <a:gd name="T71" fmla="*/ 2147483647 h 37"/>
                <a:gd name="T72" fmla="*/ 2147483647 w 57"/>
                <a:gd name="T73" fmla="*/ 2147483647 h 37"/>
                <a:gd name="T74" fmla="*/ 2147483647 w 57"/>
                <a:gd name="T75" fmla="*/ 2147483647 h 37"/>
                <a:gd name="T76" fmla="*/ 2147483647 w 57"/>
                <a:gd name="T77" fmla="*/ 2147483647 h 37"/>
                <a:gd name="T78" fmla="*/ 2147483647 w 57"/>
                <a:gd name="T79" fmla="*/ 2147483647 h 37"/>
                <a:gd name="T80" fmla="*/ 2147483647 w 57"/>
                <a:gd name="T81" fmla="*/ 2147483647 h 37"/>
                <a:gd name="T82" fmla="*/ 2147483647 w 57"/>
                <a:gd name="T83" fmla="*/ 2147483647 h 37"/>
                <a:gd name="T84" fmla="*/ 2147483647 w 57"/>
                <a:gd name="T85" fmla="*/ 2147483647 h 37"/>
                <a:gd name="T86" fmla="*/ 2147483647 w 57"/>
                <a:gd name="T87" fmla="*/ 2147483647 h 37"/>
                <a:gd name="T88" fmla="*/ 2147483647 w 57"/>
                <a:gd name="T89" fmla="*/ 2147483647 h 37"/>
                <a:gd name="T90" fmla="*/ 2147483647 w 57"/>
                <a:gd name="T91" fmla="*/ 2147483647 h 3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57" h="37">
                  <a:moveTo>
                    <a:pt x="54" y="22"/>
                  </a:moveTo>
                  <a:cubicBezTo>
                    <a:pt x="56" y="21"/>
                    <a:pt x="56" y="21"/>
                    <a:pt x="56" y="21"/>
                  </a:cubicBezTo>
                  <a:cubicBezTo>
                    <a:pt x="57" y="16"/>
                    <a:pt x="57" y="16"/>
                    <a:pt x="57" y="16"/>
                  </a:cubicBezTo>
                  <a:cubicBezTo>
                    <a:pt x="57" y="14"/>
                    <a:pt x="57" y="14"/>
                    <a:pt x="57" y="14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5" y="9"/>
                    <a:pt x="45" y="9"/>
                    <a:pt x="45" y="9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1" y="1"/>
                    <a:pt x="31" y="1"/>
                    <a:pt x="31" y="1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4"/>
                    <a:pt x="26" y="26"/>
                    <a:pt x="25" y="28"/>
                  </a:cubicBezTo>
                  <a:cubicBezTo>
                    <a:pt x="25" y="29"/>
                    <a:pt x="22" y="30"/>
                    <a:pt x="22" y="30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30" y="29"/>
                    <a:pt x="30" y="29"/>
                    <a:pt x="30" y="29"/>
                  </a:cubicBezTo>
                  <a:cubicBezTo>
                    <a:pt x="33" y="29"/>
                    <a:pt x="33" y="29"/>
                    <a:pt x="33" y="29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34" y="34"/>
                    <a:pt x="34" y="34"/>
                    <a:pt x="34" y="34"/>
                  </a:cubicBezTo>
                  <a:cubicBezTo>
                    <a:pt x="37" y="37"/>
                    <a:pt x="37" y="37"/>
                    <a:pt x="37" y="37"/>
                  </a:cubicBezTo>
                  <a:cubicBezTo>
                    <a:pt x="45" y="34"/>
                    <a:pt x="45" y="34"/>
                    <a:pt x="45" y="34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28"/>
                    <a:pt x="43" y="28"/>
                    <a:pt x="43" y="28"/>
                  </a:cubicBezTo>
                  <a:cubicBezTo>
                    <a:pt x="50" y="27"/>
                    <a:pt x="50" y="27"/>
                    <a:pt x="50" y="27"/>
                  </a:cubicBezTo>
                  <a:cubicBezTo>
                    <a:pt x="51" y="25"/>
                    <a:pt x="51" y="25"/>
                    <a:pt x="51" y="25"/>
                  </a:cubicBezTo>
                  <a:lnTo>
                    <a:pt x="54" y="2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8" name="Freeform 350"/>
            <p:cNvSpPr>
              <a:spLocks/>
            </p:cNvSpPr>
            <p:nvPr/>
          </p:nvSpPr>
          <p:spPr bwMode="auto">
            <a:xfrm>
              <a:off x="3513644" y="3209968"/>
              <a:ext cx="55357" cy="29483"/>
            </a:xfrm>
            <a:custGeom>
              <a:avLst/>
              <a:gdLst>
                <a:gd name="T0" fmla="*/ 2147483647 w 42"/>
                <a:gd name="T1" fmla="*/ 2147483647 h 24"/>
                <a:gd name="T2" fmla="*/ 2147483647 w 42"/>
                <a:gd name="T3" fmla="*/ 0 h 24"/>
                <a:gd name="T4" fmla="*/ 0 w 42"/>
                <a:gd name="T5" fmla="*/ 2147483647 h 24"/>
                <a:gd name="T6" fmla="*/ 2147483647 w 42"/>
                <a:gd name="T7" fmla="*/ 2147483647 h 24"/>
                <a:gd name="T8" fmla="*/ 2147483647 w 42"/>
                <a:gd name="T9" fmla="*/ 2147483647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" h="24">
                  <a:moveTo>
                    <a:pt x="36" y="24"/>
                  </a:moveTo>
                  <a:lnTo>
                    <a:pt x="18" y="0"/>
                  </a:lnTo>
                  <a:lnTo>
                    <a:pt x="0" y="6"/>
                  </a:lnTo>
                  <a:lnTo>
                    <a:pt x="42" y="24"/>
                  </a:lnTo>
                  <a:lnTo>
                    <a:pt x="36" y="2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9" name="Freeform 359"/>
            <p:cNvSpPr>
              <a:spLocks/>
            </p:cNvSpPr>
            <p:nvPr/>
          </p:nvSpPr>
          <p:spPr bwMode="auto">
            <a:xfrm>
              <a:off x="3201633" y="3084393"/>
              <a:ext cx="76744" cy="46954"/>
            </a:xfrm>
            <a:custGeom>
              <a:avLst/>
              <a:gdLst>
                <a:gd name="T0" fmla="*/ 2147483647 w 60"/>
                <a:gd name="T1" fmla="*/ 2147483647 h 36"/>
                <a:gd name="T2" fmla="*/ 2147483647 w 60"/>
                <a:gd name="T3" fmla="*/ 2147483647 h 36"/>
                <a:gd name="T4" fmla="*/ 2147483647 w 60"/>
                <a:gd name="T5" fmla="*/ 2147483647 h 36"/>
                <a:gd name="T6" fmla="*/ 2147483647 w 60"/>
                <a:gd name="T7" fmla="*/ 2147483647 h 36"/>
                <a:gd name="T8" fmla="*/ 2147483647 w 60"/>
                <a:gd name="T9" fmla="*/ 0 h 36"/>
                <a:gd name="T10" fmla="*/ 2147483647 w 60"/>
                <a:gd name="T11" fmla="*/ 0 h 36"/>
                <a:gd name="T12" fmla="*/ 2147483647 w 60"/>
                <a:gd name="T13" fmla="*/ 2147483647 h 36"/>
                <a:gd name="T14" fmla="*/ 0 w 60"/>
                <a:gd name="T15" fmla="*/ 2147483647 h 36"/>
                <a:gd name="T16" fmla="*/ 2147483647 w 60"/>
                <a:gd name="T17" fmla="*/ 2147483647 h 36"/>
                <a:gd name="T18" fmla="*/ 2147483647 w 60"/>
                <a:gd name="T19" fmla="*/ 2147483647 h 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0" h="36">
                  <a:moveTo>
                    <a:pt x="54" y="36"/>
                  </a:moveTo>
                  <a:lnTo>
                    <a:pt x="60" y="24"/>
                  </a:lnTo>
                  <a:lnTo>
                    <a:pt x="54" y="12"/>
                  </a:lnTo>
                  <a:lnTo>
                    <a:pt x="42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12" y="30"/>
                  </a:lnTo>
                  <a:lnTo>
                    <a:pt x="54" y="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10" name="Freeform 360"/>
            <p:cNvSpPr>
              <a:spLocks/>
            </p:cNvSpPr>
            <p:nvPr/>
          </p:nvSpPr>
          <p:spPr bwMode="auto">
            <a:xfrm>
              <a:off x="3059466" y="3108416"/>
              <a:ext cx="242816" cy="217301"/>
            </a:xfrm>
            <a:custGeom>
              <a:avLst/>
              <a:gdLst>
                <a:gd name="T0" fmla="*/ 2147483647 w 31"/>
                <a:gd name="T1" fmla="*/ 2147483647 h 28"/>
                <a:gd name="T2" fmla="*/ 2147483647 w 31"/>
                <a:gd name="T3" fmla="*/ 2147483647 h 28"/>
                <a:gd name="T4" fmla="*/ 2147483647 w 31"/>
                <a:gd name="T5" fmla="*/ 2147483647 h 28"/>
                <a:gd name="T6" fmla="*/ 2147483647 w 31"/>
                <a:gd name="T7" fmla="*/ 2147483647 h 28"/>
                <a:gd name="T8" fmla="*/ 2147483647 w 31"/>
                <a:gd name="T9" fmla="*/ 2147483647 h 28"/>
                <a:gd name="T10" fmla="*/ 2147483647 w 31"/>
                <a:gd name="T11" fmla="*/ 2147483647 h 28"/>
                <a:gd name="T12" fmla="*/ 2147483647 w 31"/>
                <a:gd name="T13" fmla="*/ 2147483647 h 28"/>
                <a:gd name="T14" fmla="*/ 2147483647 w 31"/>
                <a:gd name="T15" fmla="*/ 2147483647 h 28"/>
                <a:gd name="T16" fmla="*/ 2147483647 w 31"/>
                <a:gd name="T17" fmla="*/ 2147483647 h 28"/>
                <a:gd name="T18" fmla="*/ 2147483647 w 31"/>
                <a:gd name="T19" fmla="*/ 2147483647 h 28"/>
                <a:gd name="T20" fmla="*/ 2147483647 w 31"/>
                <a:gd name="T21" fmla="*/ 2147483647 h 28"/>
                <a:gd name="T22" fmla="*/ 2147483647 w 31"/>
                <a:gd name="T23" fmla="*/ 2147483647 h 28"/>
                <a:gd name="T24" fmla="*/ 2147483647 w 31"/>
                <a:gd name="T25" fmla="*/ 2147483647 h 28"/>
                <a:gd name="T26" fmla="*/ 2147483647 w 31"/>
                <a:gd name="T27" fmla="*/ 2147483647 h 28"/>
                <a:gd name="T28" fmla="*/ 2147483647 w 31"/>
                <a:gd name="T29" fmla="*/ 2147483647 h 28"/>
                <a:gd name="T30" fmla="*/ 2147483647 w 31"/>
                <a:gd name="T31" fmla="*/ 2147483647 h 28"/>
                <a:gd name="T32" fmla="*/ 2147483647 w 31"/>
                <a:gd name="T33" fmla="*/ 2147483647 h 28"/>
                <a:gd name="T34" fmla="*/ 2147483647 w 31"/>
                <a:gd name="T35" fmla="*/ 2147483647 h 28"/>
                <a:gd name="T36" fmla="*/ 2147483647 w 31"/>
                <a:gd name="T37" fmla="*/ 2147483647 h 28"/>
                <a:gd name="T38" fmla="*/ 2147483647 w 31"/>
                <a:gd name="T39" fmla="*/ 2147483647 h 28"/>
                <a:gd name="T40" fmla="*/ 2147483647 w 31"/>
                <a:gd name="T41" fmla="*/ 2147483647 h 28"/>
                <a:gd name="T42" fmla="*/ 2147483647 w 31"/>
                <a:gd name="T43" fmla="*/ 2147483647 h 28"/>
                <a:gd name="T44" fmla="*/ 2147483647 w 31"/>
                <a:gd name="T45" fmla="*/ 2147483647 h 28"/>
                <a:gd name="T46" fmla="*/ 2147483647 w 31"/>
                <a:gd name="T47" fmla="*/ 0 h 28"/>
                <a:gd name="T48" fmla="*/ 2147483647 w 31"/>
                <a:gd name="T49" fmla="*/ 2147483647 h 28"/>
                <a:gd name="T50" fmla="*/ 2147483647 w 31"/>
                <a:gd name="T51" fmla="*/ 2147483647 h 28"/>
                <a:gd name="T52" fmla="*/ 2147483647 w 31"/>
                <a:gd name="T53" fmla="*/ 0 h 28"/>
                <a:gd name="T54" fmla="*/ 2147483647 w 31"/>
                <a:gd name="T55" fmla="*/ 0 h 28"/>
                <a:gd name="T56" fmla="*/ 2147483647 w 31"/>
                <a:gd name="T57" fmla="*/ 2147483647 h 28"/>
                <a:gd name="T58" fmla="*/ 2147483647 w 31"/>
                <a:gd name="T59" fmla="*/ 2147483647 h 28"/>
                <a:gd name="T60" fmla="*/ 0 w 31"/>
                <a:gd name="T61" fmla="*/ 2147483647 h 28"/>
                <a:gd name="T62" fmla="*/ 0 w 31"/>
                <a:gd name="T63" fmla="*/ 2147483647 h 28"/>
                <a:gd name="T64" fmla="*/ 2147483647 w 31"/>
                <a:gd name="T65" fmla="*/ 2147483647 h 2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1" h="28">
                  <a:moveTo>
                    <a:pt x="1" y="9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7"/>
                    <a:pt x="2" y="17"/>
                  </a:cubicBezTo>
                  <a:cubicBezTo>
                    <a:pt x="2" y="17"/>
                    <a:pt x="2" y="19"/>
                    <a:pt x="2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31" y="21"/>
                    <a:pt x="31" y="21"/>
                    <a:pt x="31" y="21"/>
                  </a:cubicBezTo>
                  <a:cubicBezTo>
                    <a:pt x="30" y="17"/>
                    <a:pt x="30" y="17"/>
                    <a:pt x="30" y="17"/>
                  </a:cubicBezTo>
                  <a:cubicBezTo>
                    <a:pt x="30" y="15"/>
                    <a:pt x="30" y="15"/>
                    <a:pt x="30" y="15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5" y="1"/>
                    <a:pt x="15" y="1"/>
                  </a:cubicBezTo>
                  <a:cubicBezTo>
                    <a:pt x="14" y="1"/>
                    <a:pt x="14" y="0"/>
                    <a:pt x="14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1" y="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311" name="Group 453"/>
            <p:cNvGrpSpPr>
              <a:grpSpLocks/>
            </p:cNvGrpSpPr>
            <p:nvPr/>
          </p:nvGrpSpPr>
          <p:grpSpPr bwMode="auto">
            <a:xfrm>
              <a:off x="2502544" y="2934968"/>
              <a:ext cx="250825" cy="368300"/>
              <a:chOff x="2201" y="1250"/>
              <a:chExt cx="133" cy="193"/>
            </a:xfr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</p:grpSpPr>
          <p:sp>
            <p:nvSpPr>
              <p:cNvPr id="313" name="Freeform 454"/>
              <p:cNvSpPr>
                <a:spLocks/>
              </p:cNvSpPr>
              <p:nvPr/>
            </p:nvSpPr>
            <p:spPr bwMode="auto">
              <a:xfrm>
                <a:off x="2234" y="1250"/>
                <a:ext cx="100" cy="193"/>
              </a:xfrm>
              <a:custGeom>
                <a:avLst/>
                <a:gdLst>
                  <a:gd name="T0" fmla="*/ 31321 w 24"/>
                  <a:gd name="T1" fmla="*/ 168050 h 47"/>
                  <a:gd name="T2" fmla="*/ 21408 w 24"/>
                  <a:gd name="T3" fmla="*/ 158642 h 47"/>
                  <a:gd name="T4" fmla="*/ 52742 w 24"/>
                  <a:gd name="T5" fmla="*/ 139046 h 47"/>
                  <a:gd name="T6" fmla="*/ 47604 w 24"/>
                  <a:gd name="T7" fmla="*/ 120280 h 47"/>
                  <a:gd name="T8" fmla="*/ 41596 w 24"/>
                  <a:gd name="T9" fmla="*/ 105189 h 47"/>
                  <a:gd name="T10" fmla="*/ 16283 w 24"/>
                  <a:gd name="T11" fmla="*/ 105189 h 47"/>
                  <a:gd name="T12" fmla="*/ 21408 w 24"/>
                  <a:gd name="T13" fmla="*/ 77060 h 47"/>
                  <a:gd name="T14" fmla="*/ 5138 w 24"/>
                  <a:gd name="T15" fmla="*/ 86419 h 47"/>
                  <a:gd name="T16" fmla="*/ 0 w 24"/>
                  <a:gd name="T17" fmla="*/ 61969 h 47"/>
                  <a:gd name="T18" fmla="*/ 0 w 24"/>
                  <a:gd name="T19" fmla="*/ 38633 h 47"/>
                  <a:gd name="T20" fmla="*/ 5138 w 24"/>
                  <a:gd name="T21" fmla="*/ 18766 h 47"/>
                  <a:gd name="T22" fmla="*/ 26546 w 24"/>
                  <a:gd name="T23" fmla="*/ 0 h 47"/>
                  <a:gd name="T24" fmla="*/ 41596 w 24"/>
                  <a:gd name="T25" fmla="*/ 4570 h 47"/>
                  <a:gd name="T26" fmla="*/ 36458 w 24"/>
                  <a:gd name="T27" fmla="*/ 29291 h 47"/>
                  <a:gd name="T28" fmla="*/ 67846 w 24"/>
                  <a:gd name="T29" fmla="*/ 29291 h 47"/>
                  <a:gd name="T30" fmla="*/ 57867 w 24"/>
                  <a:gd name="T31" fmla="*/ 52627 h 47"/>
                  <a:gd name="T32" fmla="*/ 47604 w 24"/>
                  <a:gd name="T33" fmla="*/ 72490 h 47"/>
                  <a:gd name="T34" fmla="*/ 67846 w 24"/>
                  <a:gd name="T35" fmla="*/ 81631 h 47"/>
                  <a:gd name="T36" fmla="*/ 89200 w 24"/>
                  <a:gd name="T37" fmla="*/ 115710 h 47"/>
                  <a:gd name="T38" fmla="*/ 99183 w 24"/>
                  <a:gd name="T39" fmla="*/ 139046 h 47"/>
                  <a:gd name="T40" fmla="*/ 99183 w 24"/>
                  <a:gd name="T41" fmla="*/ 152959 h 47"/>
                  <a:gd name="T42" fmla="*/ 120592 w 24"/>
                  <a:gd name="T43" fmla="*/ 152959 h 47"/>
                  <a:gd name="T44" fmla="*/ 115450 w 24"/>
                  <a:gd name="T45" fmla="*/ 186820 h 47"/>
                  <a:gd name="T46" fmla="*/ 125729 w 24"/>
                  <a:gd name="T47" fmla="*/ 191386 h 47"/>
                  <a:gd name="T48" fmla="*/ 89200 w 24"/>
                  <a:gd name="T49" fmla="*/ 206699 h 47"/>
                  <a:gd name="T50" fmla="*/ 57867 w 24"/>
                  <a:gd name="T51" fmla="*/ 211269 h 47"/>
                  <a:gd name="T52" fmla="*/ 41596 w 24"/>
                  <a:gd name="T53" fmla="*/ 216107 h 47"/>
                  <a:gd name="T54" fmla="*/ 21408 w 24"/>
                  <a:gd name="T55" fmla="*/ 216107 h 47"/>
                  <a:gd name="T56" fmla="*/ 5138 w 24"/>
                  <a:gd name="T57" fmla="*/ 220677 h 47"/>
                  <a:gd name="T58" fmla="*/ 26546 w 24"/>
                  <a:gd name="T59" fmla="*/ 200728 h 47"/>
                  <a:gd name="T60" fmla="*/ 31321 w 24"/>
                  <a:gd name="T61" fmla="*/ 182249 h 47"/>
                  <a:gd name="T62" fmla="*/ 16283 w 24"/>
                  <a:gd name="T63" fmla="*/ 177408 h 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24" h="47">
                    <a:moveTo>
                      <a:pt x="3" y="37"/>
                    </a:moveTo>
                    <a:cubicBezTo>
                      <a:pt x="6" y="35"/>
                      <a:pt x="6" y="35"/>
                      <a:pt x="6" y="35"/>
                    </a:cubicBezTo>
                    <a:cubicBezTo>
                      <a:pt x="6" y="33"/>
                      <a:pt x="6" y="33"/>
                      <a:pt x="6" y="33"/>
                    </a:cubicBezTo>
                    <a:cubicBezTo>
                      <a:pt x="4" y="33"/>
                      <a:pt x="4" y="33"/>
                      <a:pt x="4" y="33"/>
                    </a:cubicBezTo>
                    <a:cubicBezTo>
                      <a:pt x="6" y="30"/>
                      <a:pt x="6" y="30"/>
                      <a:pt x="6" y="30"/>
                    </a:cubicBezTo>
                    <a:cubicBezTo>
                      <a:pt x="10" y="29"/>
                      <a:pt x="10" y="29"/>
                      <a:pt x="10" y="29"/>
                    </a:cubicBezTo>
                    <a:cubicBezTo>
                      <a:pt x="9" y="26"/>
                      <a:pt x="9" y="26"/>
                      <a:pt x="9" y="26"/>
                    </a:cubicBezTo>
                    <a:cubicBezTo>
                      <a:pt x="9" y="25"/>
                      <a:pt x="9" y="25"/>
                      <a:pt x="9" y="25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0"/>
                      <a:pt x="3" y="20"/>
                      <a:pt x="3" y="20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0" y="17"/>
                      <a:pt x="0" y="16"/>
                    </a:cubicBezTo>
                    <a:cubicBezTo>
                      <a:pt x="0" y="15"/>
                      <a:pt x="0" y="13"/>
                      <a:pt x="0" y="13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3" y="6"/>
                      <a:pt x="13" y="6"/>
                      <a:pt x="13" y="6"/>
                    </a:cubicBezTo>
                    <a:cubicBezTo>
                      <a:pt x="12" y="8"/>
                      <a:pt x="12" y="8"/>
                      <a:pt x="12" y="8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11" y="16"/>
                      <a:pt x="11" y="16"/>
                      <a:pt x="11" y="16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5" y="22"/>
                      <a:pt x="15" y="22"/>
                      <a:pt x="15" y="22"/>
                    </a:cubicBezTo>
                    <a:cubicBezTo>
                      <a:pt x="17" y="24"/>
                      <a:pt x="17" y="24"/>
                      <a:pt x="17" y="24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19" y="29"/>
                      <a:pt x="19" y="29"/>
                      <a:pt x="19" y="29"/>
                    </a:cubicBezTo>
                    <a:cubicBezTo>
                      <a:pt x="19" y="30"/>
                      <a:pt x="19" y="30"/>
                      <a:pt x="19" y="30"/>
                    </a:cubicBezTo>
                    <a:cubicBezTo>
                      <a:pt x="19" y="32"/>
                      <a:pt x="19" y="32"/>
                      <a:pt x="19" y="32"/>
                    </a:cubicBezTo>
                    <a:cubicBezTo>
                      <a:pt x="21" y="32"/>
                      <a:pt x="21" y="32"/>
                      <a:pt x="21" y="32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4" y="36"/>
                      <a:pt x="24" y="36"/>
                      <a:pt x="24" y="36"/>
                    </a:cubicBezTo>
                    <a:cubicBezTo>
                      <a:pt x="22" y="39"/>
                      <a:pt x="22" y="39"/>
                      <a:pt x="22" y="39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4" y="40"/>
                      <a:pt x="24" y="40"/>
                      <a:pt x="24" y="40"/>
                    </a:cubicBezTo>
                    <a:cubicBezTo>
                      <a:pt x="22" y="41"/>
                      <a:pt x="22" y="41"/>
                      <a:pt x="22" y="41"/>
                    </a:cubicBezTo>
                    <a:cubicBezTo>
                      <a:pt x="17" y="43"/>
                      <a:pt x="17" y="43"/>
                      <a:pt x="17" y="43"/>
                    </a:cubicBezTo>
                    <a:cubicBezTo>
                      <a:pt x="14" y="43"/>
                      <a:pt x="14" y="43"/>
                      <a:pt x="14" y="43"/>
                    </a:cubicBezTo>
                    <a:cubicBezTo>
                      <a:pt x="11" y="44"/>
                      <a:pt x="11" y="44"/>
                      <a:pt x="11" y="44"/>
                    </a:cubicBezTo>
                    <a:cubicBezTo>
                      <a:pt x="11" y="44"/>
                      <a:pt x="10" y="43"/>
                      <a:pt x="9" y="43"/>
                    </a:cubicBezTo>
                    <a:cubicBezTo>
                      <a:pt x="9" y="43"/>
                      <a:pt x="8" y="45"/>
                      <a:pt x="8" y="45"/>
                    </a:cubicBezTo>
                    <a:cubicBezTo>
                      <a:pt x="6" y="45"/>
                      <a:pt x="6" y="45"/>
                      <a:pt x="6" y="45"/>
                    </a:cubicBezTo>
                    <a:cubicBezTo>
                      <a:pt x="4" y="45"/>
                      <a:pt x="4" y="45"/>
                      <a:pt x="4" y="45"/>
                    </a:cubicBezTo>
                    <a:cubicBezTo>
                      <a:pt x="3" y="47"/>
                      <a:pt x="3" y="47"/>
                      <a:pt x="3" y="47"/>
                    </a:cubicBezTo>
                    <a:cubicBezTo>
                      <a:pt x="1" y="46"/>
                      <a:pt x="1" y="46"/>
                      <a:pt x="1" y="46"/>
                    </a:cubicBezTo>
                    <a:cubicBezTo>
                      <a:pt x="2" y="44"/>
                      <a:pt x="2" y="44"/>
                      <a:pt x="2" y="44"/>
                    </a:cubicBezTo>
                    <a:cubicBezTo>
                      <a:pt x="5" y="42"/>
                      <a:pt x="5" y="42"/>
                      <a:pt x="5" y="42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6" y="38"/>
                      <a:pt x="6" y="38"/>
                      <a:pt x="6" y="38"/>
                    </a:cubicBezTo>
                    <a:cubicBezTo>
                      <a:pt x="4" y="38"/>
                      <a:pt x="4" y="38"/>
                      <a:pt x="4" y="38"/>
                    </a:cubicBezTo>
                    <a:lnTo>
                      <a:pt x="3" y="37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314" name="Freeform 455"/>
              <p:cNvSpPr>
                <a:spLocks/>
              </p:cNvSpPr>
              <p:nvPr/>
            </p:nvSpPr>
            <p:spPr bwMode="auto">
              <a:xfrm>
                <a:off x="2201" y="1331"/>
                <a:ext cx="34" cy="22"/>
              </a:xfrm>
              <a:custGeom>
                <a:avLst/>
                <a:gdLst>
                  <a:gd name="T0" fmla="*/ 24 w 34"/>
                  <a:gd name="T1" fmla="*/ 22 h 22"/>
                  <a:gd name="T2" fmla="*/ 0 w 34"/>
                  <a:gd name="T3" fmla="*/ 18 h 22"/>
                  <a:gd name="T4" fmla="*/ 13 w 34"/>
                  <a:gd name="T5" fmla="*/ 0 h 22"/>
                  <a:gd name="T6" fmla="*/ 27 w 34"/>
                  <a:gd name="T7" fmla="*/ 3 h 22"/>
                  <a:gd name="T8" fmla="*/ 34 w 34"/>
                  <a:gd name="T9" fmla="*/ 15 h 22"/>
                  <a:gd name="T10" fmla="*/ 24 w 34"/>
                  <a:gd name="T11" fmla="*/ 22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4" h="22">
                    <a:moveTo>
                      <a:pt x="24" y="22"/>
                    </a:moveTo>
                    <a:lnTo>
                      <a:pt x="0" y="18"/>
                    </a:lnTo>
                    <a:lnTo>
                      <a:pt x="13" y="0"/>
                    </a:lnTo>
                    <a:lnTo>
                      <a:pt x="27" y="3"/>
                    </a:lnTo>
                    <a:lnTo>
                      <a:pt x="34" y="15"/>
                    </a:lnTo>
                    <a:lnTo>
                      <a:pt x="24" y="22"/>
                    </a:lnTo>
                    <a:close/>
                  </a:path>
                </a:pathLst>
              </a:custGeom>
              <a:grpFill/>
              <a:ln w="9525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312" name="Freeform 263"/>
            <p:cNvSpPr>
              <a:spLocks/>
            </p:cNvSpPr>
            <p:nvPr/>
          </p:nvSpPr>
          <p:spPr bwMode="auto">
            <a:xfrm>
              <a:off x="2967624" y="3041806"/>
              <a:ext cx="49066" cy="96093"/>
            </a:xfrm>
            <a:custGeom>
              <a:avLst/>
              <a:gdLst>
                <a:gd name="T0" fmla="*/ 80 w 429209"/>
                <a:gd name="T1" fmla="*/ 1219 h 839755"/>
                <a:gd name="T2" fmla="*/ 85 w 429209"/>
                <a:gd name="T3" fmla="*/ 856 h 839755"/>
                <a:gd name="T4" fmla="*/ 0 w 429209"/>
                <a:gd name="T5" fmla="*/ 799 h 839755"/>
                <a:gd name="T6" fmla="*/ 169 w 429209"/>
                <a:gd name="T7" fmla="*/ 200 h 839755"/>
                <a:gd name="T8" fmla="*/ 395 w 429209"/>
                <a:gd name="T9" fmla="*/ 200 h 839755"/>
                <a:gd name="T10" fmla="*/ 592 w 429209"/>
                <a:gd name="T11" fmla="*/ 0 h 839755"/>
                <a:gd name="T12" fmla="*/ 621 w 429209"/>
                <a:gd name="T13" fmla="*/ 399 h 839755"/>
                <a:gd name="T14" fmla="*/ 649 w 429209"/>
                <a:gd name="T15" fmla="*/ 628 h 839755"/>
                <a:gd name="T16" fmla="*/ 339 w 429209"/>
                <a:gd name="T17" fmla="*/ 970 h 839755"/>
                <a:gd name="T18" fmla="*/ 339 w 429209"/>
                <a:gd name="T19" fmla="*/ 1284 h 839755"/>
                <a:gd name="T20" fmla="*/ 169 w 429209"/>
                <a:gd name="T21" fmla="*/ 1198 h 839755"/>
                <a:gd name="T22" fmla="*/ 80 w 429209"/>
                <a:gd name="T23" fmla="*/ 1219 h 8397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29209" h="839755">
                  <a:moveTo>
                    <a:pt x="53214" y="797282"/>
                  </a:moveTo>
                  <a:cubicBezTo>
                    <a:pt x="54137" y="718133"/>
                    <a:pt x="55061" y="638985"/>
                    <a:pt x="55984" y="559836"/>
                  </a:cubicBezTo>
                  <a:lnTo>
                    <a:pt x="0" y="522514"/>
                  </a:lnTo>
                  <a:lnTo>
                    <a:pt x="111968" y="130628"/>
                  </a:lnTo>
                  <a:lnTo>
                    <a:pt x="261258" y="130628"/>
                  </a:lnTo>
                  <a:lnTo>
                    <a:pt x="391886" y="0"/>
                  </a:lnTo>
                  <a:lnTo>
                    <a:pt x="410547" y="261257"/>
                  </a:lnTo>
                  <a:lnTo>
                    <a:pt x="429209" y="410547"/>
                  </a:lnTo>
                  <a:lnTo>
                    <a:pt x="223935" y="634481"/>
                  </a:lnTo>
                  <a:lnTo>
                    <a:pt x="223935" y="839755"/>
                  </a:lnTo>
                  <a:lnTo>
                    <a:pt x="111968" y="783771"/>
                  </a:lnTo>
                  <a:lnTo>
                    <a:pt x="53214" y="79728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315" name="314 Rectángulo"/>
          <p:cNvSpPr/>
          <p:nvPr/>
        </p:nvSpPr>
        <p:spPr>
          <a:xfrm>
            <a:off x="3095625" y="1100138"/>
            <a:ext cx="2881313" cy="52197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16" name="694 Grupo"/>
          <p:cNvGrpSpPr>
            <a:grpSpLocks/>
          </p:cNvGrpSpPr>
          <p:nvPr/>
        </p:nvGrpSpPr>
        <p:grpSpPr bwMode="auto">
          <a:xfrm>
            <a:off x="6192838" y="1279525"/>
            <a:ext cx="2879725" cy="4860925"/>
            <a:chOff x="1484313" y="2888931"/>
            <a:chExt cx="2283469" cy="3343594"/>
          </a:xfrm>
        </p:grpSpPr>
        <p:sp>
          <p:nvSpPr>
            <p:cNvPr id="317" name="Freeform 405"/>
            <p:cNvSpPr>
              <a:spLocks/>
            </p:cNvSpPr>
            <p:nvPr/>
          </p:nvSpPr>
          <p:spPr bwMode="auto">
            <a:xfrm>
              <a:off x="2520000" y="4608000"/>
              <a:ext cx="195262" cy="139700"/>
            </a:xfrm>
            <a:custGeom>
              <a:avLst/>
              <a:gdLst>
                <a:gd name="T0" fmla="*/ 0 w 10000"/>
                <a:gd name="T1" fmla="*/ 2147483647 h 10000"/>
                <a:gd name="T2" fmla="*/ 0 w 10000"/>
                <a:gd name="T3" fmla="*/ 2147483647 h 10000"/>
                <a:gd name="T4" fmla="*/ 2147483647 w 10000"/>
                <a:gd name="T5" fmla="*/ 2147483647 h 10000"/>
                <a:gd name="T6" fmla="*/ 2147483647 w 10000"/>
                <a:gd name="T7" fmla="*/ 2147483647 h 10000"/>
                <a:gd name="T8" fmla="*/ 2147483647 w 10000"/>
                <a:gd name="T9" fmla="*/ 2147483647 h 10000"/>
                <a:gd name="T10" fmla="*/ 2147483647 w 10000"/>
                <a:gd name="T11" fmla="*/ 2147483647 h 10000"/>
                <a:gd name="T12" fmla="*/ 2147483647 w 10000"/>
                <a:gd name="T13" fmla="*/ 2147483647 h 10000"/>
                <a:gd name="T14" fmla="*/ 2147483647 w 10000"/>
                <a:gd name="T15" fmla="*/ 2147483647 h 10000"/>
                <a:gd name="T16" fmla="*/ 2147483647 w 10000"/>
                <a:gd name="T17" fmla="*/ 2147483647 h 10000"/>
                <a:gd name="T18" fmla="*/ 2147483647 w 10000"/>
                <a:gd name="T19" fmla="*/ 2147483647 h 10000"/>
                <a:gd name="T20" fmla="*/ 2147483647 w 10000"/>
                <a:gd name="T21" fmla="*/ 2147483647 h 10000"/>
                <a:gd name="T22" fmla="*/ 2147483647 w 10000"/>
                <a:gd name="T23" fmla="*/ 0 h 100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00"/>
                <a:gd name="T37" fmla="*/ 0 h 10000"/>
                <a:gd name="T38" fmla="*/ 10000 w 10000"/>
                <a:gd name="T39" fmla="*/ 10000 h 1000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00" h="10000">
                  <a:moveTo>
                    <a:pt x="0" y="3889"/>
                  </a:moveTo>
                  <a:lnTo>
                    <a:pt x="0" y="3889"/>
                  </a:lnTo>
                  <a:lnTo>
                    <a:pt x="2000" y="5556"/>
                  </a:lnTo>
                  <a:lnTo>
                    <a:pt x="3200" y="7222"/>
                  </a:lnTo>
                  <a:lnTo>
                    <a:pt x="4800" y="7222"/>
                  </a:lnTo>
                  <a:lnTo>
                    <a:pt x="5600" y="8889"/>
                  </a:lnTo>
                  <a:lnTo>
                    <a:pt x="5268" y="8163"/>
                  </a:lnTo>
                  <a:lnTo>
                    <a:pt x="5600" y="8889"/>
                  </a:lnTo>
                  <a:lnTo>
                    <a:pt x="6400" y="10000"/>
                  </a:lnTo>
                  <a:lnTo>
                    <a:pt x="7200" y="3889"/>
                  </a:lnTo>
                  <a:cubicBezTo>
                    <a:pt x="7067" y="2963"/>
                    <a:pt x="6933" y="2037"/>
                    <a:pt x="6800" y="1111"/>
                  </a:cubicBezTo>
                  <a:lnTo>
                    <a:pt x="10000" y="0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8" name="Freeform 277"/>
            <p:cNvSpPr>
              <a:spLocks/>
            </p:cNvSpPr>
            <p:nvPr/>
          </p:nvSpPr>
          <p:spPr bwMode="auto">
            <a:xfrm>
              <a:off x="2276100" y="4084632"/>
              <a:ext cx="276937" cy="77529"/>
            </a:xfrm>
            <a:custGeom>
              <a:avLst/>
              <a:gdLst>
                <a:gd name="T0" fmla="*/ 2147483647 w 35"/>
                <a:gd name="T1" fmla="*/ 2147483647 h 10"/>
                <a:gd name="T2" fmla="*/ 2147483647 w 35"/>
                <a:gd name="T3" fmla="*/ 0 h 10"/>
                <a:gd name="T4" fmla="*/ 2147483647 w 35"/>
                <a:gd name="T5" fmla="*/ 0 h 10"/>
                <a:gd name="T6" fmla="*/ 2147483647 w 35"/>
                <a:gd name="T7" fmla="*/ 2147483647 h 10"/>
                <a:gd name="T8" fmla="*/ 2147483647 w 35"/>
                <a:gd name="T9" fmla="*/ 2147483647 h 10"/>
                <a:gd name="T10" fmla="*/ 2147483647 w 35"/>
                <a:gd name="T11" fmla="*/ 2147483647 h 10"/>
                <a:gd name="T12" fmla="*/ 2147483647 w 35"/>
                <a:gd name="T13" fmla="*/ 2147483647 h 10"/>
                <a:gd name="T14" fmla="*/ 2147483647 w 35"/>
                <a:gd name="T15" fmla="*/ 2147483647 h 10"/>
                <a:gd name="T16" fmla="*/ 2147483647 w 35"/>
                <a:gd name="T17" fmla="*/ 2147483647 h 10"/>
                <a:gd name="T18" fmla="*/ 2147483647 w 35"/>
                <a:gd name="T19" fmla="*/ 2147483647 h 10"/>
                <a:gd name="T20" fmla="*/ 2147483647 w 35"/>
                <a:gd name="T21" fmla="*/ 2147483647 h 10"/>
                <a:gd name="T22" fmla="*/ 2147483647 w 35"/>
                <a:gd name="T23" fmla="*/ 2147483647 h 10"/>
                <a:gd name="T24" fmla="*/ 2147483647 w 35"/>
                <a:gd name="T25" fmla="*/ 2147483647 h 10"/>
                <a:gd name="T26" fmla="*/ 2147483647 w 35"/>
                <a:gd name="T27" fmla="*/ 2147483647 h 10"/>
                <a:gd name="T28" fmla="*/ 0 w 35"/>
                <a:gd name="T29" fmla="*/ 2147483647 h 10"/>
                <a:gd name="T30" fmla="*/ 2147483647 w 35"/>
                <a:gd name="T31" fmla="*/ 2147483647 h 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5" h="10">
                  <a:moveTo>
                    <a:pt x="2" y="1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7" y="5"/>
                    <a:pt x="28" y="6"/>
                  </a:cubicBezTo>
                  <a:cubicBezTo>
                    <a:pt x="30" y="7"/>
                    <a:pt x="33" y="7"/>
                    <a:pt x="33" y="7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5" y="9"/>
                    <a:pt x="35" y="10"/>
                    <a:pt x="33" y="10"/>
                  </a:cubicBezTo>
                  <a:cubicBezTo>
                    <a:pt x="31" y="10"/>
                    <a:pt x="25" y="10"/>
                    <a:pt x="25" y="10"/>
                  </a:cubicBezTo>
                  <a:cubicBezTo>
                    <a:pt x="23" y="8"/>
                    <a:pt x="23" y="8"/>
                    <a:pt x="23" y="8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2" y="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19" name="Freeform 278"/>
            <p:cNvSpPr>
              <a:spLocks/>
            </p:cNvSpPr>
            <p:nvPr/>
          </p:nvSpPr>
          <p:spPr bwMode="auto">
            <a:xfrm>
              <a:off x="2552700" y="4170363"/>
              <a:ext cx="171450" cy="47625"/>
            </a:xfrm>
            <a:custGeom>
              <a:avLst/>
              <a:gdLst>
                <a:gd name="T0" fmla="*/ 2147483647 w 132"/>
                <a:gd name="T1" fmla="*/ 0 h 36"/>
                <a:gd name="T2" fmla="*/ 2147483647 w 132"/>
                <a:gd name="T3" fmla="*/ 2147483647 h 36"/>
                <a:gd name="T4" fmla="*/ 0 w 132"/>
                <a:gd name="T5" fmla="*/ 2147483647 h 36"/>
                <a:gd name="T6" fmla="*/ 2147483647 w 132"/>
                <a:gd name="T7" fmla="*/ 2147483647 h 36"/>
                <a:gd name="T8" fmla="*/ 2147483647 w 132"/>
                <a:gd name="T9" fmla="*/ 2147483647 h 36"/>
                <a:gd name="T10" fmla="*/ 2147483647 w 132"/>
                <a:gd name="T11" fmla="*/ 2147483647 h 36"/>
                <a:gd name="T12" fmla="*/ 2147483647 w 132"/>
                <a:gd name="T13" fmla="*/ 2147483647 h 36"/>
                <a:gd name="T14" fmla="*/ 2147483647 w 132"/>
                <a:gd name="T15" fmla="*/ 2147483647 h 36"/>
                <a:gd name="T16" fmla="*/ 2147483647 w 132"/>
                <a:gd name="T17" fmla="*/ 2147483647 h 36"/>
                <a:gd name="T18" fmla="*/ 2147483647 w 132"/>
                <a:gd name="T19" fmla="*/ 0 h 36"/>
                <a:gd name="T20" fmla="*/ 2147483647 w 132"/>
                <a:gd name="T21" fmla="*/ 0 h 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32"/>
                <a:gd name="T34" fmla="*/ 0 h 36"/>
                <a:gd name="T35" fmla="*/ 132 w 132"/>
                <a:gd name="T36" fmla="*/ 36 h 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32" h="36">
                  <a:moveTo>
                    <a:pt x="24" y="0"/>
                  </a:moveTo>
                  <a:lnTo>
                    <a:pt x="24" y="12"/>
                  </a:lnTo>
                  <a:lnTo>
                    <a:pt x="0" y="18"/>
                  </a:lnTo>
                  <a:lnTo>
                    <a:pt x="30" y="30"/>
                  </a:lnTo>
                  <a:lnTo>
                    <a:pt x="42" y="36"/>
                  </a:lnTo>
                  <a:lnTo>
                    <a:pt x="66" y="36"/>
                  </a:lnTo>
                  <a:lnTo>
                    <a:pt x="84" y="24"/>
                  </a:lnTo>
                  <a:lnTo>
                    <a:pt x="132" y="30"/>
                  </a:lnTo>
                  <a:lnTo>
                    <a:pt x="108" y="18"/>
                  </a:lnTo>
                  <a:lnTo>
                    <a:pt x="72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0" name="Freeform 400"/>
            <p:cNvSpPr>
              <a:spLocks/>
            </p:cNvSpPr>
            <p:nvPr/>
          </p:nvSpPr>
          <p:spPr bwMode="auto">
            <a:xfrm>
              <a:off x="2213160" y="4286645"/>
              <a:ext cx="110775" cy="112473"/>
            </a:xfrm>
            <a:custGeom>
              <a:avLst/>
              <a:gdLst>
                <a:gd name="T0" fmla="*/ 2147483647 w 14"/>
                <a:gd name="T1" fmla="*/ 2147483647 h 14"/>
                <a:gd name="T2" fmla="*/ 2147483647 w 14"/>
                <a:gd name="T3" fmla="*/ 2147483647 h 14"/>
                <a:gd name="T4" fmla="*/ 2147483647 w 14"/>
                <a:gd name="T5" fmla="*/ 0 h 14"/>
                <a:gd name="T6" fmla="*/ 2147483647 w 14"/>
                <a:gd name="T7" fmla="*/ 2147483647 h 14"/>
                <a:gd name="T8" fmla="*/ 0 w 14"/>
                <a:gd name="T9" fmla="*/ 2147483647 h 14"/>
                <a:gd name="T10" fmla="*/ 2147483647 w 14"/>
                <a:gd name="T11" fmla="*/ 2147483647 h 14"/>
                <a:gd name="T12" fmla="*/ 2147483647 w 14"/>
                <a:gd name="T13" fmla="*/ 2147483647 h 14"/>
                <a:gd name="T14" fmla="*/ 2147483647 w 14"/>
                <a:gd name="T15" fmla="*/ 2147483647 h 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" h="14">
                  <a:moveTo>
                    <a:pt x="14" y="14"/>
                  </a:moveTo>
                  <a:cubicBezTo>
                    <a:pt x="14" y="12"/>
                    <a:pt x="13" y="11"/>
                    <a:pt x="13" y="11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9" y="13"/>
                    <a:pt x="9" y="13"/>
                    <a:pt x="9" y="13"/>
                  </a:cubicBezTo>
                  <a:lnTo>
                    <a:pt x="14" y="1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21" name="Freeform 401"/>
            <p:cNvSpPr>
              <a:spLocks/>
            </p:cNvSpPr>
            <p:nvPr/>
          </p:nvSpPr>
          <p:spPr bwMode="auto">
            <a:xfrm>
              <a:off x="2252663" y="4389438"/>
              <a:ext cx="95250" cy="69850"/>
            </a:xfrm>
            <a:custGeom>
              <a:avLst/>
              <a:gdLst>
                <a:gd name="T0" fmla="*/ 2147483647 w 12"/>
                <a:gd name="T1" fmla="*/ 2147483647 h 9"/>
                <a:gd name="T2" fmla="*/ 2147483647 w 12"/>
                <a:gd name="T3" fmla="*/ 0 h 9"/>
                <a:gd name="T4" fmla="*/ 0 w 12"/>
                <a:gd name="T5" fmla="*/ 2147483647 h 9"/>
                <a:gd name="T6" fmla="*/ 2147483647 w 12"/>
                <a:gd name="T7" fmla="*/ 2147483647 h 9"/>
                <a:gd name="T8" fmla="*/ 2147483647 w 12"/>
                <a:gd name="T9" fmla="*/ 2147483647 h 9"/>
                <a:gd name="T10" fmla="*/ 2147483647 w 12"/>
                <a:gd name="T11" fmla="*/ 2147483647 h 9"/>
                <a:gd name="T12" fmla="*/ 2147483647 w 12"/>
                <a:gd name="T13" fmla="*/ 2147483647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9"/>
                <a:gd name="T23" fmla="*/ 12 w 12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9">
                  <a:moveTo>
                    <a:pt x="9" y="1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1" y="4"/>
                    <a:pt x="10" y="2"/>
                    <a:pt x="9" y="1"/>
                  </a:cubicBez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2" name="Freeform 402"/>
            <p:cNvSpPr>
              <a:spLocks/>
            </p:cNvSpPr>
            <p:nvPr/>
          </p:nvSpPr>
          <p:spPr bwMode="auto">
            <a:xfrm>
              <a:off x="2339975" y="4429125"/>
              <a:ext cx="141288" cy="60325"/>
            </a:xfrm>
            <a:custGeom>
              <a:avLst/>
              <a:gdLst>
                <a:gd name="T0" fmla="*/ 2147483647 w 18"/>
                <a:gd name="T1" fmla="*/ 2147483647 h 8"/>
                <a:gd name="T2" fmla="*/ 2147483647 w 18"/>
                <a:gd name="T3" fmla="*/ 2147483647 h 8"/>
                <a:gd name="T4" fmla="*/ 2147483647 w 18"/>
                <a:gd name="T5" fmla="*/ 2147483647 h 8"/>
                <a:gd name="T6" fmla="*/ 2147483647 w 18"/>
                <a:gd name="T7" fmla="*/ 0 h 8"/>
                <a:gd name="T8" fmla="*/ 0 w 18"/>
                <a:gd name="T9" fmla="*/ 2147483647 h 8"/>
                <a:gd name="T10" fmla="*/ 2147483647 w 18"/>
                <a:gd name="T11" fmla="*/ 2147483647 h 8"/>
                <a:gd name="T12" fmla="*/ 2147483647 w 18"/>
                <a:gd name="T13" fmla="*/ 2147483647 h 8"/>
                <a:gd name="T14" fmla="*/ 2147483647 w 18"/>
                <a:gd name="T15" fmla="*/ 2147483647 h 8"/>
                <a:gd name="T16" fmla="*/ 2147483647 w 18"/>
                <a:gd name="T17" fmla="*/ 2147483647 h 8"/>
                <a:gd name="T18" fmla="*/ 2147483647 w 18"/>
                <a:gd name="T19" fmla="*/ 2147483647 h 8"/>
                <a:gd name="T20" fmla="*/ 2147483647 w 18"/>
                <a:gd name="T21" fmla="*/ 2147483647 h 8"/>
                <a:gd name="T22" fmla="*/ 2147483647 w 18"/>
                <a:gd name="T23" fmla="*/ 2147483647 h 8"/>
                <a:gd name="T24" fmla="*/ 2147483647 w 18"/>
                <a:gd name="T25" fmla="*/ 2147483647 h 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8"/>
                <a:gd name="T41" fmla="*/ 18 w 18"/>
                <a:gd name="T42" fmla="*/ 8 h 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8">
                  <a:moveTo>
                    <a:pt x="14" y="1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1"/>
                    <a:pt x="3" y="2"/>
                    <a:pt x="2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3" y="7"/>
                    <a:pt x="4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8" y="4"/>
                    <a:pt x="18" y="4"/>
                    <a:pt x="18" y="4"/>
                  </a:cubicBezTo>
                  <a:lnTo>
                    <a:pt x="14" y="1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3" name="Freeform 403"/>
            <p:cNvSpPr>
              <a:spLocks/>
            </p:cNvSpPr>
            <p:nvPr/>
          </p:nvSpPr>
          <p:spPr bwMode="auto">
            <a:xfrm>
              <a:off x="2433638" y="4359275"/>
              <a:ext cx="290512" cy="319088"/>
            </a:xfrm>
            <a:custGeom>
              <a:avLst/>
              <a:gdLst>
                <a:gd name="T0" fmla="*/ 2147483647 w 37"/>
                <a:gd name="T1" fmla="*/ 2147483647 h 41"/>
                <a:gd name="T2" fmla="*/ 2147483647 w 37"/>
                <a:gd name="T3" fmla="*/ 2147483647 h 41"/>
                <a:gd name="T4" fmla="*/ 2147483647 w 37"/>
                <a:gd name="T5" fmla="*/ 2147483647 h 41"/>
                <a:gd name="T6" fmla="*/ 2147483647 w 37"/>
                <a:gd name="T7" fmla="*/ 2147483647 h 41"/>
                <a:gd name="T8" fmla="*/ 2147483647 w 37"/>
                <a:gd name="T9" fmla="*/ 2147483647 h 41"/>
                <a:gd name="T10" fmla="*/ 2147483647 w 37"/>
                <a:gd name="T11" fmla="*/ 2147483647 h 41"/>
                <a:gd name="T12" fmla="*/ 2147483647 w 37"/>
                <a:gd name="T13" fmla="*/ 2147483647 h 41"/>
                <a:gd name="T14" fmla="*/ 2147483647 w 37"/>
                <a:gd name="T15" fmla="*/ 2147483647 h 41"/>
                <a:gd name="T16" fmla="*/ 2147483647 w 37"/>
                <a:gd name="T17" fmla="*/ 2147483647 h 41"/>
                <a:gd name="T18" fmla="*/ 2147483647 w 37"/>
                <a:gd name="T19" fmla="*/ 2147483647 h 41"/>
                <a:gd name="T20" fmla="*/ 2147483647 w 37"/>
                <a:gd name="T21" fmla="*/ 0 h 41"/>
                <a:gd name="T22" fmla="*/ 2147483647 w 37"/>
                <a:gd name="T23" fmla="*/ 2147483647 h 41"/>
                <a:gd name="T24" fmla="*/ 2147483647 w 37"/>
                <a:gd name="T25" fmla="*/ 2147483647 h 41"/>
                <a:gd name="T26" fmla="*/ 2147483647 w 37"/>
                <a:gd name="T27" fmla="*/ 2147483647 h 41"/>
                <a:gd name="T28" fmla="*/ 2147483647 w 37"/>
                <a:gd name="T29" fmla="*/ 2147483647 h 41"/>
                <a:gd name="T30" fmla="*/ 2147483647 w 37"/>
                <a:gd name="T31" fmla="*/ 2147483647 h 41"/>
                <a:gd name="T32" fmla="*/ 2147483647 w 37"/>
                <a:gd name="T33" fmla="*/ 2147483647 h 41"/>
                <a:gd name="T34" fmla="*/ 2147483647 w 37"/>
                <a:gd name="T35" fmla="*/ 2147483647 h 41"/>
                <a:gd name="T36" fmla="*/ 2147483647 w 37"/>
                <a:gd name="T37" fmla="*/ 2147483647 h 41"/>
                <a:gd name="T38" fmla="*/ 2147483647 w 37"/>
                <a:gd name="T39" fmla="*/ 2147483647 h 41"/>
                <a:gd name="T40" fmla="*/ 2147483647 w 37"/>
                <a:gd name="T41" fmla="*/ 2147483647 h 41"/>
                <a:gd name="T42" fmla="*/ 2147483647 w 37"/>
                <a:gd name="T43" fmla="*/ 2147483647 h 41"/>
                <a:gd name="T44" fmla="*/ 0 w 37"/>
                <a:gd name="T45" fmla="*/ 2147483647 h 41"/>
                <a:gd name="T46" fmla="*/ 2147483647 w 37"/>
                <a:gd name="T47" fmla="*/ 2147483647 h 41"/>
                <a:gd name="T48" fmla="*/ 2147483647 w 37"/>
                <a:gd name="T49" fmla="*/ 2147483647 h 4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7"/>
                <a:gd name="T76" fmla="*/ 0 h 41"/>
                <a:gd name="T77" fmla="*/ 37 w 37"/>
                <a:gd name="T78" fmla="*/ 41 h 4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7" h="41">
                  <a:moveTo>
                    <a:pt x="37" y="34"/>
                  </a:moveTo>
                  <a:cubicBezTo>
                    <a:pt x="37" y="34"/>
                    <a:pt x="37" y="34"/>
                    <a:pt x="37" y="34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6" y="21"/>
                    <a:pt x="36" y="21"/>
                    <a:pt x="36" y="21"/>
                  </a:cubicBezTo>
                  <a:cubicBezTo>
                    <a:pt x="31" y="20"/>
                    <a:pt x="31" y="20"/>
                    <a:pt x="31" y="20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6"/>
                    <a:pt x="5" y="26"/>
                    <a:pt x="5" y="2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12" y="41"/>
                    <a:pt x="12" y="41"/>
                    <a:pt x="12" y="41"/>
                  </a:cubicBez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4" name="Freeform 422"/>
            <p:cNvSpPr>
              <a:spLocks/>
            </p:cNvSpPr>
            <p:nvPr/>
          </p:nvSpPr>
          <p:spPr bwMode="auto">
            <a:xfrm>
              <a:off x="2172878" y="4263714"/>
              <a:ext cx="151056" cy="69886"/>
            </a:xfrm>
            <a:custGeom>
              <a:avLst/>
              <a:gdLst>
                <a:gd name="T0" fmla="*/ 2147483647 w 19"/>
                <a:gd name="T1" fmla="*/ 2147483647 h 9"/>
                <a:gd name="T2" fmla="*/ 2147483647 w 19"/>
                <a:gd name="T3" fmla="*/ 2147483647 h 9"/>
                <a:gd name="T4" fmla="*/ 2147483647 w 19"/>
                <a:gd name="T5" fmla="*/ 0 h 9"/>
                <a:gd name="T6" fmla="*/ 2147483647 w 19"/>
                <a:gd name="T7" fmla="*/ 2147483647 h 9"/>
                <a:gd name="T8" fmla="*/ 0 w 19"/>
                <a:gd name="T9" fmla="*/ 2147483647 h 9"/>
                <a:gd name="T10" fmla="*/ 0 w 19"/>
                <a:gd name="T11" fmla="*/ 2147483647 h 9"/>
                <a:gd name="T12" fmla="*/ 2147483647 w 19"/>
                <a:gd name="T13" fmla="*/ 2147483647 h 9"/>
                <a:gd name="T14" fmla="*/ 2147483647 w 19"/>
                <a:gd name="T15" fmla="*/ 2147483647 h 9"/>
                <a:gd name="T16" fmla="*/ 2147483647 w 19"/>
                <a:gd name="T17" fmla="*/ 2147483647 h 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" h="9">
                  <a:moveTo>
                    <a:pt x="19" y="3"/>
                  </a:moveTo>
                  <a:cubicBezTo>
                    <a:pt x="19" y="3"/>
                    <a:pt x="10" y="1"/>
                    <a:pt x="8" y="1"/>
                  </a:cubicBezTo>
                  <a:cubicBezTo>
                    <a:pt x="7" y="1"/>
                    <a:pt x="6" y="0"/>
                    <a:pt x="5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12" y="6"/>
                    <a:pt x="12" y="6"/>
                    <a:pt x="12" y="6"/>
                  </a:cubicBezTo>
                  <a:lnTo>
                    <a:pt x="19" y="3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25" name="Freeform 423"/>
            <p:cNvSpPr>
              <a:spLocks/>
            </p:cNvSpPr>
            <p:nvPr/>
          </p:nvSpPr>
          <p:spPr bwMode="auto">
            <a:xfrm>
              <a:off x="2093574" y="4222219"/>
              <a:ext cx="119586" cy="99368"/>
            </a:xfrm>
            <a:custGeom>
              <a:avLst/>
              <a:gdLst>
                <a:gd name="T0" fmla="*/ 2147483647 w 15"/>
                <a:gd name="T1" fmla="*/ 2147483647 h 12"/>
                <a:gd name="T2" fmla="*/ 2147483647 w 15"/>
                <a:gd name="T3" fmla="*/ 2147483647 h 12"/>
                <a:gd name="T4" fmla="*/ 2147483647 w 15"/>
                <a:gd name="T5" fmla="*/ 0 h 12"/>
                <a:gd name="T6" fmla="*/ 2147483647 w 15"/>
                <a:gd name="T7" fmla="*/ 0 h 12"/>
                <a:gd name="T8" fmla="*/ 2147483647 w 15"/>
                <a:gd name="T9" fmla="*/ 2147483647 h 12"/>
                <a:gd name="T10" fmla="*/ 2147483647 w 15"/>
                <a:gd name="T11" fmla="*/ 2147483647 h 12"/>
                <a:gd name="T12" fmla="*/ 2147483647 w 15"/>
                <a:gd name="T13" fmla="*/ 2147483647 h 12"/>
                <a:gd name="T14" fmla="*/ 2147483647 w 15"/>
                <a:gd name="T15" fmla="*/ 2147483647 h 12"/>
                <a:gd name="T16" fmla="*/ 0 w 15"/>
                <a:gd name="T17" fmla="*/ 2147483647 h 12"/>
                <a:gd name="T18" fmla="*/ 2147483647 w 15"/>
                <a:gd name="T19" fmla="*/ 2147483647 h 12"/>
                <a:gd name="T20" fmla="*/ 2147483647 w 15"/>
                <a:gd name="T21" fmla="*/ 2147483647 h 12"/>
                <a:gd name="T22" fmla="*/ 2147483647 w 15"/>
                <a:gd name="T23" fmla="*/ 2147483647 h 12"/>
                <a:gd name="T24" fmla="*/ 2147483647 w 15"/>
                <a:gd name="T25" fmla="*/ 2147483647 h 12"/>
                <a:gd name="T26" fmla="*/ 2147483647 w 15"/>
                <a:gd name="T27" fmla="*/ 2147483647 h 1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" h="12">
                  <a:moveTo>
                    <a:pt x="15" y="5"/>
                  </a:moveTo>
                  <a:cubicBezTo>
                    <a:pt x="13" y="5"/>
                    <a:pt x="11" y="4"/>
                    <a:pt x="11" y="4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8"/>
                    <a:pt x="11" y="8"/>
                    <a:pt x="11" y="8"/>
                  </a:cubicBezTo>
                  <a:lnTo>
                    <a:pt x="15" y="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26" name="Freeform 424"/>
            <p:cNvSpPr>
              <a:spLocks/>
            </p:cNvSpPr>
            <p:nvPr/>
          </p:nvSpPr>
          <p:spPr bwMode="auto">
            <a:xfrm>
              <a:off x="1484313" y="3810000"/>
              <a:ext cx="754062" cy="493713"/>
            </a:xfrm>
            <a:custGeom>
              <a:avLst/>
              <a:gdLst>
                <a:gd name="T0" fmla="*/ 2147483647 w 576"/>
                <a:gd name="T1" fmla="*/ 2147483647 h 379"/>
                <a:gd name="T2" fmla="*/ 2147483647 w 576"/>
                <a:gd name="T3" fmla="*/ 2147483647 h 379"/>
                <a:gd name="T4" fmla="*/ 2147483647 w 576"/>
                <a:gd name="T5" fmla="*/ 2147483647 h 379"/>
                <a:gd name="T6" fmla="*/ 2147483647 w 576"/>
                <a:gd name="T7" fmla="*/ 2147483647 h 379"/>
                <a:gd name="T8" fmla="*/ 2147483647 w 576"/>
                <a:gd name="T9" fmla="*/ 2147483647 h 379"/>
                <a:gd name="T10" fmla="*/ 2147483647 w 576"/>
                <a:gd name="T11" fmla="*/ 2147483647 h 379"/>
                <a:gd name="T12" fmla="*/ 2147483647 w 576"/>
                <a:gd name="T13" fmla="*/ 2147483647 h 379"/>
                <a:gd name="T14" fmla="*/ 2147483647 w 576"/>
                <a:gd name="T15" fmla="*/ 2147483647 h 379"/>
                <a:gd name="T16" fmla="*/ 2147483647 w 576"/>
                <a:gd name="T17" fmla="*/ 2147483647 h 379"/>
                <a:gd name="T18" fmla="*/ 2147483647 w 576"/>
                <a:gd name="T19" fmla="*/ 2147483647 h 379"/>
                <a:gd name="T20" fmla="*/ 2147483647 w 576"/>
                <a:gd name="T21" fmla="*/ 2147483647 h 379"/>
                <a:gd name="T22" fmla="*/ 2147483647 w 576"/>
                <a:gd name="T23" fmla="*/ 2147483647 h 379"/>
                <a:gd name="T24" fmla="*/ 2147483647 w 576"/>
                <a:gd name="T25" fmla="*/ 2147483647 h 379"/>
                <a:gd name="T26" fmla="*/ 2147483647 w 576"/>
                <a:gd name="T27" fmla="*/ 2147483647 h 379"/>
                <a:gd name="T28" fmla="*/ 2147483647 w 576"/>
                <a:gd name="T29" fmla="*/ 2147483647 h 379"/>
                <a:gd name="T30" fmla="*/ 2147483647 w 576"/>
                <a:gd name="T31" fmla="*/ 2147483647 h 379"/>
                <a:gd name="T32" fmla="*/ 2147483647 w 576"/>
                <a:gd name="T33" fmla="*/ 2147483647 h 379"/>
                <a:gd name="T34" fmla="*/ 2147483647 w 576"/>
                <a:gd name="T35" fmla="*/ 2147483647 h 379"/>
                <a:gd name="T36" fmla="*/ 2147483647 w 576"/>
                <a:gd name="T37" fmla="*/ 2147483647 h 379"/>
                <a:gd name="T38" fmla="*/ 2147483647 w 576"/>
                <a:gd name="T39" fmla="*/ 2147483647 h 379"/>
                <a:gd name="T40" fmla="*/ 2147483647 w 576"/>
                <a:gd name="T41" fmla="*/ 2147483647 h 379"/>
                <a:gd name="T42" fmla="*/ 2147483647 w 576"/>
                <a:gd name="T43" fmla="*/ 2147483647 h 379"/>
                <a:gd name="T44" fmla="*/ 2147483647 w 576"/>
                <a:gd name="T45" fmla="*/ 2147483647 h 379"/>
                <a:gd name="T46" fmla="*/ 2147483647 w 576"/>
                <a:gd name="T47" fmla="*/ 2147483647 h 379"/>
                <a:gd name="T48" fmla="*/ 2147483647 w 576"/>
                <a:gd name="T49" fmla="*/ 0 h 379"/>
                <a:gd name="T50" fmla="*/ 0 w 576"/>
                <a:gd name="T51" fmla="*/ 2147483647 h 379"/>
                <a:gd name="T52" fmla="*/ 2147483647 w 576"/>
                <a:gd name="T53" fmla="*/ 2147483647 h 379"/>
                <a:gd name="T54" fmla="*/ 2147483647 w 576"/>
                <a:gd name="T55" fmla="*/ 2147483647 h 379"/>
                <a:gd name="T56" fmla="*/ 2147483647 w 576"/>
                <a:gd name="T57" fmla="*/ 2147483647 h 379"/>
                <a:gd name="T58" fmla="*/ 2147483647 w 576"/>
                <a:gd name="T59" fmla="*/ 2147483647 h 379"/>
                <a:gd name="T60" fmla="*/ 2147483647 w 576"/>
                <a:gd name="T61" fmla="*/ 2147483647 h 379"/>
                <a:gd name="T62" fmla="*/ 2147483647 w 576"/>
                <a:gd name="T63" fmla="*/ 2147483647 h 379"/>
                <a:gd name="T64" fmla="*/ 2147483647 w 576"/>
                <a:gd name="T65" fmla="*/ 2147483647 h 379"/>
                <a:gd name="T66" fmla="*/ 2147483647 w 576"/>
                <a:gd name="T67" fmla="*/ 2147483647 h 379"/>
                <a:gd name="T68" fmla="*/ 2147483647 w 576"/>
                <a:gd name="T69" fmla="*/ 2147483647 h 379"/>
                <a:gd name="T70" fmla="*/ 2147483647 w 576"/>
                <a:gd name="T71" fmla="*/ 2147483647 h 379"/>
                <a:gd name="T72" fmla="*/ 2147483647 w 576"/>
                <a:gd name="T73" fmla="*/ 2147483647 h 379"/>
                <a:gd name="T74" fmla="*/ 2147483647 w 576"/>
                <a:gd name="T75" fmla="*/ 2147483647 h 379"/>
                <a:gd name="T76" fmla="*/ 2147483647 w 576"/>
                <a:gd name="T77" fmla="*/ 2147483647 h 379"/>
                <a:gd name="T78" fmla="*/ 2147483647 w 576"/>
                <a:gd name="T79" fmla="*/ 2147483647 h 379"/>
                <a:gd name="T80" fmla="*/ 2147483647 w 576"/>
                <a:gd name="T81" fmla="*/ 2147483647 h 379"/>
                <a:gd name="T82" fmla="*/ 2147483647 w 576"/>
                <a:gd name="T83" fmla="*/ 2147483647 h 379"/>
                <a:gd name="T84" fmla="*/ 2147483647 w 576"/>
                <a:gd name="T85" fmla="*/ 2147483647 h 379"/>
                <a:gd name="T86" fmla="*/ 2147483647 w 576"/>
                <a:gd name="T87" fmla="*/ 2147483647 h 379"/>
                <a:gd name="T88" fmla="*/ 2147483647 w 576"/>
                <a:gd name="T89" fmla="*/ 2147483647 h 379"/>
                <a:gd name="T90" fmla="*/ 2147483647 w 576"/>
                <a:gd name="T91" fmla="*/ 2147483647 h 379"/>
                <a:gd name="T92" fmla="*/ 2147483647 w 576"/>
                <a:gd name="T93" fmla="*/ 2147483647 h 379"/>
                <a:gd name="T94" fmla="*/ 2147483647 w 576"/>
                <a:gd name="T95" fmla="*/ 2147483647 h 379"/>
                <a:gd name="T96" fmla="*/ 2147483647 w 576"/>
                <a:gd name="T97" fmla="*/ 2147483647 h 379"/>
                <a:gd name="T98" fmla="*/ 2147483647 w 576"/>
                <a:gd name="T99" fmla="*/ 2147483647 h 379"/>
                <a:gd name="T100" fmla="*/ 2147483647 w 576"/>
                <a:gd name="T101" fmla="*/ 2147483647 h 379"/>
                <a:gd name="T102" fmla="*/ 2147483647 w 576"/>
                <a:gd name="T103" fmla="*/ 2147483647 h 379"/>
                <a:gd name="T104" fmla="*/ 2147483647 w 576"/>
                <a:gd name="T105" fmla="*/ 2147483647 h 379"/>
                <a:gd name="T106" fmla="*/ 2147483647 w 576"/>
                <a:gd name="T107" fmla="*/ 2147483647 h 379"/>
                <a:gd name="T108" fmla="*/ 2147483647 w 576"/>
                <a:gd name="T109" fmla="*/ 2147483647 h 379"/>
                <a:gd name="T110" fmla="*/ 2147483647 w 576"/>
                <a:gd name="T111" fmla="*/ 2147483647 h 3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576" h="379">
                  <a:moveTo>
                    <a:pt x="486" y="348"/>
                  </a:moveTo>
                  <a:lnTo>
                    <a:pt x="504" y="348"/>
                  </a:lnTo>
                  <a:lnTo>
                    <a:pt x="492" y="324"/>
                  </a:lnTo>
                  <a:lnTo>
                    <a:pt x="504" y="318"/>
                  </a:lnTo>
                  <a:lnTo>
                    <a:pt x="534" y="318"/>
                  </a:lnTo>
                  <a:lnTo>
                    <a:pt x="528" y="312"/>
                  </a:lnTo>
                  <a:lnTo>
                    <a:pt x="546" y="300"/>
                  </a:lnTo>
                  <a:lnTo>
                    <a:pt x="564" y="288"/>
                  </a:lnTo>
                  <a:lnTo>
                    <a:pt x="576" y="240"/>
                  </a:lnTo>
                  <a:lnTo>
                    <a:pt x="504" y="252"/>
                  </a:lnTo>
                  <a:lnTo>
                    <a:pt x="474" y="294"/>
                  </a:lnTo>
                  <a:lnTo>
                    <a:pt x="426" y="300"/>
                  </a:lnTo>
                  <a:lnTo>
                    <a:pt x="378" y="240"/>
                  </a:lnTo>
                  <a:lnTo>
                    <a:pt x="372" y="162"/>
                  </a:lnTo>
                  <a:lnTo>
                    <a:pt x="384" y="144"/>
                  </a:lnTo>
                  <a:lnTo>
                    <a:pt x="354" y="138"/>
                  </a:lnTo>
                  <a:lnTo>
                    <a:pt x="330" y="114"/>
                  </a:lnTo>
                  <a:lnTo>
                    <a:pt x="312" y="84"/>
                  </a:lnTo>
                  <a:lnTo>
                    <a:pt x="288" y="66"/>
                  </a:lnTo>
                  <a:lnTo>
                    <a:pt x="252" y="78"/>
                  </a:lnTo>
                  <a:lnTo>
                    <a:pt x="204" y="24"/>
                  </a:lnTo>
                  <a:lnTo>
                    <a:pt x="174" y="18"/>
                  </a:lnTo>
                  <a:lnTo>
                    <a:pt x="156" y="30"/>
                  </a:lnTo>
                  <a:lnTo>
                    <a:pt x="108" y="30"/>
                  </a:lnTo>
                  <a:lnTo>
                    <a:pt x="48" y="0"/>
                  </a:lnTo>
                  <a:lnTo>
                    <a:pt x="0" y="6"/>
                  </a:lnTo>
                  <a:lnTo>
                    <a:pt x="36" y="72"/>
                  </a:lnTo>
                  <a:lnTo>
                    <a:pt x="60" y="108"/>
                  </a:lnTo>
                  <a:lnTo>
                    <a:pt x="54" y="120"/>
                  </a:lnTo>
                  <a:lnTo>
                    <a:pt x="96" y="150"/>
                  </a:lnTo>
                  <a:lnTo>
                    <a:pt x="102" y="180"/>
                  </a:lnTo>
                  <a:lnTo>
                    <a:pt x="120" y="192"/>
                  </a:lnTo>
                  <a:lnTo>
                    <a:pt x="144" y="216"/>
                  </a:lnTo>
                  <a:lnTo>
                    <a:pt x="150" y="198"/>
                  </a:lnTo>
                  <a:lnTo>
                    <a:pt x="126" y="180"/>
                  </a:lnTo>
                  <a:lnTo>
                    <a:pt x="102" y="126"/>
                  </a:lnTo>
                  <a:lnTo>
                    <a:pt x="60" y="66"/>
                  </a:lnTo>
                  <a:lnTo>
                    <a:pt x="48" y="30"/>
                  </a:lnTo>
                  <a:lnTo>
                    <a:pt x="78" y="42"/>
                  </a:lnTo>
                  <a:lnTo>
                    <a:pt x="108" y="102"/>
                  </a:lnTo>
                  <a:lnTo>
                    <a:pt x="120" y="120"/>
                  </a:lnTo>
                  <a:lnTo>
                    <a:pt x="150" y="138"/>
                  </a:lnTo>
                  <a:lnTo>
                    <a:pt x="150" y="156"/>
                  </a:lnTo>
                  <a:lnTo>
                    <a:pt x="174" y="168"/>
                  </a:lnTo>
                  <a:lnTo>
                    <a:pt x="186" y="186"/>
                  </a:lnTo>
                  <a:lnTo>
                    <a:pt x="216" y="216"/>
                  </a:lnTo>
                  <a:lnTo>
                    <a:pt x="222" y="258"/>
                  </a:lnTo>
                  <a:lnTo>
                    <a:pt x="222" y="276"/>
                  </a:lnTo>
                  <a:lnTo>
                    <a:pt x="300" y="324"/>
                  </a:lnTo>
                  <a:lnTo>
                    <a:pt x="336" y="342"/>
                  </a:lnTo>
                  <a:lnTo>
                    <a:pt x="402" y="360"/>
                  </a:lnTo>
                  <a:lnTo>
                    <a:pt x="420" y="354"/>
                  </a:lnTo>
                  <a:lnTo>
                    <a:pt x="438" y="354"/>
                  </a:lnTo>
                  <a:lnTo>
                    <a:pt x="468" y="379"/>
                  </a:lnTo>
                  <a:lnTo>
                    <a:pt x="474" y="366"/>
                  </a:lnTo>
                  <a:lnTo>
                    <a:pt x="486" y="34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27" name="Freeform 445"/>
            <p:cNvSpPr>
              <a:spLocks/>
            </p:cNvSpPr>
            <p:nvPr/>
          </p:nvSpPr>
          <p:spPr bwMode="auto">
            <a:xfrm>
              <a:off x="2827530" y="4343523"/>
              <a:ext cx="50992" cy="31450"/>
            </a:xfrm>
            <a:custGeom>
              <a:avLst/>
              <a:gdLst>
                <a:gd name="T0" fmla="*/ 2147483647 w 23"/>
                <a:gd name="T1" fmla="*/ 0 h 18"/>
                <a:gd name="T2" fmla="*/ 2147483647 w 23"/>
                <a:gd name="T3" fmla="*/ 2147483647 h 18"/>
                <a:gd name="T4" fmla="*/ 2147483647 w 23"/>
                <a:gd name="T5" fmla="*/ 2147483647 h 18"/>
                <a:gd name="T6" fmla="*/ 0 w 23"/>
                <a:gd name="T7" fmla="*/ 2147483647 h 18"/>
                <a:gd name="T8" fmla="*/ 2147483647 w 23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8"/>
                <a:gd name="T17" fmla="*/ 23 w 23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8">
                  <a:moveTo>
                    <a:pt x="2" y="0"/>
                  </a:moveTo>
                  <a:lnTo>
                    <a:pt x="23" y="1"/>
                  </a:lnTo>
                  <a:lnTo>
                    <a:pt x="21" y="18"/>
                  </a:lnTo>
                  <a:lnTo>
                    <a:pt x="0" y="13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2D050"/>
            </a:solidFill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8" name="Freeform 411"/>
            <p:cNvSpPr>
              <a:spLocks/>
            </p:cNvSpPr>
            <p:nvPr/>
          </p:nvSpPr>
          <p:spPr bwMode="auto">
            <a:xfrm>
              <a:off x="2919413" y="5365750"/>
              <a:ext cx="127000" cy="166688"/>
            </a:xfrm>
            <a:custGeom>
              <a:avLst/>
              <a:gdLst>
                <a:gd name="T0" fmla="*/ 2147483647 w 102"/>
                <a:gd name="T1" fmla="*/ 2147483647 h 114"/>
                <a:gd name="T2" fmla="*/ 2147483647 w 102"/>
                <a:gd name="T3" fmla="*/ 2147483647 h 114"/>
                <a:gd name="T4" fmla="*/ 2147483647 w 102"/>
                <a:gd name="T5" fmla="*/ 0 h 114"/>
                <a:gd name="T6" fmla="*/ 2147483647 w 102"/>
                <a:gd name="T7" fmla="*/ 2147483647 h 114"/>
                <a:gd name="T8" fmla="*/ 0 w 102"/>
                <a:gd name="T9" fmla="*/ 2147483647 h 114"/>
                <a:gd name="T10" fmla="*/ 0 w 102"/>
                <a:gd name="T11" fmla="*/ 2147483647 h 114"/>
                <a:gd name="T12" fmla="*/ 2147483647 w 102"/>
                <a:gd name="T13" fmla="*/ 2147483647 h 114"/>
                <a:gd name="T14" fmla="*/ 2147483647 w 102"/>
                <a:gd name="T15" fmla="*/ 2147483647 h 114"/>
                <a:gd name="T16" fmla="*/ 2147483647 w 102"/>
                <a:gd name="T17" fmla="*/ 2147483647 h 114"/>
                <a:gd name="T18" fmla="*/ 2147483647 w 102"/>
                <a:gd name="T19" fmla="*/ 2147483647 h 114"/>
                <a:gd name="T20" fmla="*/ 2147483647 w 102"/>
                <a:gd name="T21" fmla="*/ 2147483647 h 114"/>
                <a:gd name="T22" fmla="*/ 2147483647 w 102"/>
                <a:gd name="T23" fmla="*/ 2147483647 h 114"/>
                <a:gd name="T24" fmla="*/ 2147483647 w 102"/>
                <a:gd name="T25" fmla="*/ 2147483647 h 1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2"/>
                <a:gd name="T40" fmla="*/ 0 h 114"/>
                <a:gd name="T41" fmla="*/ 102 w 102"/>
                <a:gd name="T42" fmla="*/ 114 h 11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2" h="114">
                  <a:moveTo>
                    <a:pt x="66" y="24"/>
                  </a:moveTo>
                  <a:lnTo>
                    <a:pt x="36" y="6"/>
                  </a:lnTo>
                  <a:lnTo>
                    <a:pt x="18" y="0"/>
                  </a:lnTo>
                  <a:lnTo>
                    <a:pt x="6" y="18"/>
                  </a:lnTo>
                  <a:lnTo>
                    <a:pt x="0" y="48"/>
                  </a:lnTo>
                  <a:lnTo>
                    <a:pt x="0" y="78"/>
                  </a:lnTo>
                  <a:lnTo>
                    <a:pt x="24" y="96"/>
                  </a:lnTo>
                  <a:lnTo>
                    <a:pt x="36" y="108"/>
                  </a:lnTo>
                  <a:lnTo>
                    <a:pt x="66" y="114"/>
                  </a:lnTo>
                  <a:lnTo>
                    <a:pt x="96" y="90"/>
                  </a:lnTo>
                  <a:lnTo>
                    <a:pt x="102" y="78"/>
                  </a:lnTo>
                  <a:lnTo>
                    <a:pt x="84" y="42"/>
                  </a:lnTo>
                  <a:lnTo>
                    <a:pt x="66" y="24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9" name="Freeform 420"/>
            <p:cNvSpPr>
              <a:spLocks/>
            </p:cNvSpPr>
            <p:nvPr/>
          </p:nvSpPr>
          <p:spPr bwMode="auto">
            <a:xfrm>
              <a:off x="2371725" y="4675188"/>
              <a:ext cx="320675" cy="392112"/>
            </a:xfrm>
            <a:custGeom>
              <a:avLst/>
              <a:gdLst>
                <a:gd name="T0" fmla="*/ 2147483647 w 240"/>
                <a:gd name="T1" fmla="*/ 2147483647 h 337"/>
                <a:gd name="T2" fmla="*/ 2147483647 w 240"/>
                <a:gd name="T3" fmla="*/ 2147483647 h 337"/>
                <a:gd name="T4" fmla="*/ 2147483647 w 240"/>
                <a:gd name="T5" fmla="*/ 2147483647 h 337"/>
                <a:gd name="T6" fmla="*/ 2147483647 w 240"/>
                <a:gd name="T7" fmla="*/ 2147483647 h 337"/>
                <a:gd name="T8" fmla="*/ 2147483647 w 240"/>
                <a:gd name="T9" fmla="*/ 2147483647 h 337"/>
                <a:gd name="T10" fmla="*/ 2147483647 w 240"/>
                <a:gd name="T11" fmla="*/ 2147483647 h 337"/>
                <a:gd name="T12" fmla="*/ 2147483647 w 240"/>
                <a:gd name="T13" fmla="*/ 2147483647 h 337"/>
                <a:gd name="T14" fmla="*/ 2147483647 w 240"/>
                <a:gd name="T15" fmla="*/ 2147483647 h 337"/>
                <a:gd name="T16" fmla="*/ 2147483647 w 240"/>
                <a:gd name="T17" fmla="*/ 2147483647 h 337"/>
                <a:gd name="T18" fmla="*/ 2147483647 w 240"/>
                <a:gd name="T19" fmla="*/ 2147483647 h 337"/>
                <a:gd name="T20" fmla="*/ 2147483647 w 240"/>
                <a:gd name="T21" fmla="*/ 2147483647 h 337"/>
                <a:gd name="T22" fmla="*/ 2147483647 w 240"/>
                <a:gd name="T23" fmla="*/ 2147483647 h 337"/>
                <a:gd name="T24" fmla="*/ 2147483647 w 240"/>
                <a:gd name="T25" fmla="*/ 2147483647 h 337"/>
                <a:gd name="T26" fmla="*/ 2147483647 w 240"/>
                <a:gd name="T27" fmla="*/ 0 h 337"/>
                <a:gd name="T28" fmla="*/ 2147483647 w 240"/>
                <a:gd name="T29" fmla="*/ 0 h 337"/>
                <a:gd name="T30" fmla="*/ 2147483647 w 240"/>
                <a:gd name="T31" fmla="*/ 2147483647 h 337"/>
                <a:gd name="T32" fmla="*/ 2147483647 w 240"/>
                <a:gd name="T33" fmla="*/ 2147483647 h 337"/>
                <a:gd name="T34" fmla="*/ 2147483647 w 240"/>
                <a:gd name="T35" fmla="*/ 2147483647 h 337"/>
                <a:gd name="T36" fmla="*/ 2147483647 w 240"/>
                <a:gd name="T37" fmla="*/ 2147483647 h 337"/>
                <a:gd name="T38" fmla="*/ 2147483647 w 240"/>
                <a:gd name="T39" fmla="*/ 2147483647 h 337"/>
                <a:gd name="T40" fmla="*/ 2147483647 w 240"/>
                <a:gd name="T41" fmla="*/ 2147483647 h 337"/>
                <a:gd name="T42" fmla="*/ 0 w 240"/>
                <a:gd name="T43" fmla="*/ 2147483647 h 337"/>
                <a:gd name="T44" fmla="*/ 2147483647 w 240"/>
                <a:gd name="T45" fmla="*/ 2147483647 h 337"/>
                <a:gd name="T46" fmla="*/ 2147483647 w 240"/>
                <a:gd name="T47" fmla="*/ 2147483647 h 337"/>
                <a:gd name="T48" fmla="*/ 2147483647 w 240"/>
                <a:gd name="T49" fmla="*/ 2147483647 h 337"/>
                <a:gd name="T50" fmla="*/ 2147483647 w 240"/>
                <a:gd name="T51" fmla="*/ 2147483647 h 337"/>
                <a:gd name="T52" fmla="*/ 2147483647 w 240"/>
                <a:gd name="T53" fmla="*/ 2147483647 h 337"/>
                <a:gd name="T54" fmla="*/ 2147483647 w 240"/>
                <a:gd name="T55" fmla="*/ 2147483647 h 337"/>
                <a:gd name="T56" fmla="*/ 2147483647 w 240"/>
                <a:gd name="T57" fmla="*/ 2147483647 h 337"/>
                <a:gd name="T58" fmla="*/ 2147483647 w 240"/>
                <a:gd name="T59" fmla="*/ 2147483647 h 337"/>
                <a:gd name="T60" fmla="*/ 2147483647 w 240"/>
                <a:gd name="T61" fmla="*/ 2147483647 h 337"/>
                <a:gd name="T62" fmla="*/ 2147483647 w 240"/>
                <a:gd name="T63" fmla="*/ 2147483647 h 33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0"/>
                <a:gd name="T97" fmla="*/ 0 h 337"/>
                <a:gd name="T98" fmla="*/ 240 w 240"/>
                <a:gd name="T99" fmla="*/ 337 h 33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0" h="337">
                  <a:moveTo>
                    <a:pt x="228" y="204"/>
                  </a:moveTo>
                  <a:lnTo>
                    <a:pt x="228" y="198"/>
                  </a:lnTo>
                  <a:lnTo>
                    <a:pt x="216" y="198"/>
                  </a:lnTo>
                  <a:lnTo>
                    <a:pt x="210" y="162"/>
                  </a:lnTo>
                  <a:lnTo>
                    <a:pt x="180" y="174"/>
                  </a:lnTo>
                  <a:lnTo>
                    <a:pt x="156" y="156"/>
                  </a:lnTo>
                  <a:lnTo>
                    <a:pt x="156" y="120"/>
                  </a:lnTo>
                  <a:lnTo>
                    <a:pt x="180" y="84"/>
                  </a:lnTo>
                  <a:lnTo>
                    <a:pt x="198" y="72"/>
                  </a:lnTo>
                  <a:lnTo>
                    <a:pt x="204" y="54"/>
                  </a:lnTo>
                  <a:lnTo>
                    <a:pt x="192" y="36"/>
                  </a:lnTo>
                  <a:lnTo>
                    <a:pt x="168" y="36"/>
                  </a:lnTo>
                  <a:lnTo>
                    <a:pt x="150" y="18"/>
                  </a:lnTo>
                  <a:lnTo>
                    <a:pt x="120" y="0"/>
                  </a:lnTo>
                  <a:lnTo>
                    <a:pt x="108" y="24"/>
                  </a:lnTo>
                  <a:lnTo>
                    <a:pt x="84" y="48"/>
                  </a:lnTo>
                  <a:lnTo>
                    <a:pt x="66" y="54"/>
                  </a:lnTo>
                  <a:lnTo>
                    <a:pt x="42" y="78"/>
                  </a:lnTo>
                  <a:lnTo>
                    <a:pt x="24" y="72"/>
                  </a:lnTo>
                  <a:lnTo>
                    <a:pt x="18" y="60"/>
                  </a:lnTo>
                  <a:lnTo>
                    <a:pt x="0" y="72"/>
                  </a:lnTo>
                  <a:lnTo>
                    <a:pt x="18" y="114"/>
                  </a:lnTo>
                  <a:lnTo>
                    <a:pt x="54" y="174"/>
                  </a:lnTo>
                  <a:lnTo>
                    <a:pt x="90" y="252"/>
                  </a:lnTo>
                  <a:lnTo>
                    <a:pt x="90" y="264"/>
                  </a:lnTo>
                  <a:lnTo>
                    <a:pt x="216" y="337"/>
                  </a:lnTo>
                  <a:lnTo>
                    <a:pt x="222" y="337"/>
                  </a:lnTo>
                  <a:lnTo>
                    <a:pt x="228" y="307"/>
                  </a:lnTo>
                  <a:lnTo>
                    <a:pt x="234" y="270"/>
                  </a:lnTo>
                  <a:lnTo>
                    <a:pt x="240" y="222"/>
                  </a:lnTo>
                  <a:lnTo>
                    <a:pt x="228" y="204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0" name="Freeform 413"/>
            <p:cNvSpPr>
              <a:spLocks/>
            </p:cNvSpPr>
            <p:nvPr/>
          </p:nvSpPr>
          <p:spPr bwMode="auto">
            <a:xfrm>
              <a:off x="2576513" y="4551363"/>
              <a:ext cx="884237" cy="911225"/>
            </a:xfrm>
            <a:custGeom>
              <a:avLst/>
              <a:gdLst>
                <a:gd name="T0" fmla="*/ 2147483647 w 10000"/>
                <a:gd name="T1" fmla="*/ 2147483647 h 10000"/>
                <a:gd name="T2" fmla="*/ 2147483647 w 10000"/>
                <a:gd name="T3" fmla="*/ 2147483647 h 10000"/>
                <a:gd name="T4" fmla="*/ 2147483647 w 10000"/>
                <a:gd name="T5" fmla="*/ 2147483647 h 10000"/>
                <a:gd name="T6" fmla="*/ 2147483647 w 10000"/>
                <a:gd name="T7" fmla="*/ 2147483647 h 10000"/>
                <a:gd name="T8" fmla="*/ 2147483647 w 10000"/>
                <a:gd name="T9" fmla="*/ 2147483647 h 10000"/>
                <a:gd name="T10" fmla="*/ 2147483647 w 10000"/>
                <a:gd name="T11" fmla="*/ 2147483647 h 10000"/>
                <a:gd name="T12" fmla="*/ 2147483647 w 10000"/>
                <a:gd name="T13" fmla="*/ 2147483647 h 10000"/>
                <a:gd name="T14" fmla="*/ 2147483647 w 10000"/>
                <a:gd name="T15" fmla="*/ 2147483647 h 10000"/>
                <a:gd name="T16" fmla="*/ 2147483647 w 10000"/>
                <a:gd name="T17" fmla="*/ 2147483647 h 10000"/>
                <a:gd name="T18" fmla="*/ 2147483647 w 10000"/>
                <a:gd name="T19" fmla="*/ 2147483647 h 10000"/>
                <a:gd name="T20" fmla="*/ 2147483647 w 10000"/>
                <a:gd name="T21" fmla="*/ 2147483647 h 10000"/>
                <a:gd name="T22" fmla="*/ 2147483647 w 10000"/>
                <a:gd name="T23" fmla="*/ 2147483647 h 10000"/>
                <a:gd name="T24" fmla="*/ 2147483647 w 10000"/>
                <a:gd name="T25" fmla="*/ 2147483647 h 10000"/>
                <a:gd name="T26" fmla="*/ 2147483647 w 10000"/>
                <a:gd name="T27" fmla="*/ 2147483647 h 10000"/>
                <a:gd name="T28" fmla="*/ 2147483647 w 10000"/>
                <a:gd name="T29" fmla="*/ 2147483647 h 10000"/>
                <a:gd name="T30" fmla="*/ 2147483647 w 10000"/>
                <a:gd name="T31" fmla="*/ 2147483647 h 10000"/>
                <a:gd name="T32" fmla="*/ 2147483647 w 10000"/>
                <a:gd name="T33" fmla="*/ 2147483647 h 10000"/>
                <a:gd name="T34" fmla="*/ 2147483647 w 10000"/>
                <a:gd name="T35" fmla="*/ 2147483647 h 10000"/>
                <a:gd name="T36" fmla="*/ 2147483647 w 10000"/>
                <a:gd name="T37" fmla="*/ 2147483647 h 10000"/>
                <a:gd name="T38" fmla="*/ 2147483647 w 10000"/>
                <a:gd name="T39" fmla="*/ 2147483647 h 10000"/>
                <a:gd name="T40" fmla="*/ 2147483647 w 10000"/>
                <a:gd name="T41" fmla="*/ 2147483647 h 10000"/>
                <a:gd name="T42" fmla="*/ 2147483647 w 10000"/>
                <a:gd name="T43" fmla="*/ 2147483647 h 10000"/>
                <a:gd name="T44" fmla="*/ 2147483647 w 10000"/>
                <a:gd name="T45" fmla="*/ 2147483647 h 10000"/>
                <a:gd name="T46" fmla="*/ 2147483647 w 10000"/>
                <a:gd name="T47" fmla="*/ 2147483647 h 10000"/>
                <a:gd name="T48" fmla="*/ 2147483647 w 10000"/>
                <a:gd name="T49" fmla="*/ 0 h 10000"/>
                <a:gd name="T50" fmla="*/ 2147483647 w 10000"/>
                <a:gd name="T51" fmla="*/ 2147483647 h 10000"/>
                <a:gd name="T52" fmla="*/ 2147483647 w 10000"/>
                <a:gd name="T53" fmla="*/ 2147483647 h 10000"/>
                <a:gd name="T54" fmla="*/ 2147483647 w 10000"/>
                <a:gd name="T55" fmla="*/ 2147483647 h 10000"/>
                <a:gd name="T56" fmla="*/ 2147483647 w 10000"/>
                <a:gd name="T57" fmla="*/ 2147483647 h 10000"/>
                <a:gd name="T58" fmla="*/ 2147483647 w 10000"/>
                <a:gd name="T59" fmla="*/ 2147483647 h 10000"/>
                <a:gd name="T60" fmla="*/ 2147483647 w 10000"/>
                <a:gd name="T61" fmla="*/ 2147483647 h 10000"/>
                <a:gd name="T62" fmla="*/ 0 w 10000"/>
                <a:gd name="T63" fmla="*/ 2147483647 h 10000"/>
                <a:gd name="T64" fmla="*/ 2147483647 w 10000"/>
                <a:gd name="T65" fmla="*/ 2147483647 h 10000"/>
                <a:gd name="T66" fmla="*/ 2147483647 w 10000"/>
                <a:gd name="T67" fmla="*/ 2147483647 h 10000"/>
                <a:gd name="T68" fmla="*/ 2147483647 w 10000"/>
                <a:gd name="T69" fmla="*/ 2147483647 h 10000"/>
                <a:gd name="T70" fmla="*/ 2147483647 w 10000"/>
                <a:gd name="T71" fmla="*/ 2147483647 h 10000"/>
                <a:gd name="T72" fmla="*/ 2147483647 w 10000"/>
                <a:gd name="T73" fmla="*/ 2147483647 h 10000"/>
                <a:gd name="T74" fmla="*/ 2147483647 w 10000"/>
                <a:gd name="T75" fmla="*/ 2147483647 h 10000"/>
                <a:gd name="T76" fmla="*/ 2147483647 w 10000"/>
                <a:gd name="T77" fmla="*/ 2147483647 h 10000"/>
                <a:gd name="T78" fmla="*/ 2147483647 w 10000"/>
                <a:gd name="T79" fmla="*/ 2147483647 h 10000"/>
                <a:gd name="T80" fmla="*/ 2147483647 w 10000"/>
                <a:gd name="T81" fmla="*/ 2147483647 h 1000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000"/>
                <a:gd name="T124" fmla="*/ 0 h 10000"/>
                <a:gd name="T125" fmla="*/ 10000 w 10000"/>
                <a:gd name="T126" fmla="*/ 10000 h 1000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000" h="10000">
                  <a:moveTo>
                    <a:pt x="5000" y="7769"/>
                  </a:moveTo>
                  <a:cubicBezTo>
                    <a:pt x="5027" y="7795"/>
                    <a:pt x="5055" y="7820"/>
                    <a:pt x="5082" y="7846"/>
                  </a:cubicBezTo>
                  <a:cubicBezTo>
                    <a:pt x="5027" y="8000"/>
                    <a:pt x="4973" y="8154"/>
                    <a:pt x="4918" y="8308"/>
                  </a:cubicBezTo>
                  <a:lnTo>
                    <a:pt x="4672" y="8462"/>
                  </a:lnTo>
                  <a:lnTo>
                    <a:pt x="4098" y="9000"/>
                  </a:lnTo>
                  <a:lnTo>
                    <a:pt x="4180" y="9000"/>
                  </a:lnTo>
                  <a:lnTo>
                    <a:pt x="4098" y="9000"/>
                  </a:lnTo>
                  <a:lnTo>
                    <a:pt x="4344" y="9077"/>
                  </a:lnTo>
                  <a:lnTo>
                    <a:pt x="4754" y="9308"/>
                  </a:lnTo>
                  <a:lnTo>
                    <a:pt x="5000" y="9538"/>
                  </a:lnTo>
                  <a:lnTo>
                    <a:pt x="5246" y="10000"/>
                  </a:lnTo>
                  <a:cubicBezTo>
                    <a:pt x="5273" y="9923"/>
                    <a:pt x="5301" y="9846"/>
                    <a:pt x="5328" y="9769"/>
                  </a:cubicBezTo>
                  <a:lnTo>
                    <a:pt x="5656" y="9462"/>
                  </a:lnTo>
                  <a:lnTo>
                    <a:pt x="6066" y="9077"/>
                  </a:lnTo>
                  <a:lnTo>
                    <a:pt x="6393" y="8077"/>
                  </a:lnTo>
                  <a:lnTo>
                    <a:pt x="6639" y="7615"/>
                  </a:lnTo>
                  <a:lnTo>
                    <a:pt x="7541" y="7077"/>
                  </a:lnTo>
                  <a:lnTo>
                    <a:pt x="8115" y="7000"/>
                  </a:lnTo>
                  <a:lnTo>
                    <a:pt x="8279" y="6923"/>
                  </a:lnTo>
                  <a:lnTo>
                    <a:pt x="8443" y="6615"/>
                  </a:lnTo>
                  <a:cubicBezTo>
                    <a:pt x="8470" y="6513"/>
                    <a:pt x="8498" y="6410"/>
                    <a:pt x="8525" y="6308"/>
                  </a:cubicBezTo>
                  <a:cubicBezTo>
                    <a:pt x="8607" y="6180"/>
                    <a:pt x="8688" y="6051"/>
                    <a:pt x="8770" y="5923"/>
                  </a:cubicBezTo>
                  <a:cubicBezTo>
                    <a:pt x="8797" y="5872"/>
                    <a:pt x="8825" y="5820"/>
                    <a:pt x="8852" y="5769"/>
                  </a:cubicBezTo>
                  <a:cubicBezTo>
                    <a:pt x="8879" y="5333"/>
                    <a:pt x="8907" y="4898"/>
                    <a:pt x="8934" y="4462"/>
                  </a:cubicBezTo>
                  <a:lnTo>
                    <a:pt x="9180" y="4385"/>
                  </a:lnTo>
                  <a:lnTo>
                    <a:pt x="10000" y="3385"/>
                  </a:lnTo>
                  <a:lnTo>
                    <a:pt x="10000" y="3154"/>
                  </a:lnTo>
                  <a:cubicBezTo>
                    <a:pt x="9945" y="2974"/>
                    <a:pt x="9891" y="2795"/>
                    <a:pt x="9836" y="2615"/>
                  </a:cubicBezTo>
                  <a:lnTo>
                    <a:pt x="9344" y="2462"/>
                  </a:lnTo>
                  <a:lnTo>
                    <a:pt x="8607" y="2077"/>
                  </a:lnTo>
                  <a:lnTo>
                    <a:pt x="7787" y="2000"/>
                  </a:lnTo>
                  <a:lnTo>
                    <a:pt x="7541" y="1923"/>
                  </a:lnTo>
                  <a:lnTo>
                    <a:pt x="7377" y="1692"/>
                  </a:lnTo>
                  <a:lnTo>
                    <a:pt x="6721" y="1462"/>
                  </a:lnTo>
                  <a:lnTo>
                    <a:pt x="6148" y="1154"/>
                  </a:lnTo>
                  <a:cubicBezTo>
                    <a:pt x="6121" y="1051"/>
                    <a:pt x="6093" y="949"/>
                    <a:pt x="6066" y="846"/>
                  </a:cubicBezTo>
                  <a:lnTo>
                    <a:pt x="5820" y="231"/>
                  </a:lnTo>
                  <a:lnTo>
                    <a:pt x="5738" y="231"/>
                  </a:lnTo>
                  <a:lnTo>
                    <a:pt x="5410" y="692"/>
                  </a:lnTo>
                  <a:lnTo>
                    <a:pt x="5082" y="846"/>
                  </a:lnTo>
                  <a:cubicBezTo>
                    <a:pt x="5055" y="820"/>
                    <a:pt x="5027" y="795"/>
                    <a:pt x="5000" y="769"/>
                  </a:cubicBezTo>
                  <a:lnTo>
                    <a:pt x="4590" y="769"/>
                  </a:lnTo>
                  <a:lnTo>
                    <a:pt x="4426" y="846"/>
                  </a:lnTo>
                  <a:lnTo>
                    <a:pt x="4344" y="846"/>
                  </a:lnTo>
                  <a:lnTo>
                    <a:pt x="3934" y="923"/>
                  </a:lnTo>
                  <a:lnTo>
                    <a:pt x="3689" y="1000"/>
                  </a:lnTo>
                  <a:lnTo>
                    <a:pt x="3443" y="769"/>
                  </a:lnTo>
                  <a:cubicBezTo>
                    <a:pt x="3470" y="615"/>
                    <a:pt x="3498" y="462"/>
                    <a:pt x="3525" y="308"/>
                  </a:cubicBezTo>
                  <a:lnTo>
                    <a:pt x="3361" y="77"/>
                  </a:lnTo>
                  <a:lnTo>
                    <a:pt x="3197" y="0"/>
                  </a:lnTo>
                  <a:cubicBezTo>
                    <a:pt x="3224" y="51"/>
                    <a:pt x="3252" y="103"/>
                    <a:pt x="3279" y="154"/>
                  </a:cubicBezTo>
                  <a:lnTo>
                    <a:pt x="2869" y="308"/>
                  </a:lnTo>
                  <a:lnTo>
                    <a:pt x="2213" y="308"/>
                  </a:lnTo>
                  <a:lnTo>
                    <a:pt x="2459" y="692"/>
                  </a:lnTo>
                  <a:cubicBezTo>
                    <a:pt x="2486" y="769"/>
                    <a:pt x="2514" y="846"/>
                    <a:pt x="2541" y="923"/>
                  </a:cubicBezTo>
                  <a:lnTo>
                    <a:pt x="1803" y="1154"/>
                  </a:lnTo>
                  <a:lnTo>
                    <a:pt x="1557" y="923"/>
                  </a:lnTo>
                  <a:lnTo>
                    <a:pt x="902" y="1077"/>
                  </a:lnTo>
                  <a:cubicBezTo>
                    <a:pt x="929" y="1205"/>
                    <a:pt x="957" y="1334"/>
                    <a:pt x="984" y="1462"/>
                  </a:cubicBezTo>
                  <a:cubicBezTo>
                    <a:pt x="929" y="1744"/>
                    <a:pt x="875" y="2026"/>
                    <a:pt x="820" y="2308"/>
                  </a:cubicBezTo>
                  <a:cubicBezTo>
                    <a:pt x="765" y="2257"/>
                    <a:pt x="711" y="2205"/>
                    <a:pt x="656" y="2154"/>
                  </a:cubicBezTo>
                  <a:cubicBezTo>
                    <a:pt x="629" y="2231"/>
                    <a:pt x="601" y="2308"/>
                    <a:pt x="574" y="2385"/>
                  </a:cubicBezTo>
                  <a:lnTo>
                    <a:pt x="328" y="2538"/>
                  </a:lnTo>
                  <a:lnTo>
                    <a:pt x="0" y="3000"/>
                  </a:lnTo>
                  <a:lnTo>
                    <a:pt x="0" y="3462"/>
                  </a:lnTo>
                  <a:lnTo>
                    <a:pt x="328" y="3692"/>
                  </a:lnTo>
                  <a:lnTo>
                    <a:pt x="738" y="3538"/>
                  </a:lnTo>
                  <a:cubicBezTo>
                    <a:pt x="765" y="3692"/>
                    <a:pt x="793" y="3846"/>
                    <a:pt x="820" y="4000"/>
                  </a:cubicBezTo>
                  <a:lnTo>
                    <a:pt x="984" y="4000"/>
                  </a:lnTo>
                  <a:lnTo>
                    <a:pt x="984" y="4077"/>
                  </a:lnTo>
                  <a:cubicBezTo>
                    <a:pt x="1311" y="4000"/>
                    <a:pt x="1240" y="3993"/>
                    <a:pt x="1311" y="4000"/>
                  </a:cubicBezTo>
                  <a:cubicBezTo>
                    <a:pt x="1382" y="4007"/>
                    <a:pt x="1378" y="4124"/>
                    <a:pt x="1411" y="4121"/>
                  </a:cubicBezTo>
                  <a:cubicBezTo>
                    <a:pt x="1487" y="4047"/>
                    <a:pt x="1644" y="3939"/>
                    <a:pt x="1720" y="3900"/>
                  </a:cubicBezTo>
                  <a:cubicBezTo>
                    <a:pt x="1796" y="3861"/>
                    <a:pt x="1787" y="3873"/>
                    <a:pt x="1869" y="3886"/>
                  </a:cubicBezTo>
                  <a:cubicBezTo>
                    <a:pt x="1951" y="3899"/>
                    <a:pt x="2074" y="3776"/>
                    <a:pt x="2131" y="3846"/>
                  </a:cubicBezTo>
                  <a:cubicBezTo>
                    <a:pt x="2188" y="3916"/>
                    <a:pt x="2186" y="4154"/>
                    <a:pt x="2213" y="4308"/>
                  </a:cubicBezTo>
                  <a:lnTo>
                    <a:pt x="2705" y="4538"/>
                  </a:lnTo>
                  <a:lnTo>
                    <a:pt x="3279" y="4769"/>
                  </a:lnTo>
                  <a:lnTo>
                    <a:pt x="3279" y="5077"/>
                  </a:lnTo>
                  <a:lnTo>
                    <a:pt x="3443" y="5308"/>
                  </a:lnTo>
                  <a:cubicBezTo>
                    <a:pt x="3525" y="5308"/>
                    <a:pt x="3934" y="5385"/>
                    <a:pt x="3934" y="5385"/>
                  </a:cubicBezTo>
                  <a:lnTo>
                    <a:pt x="3934" y="5692"/>
                  </a:lnTo>
                  <a:lnTo>
                    <a:pt x="3934" y="6231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dirty="0">
                <a:solidFill>
                  <a:schemeClr val="tx2"/>
                </a:solidFill>
              </a:endParaRPr>
            </a:p>
          </p:txBody>
        </p:sp>
        <p:sp>
          <p:nvSpPr>
            <p:cNvPr id="331" name="Freeform 409"/>
            <p:cNvSpPr>
              <a:spLocks/>
            </p:cNvSpPr>
            <p:nvPr/>
          </p:nvSpPr>
          <p:spPr bwMode="auto">
            <a:xfrm>
              <a:off x="2563813" y="5153025"/>
              <a:ext cx="473075" cy="947738"/>
            </a:xfrm>
            <a:custGeom>
              <a:avLst/>
              <a:gdLst>
                <a:gd name="T0" fmla="*/ 2147483647 w 10000"/>
                <a:gd name="T1" fmla="*/ 2147483647 h 10001"/>
                <a:gd name="T2" fmla="*/ 2147483647 w 10000"/>
                <a:gd name="T3" fmla="*/ 2147483647 h 10001"/>
                <a:gd name="T4" fmla="*/ 2147483647 w 10000"/>
                <a:gd name="T5" fmla="*/ 2147483647 h 10001"/>
                <a:gd name="T6" fmla="*/ 2147483647 w 10000"/>
                <a:gd name="T7" fmla="*/ 2147483647 h 10001"/>
                <a:gd name="T8" fmla="*/ 2147483647 w 10000"/>
                <a:gd name="T9" fmla="*/ 2147483647 h 10001"/>
                <a:gd name="T10" fmla="*/ 2147483647 w 10000"/>
                <a:gd name="T11" fmla="*/ 2147483647 h 10001"/>
                <a:gd name="T12" fmla="*/ 2147483647 w 10000"/>
                <a:gd name="T13" fmla="*/ 2147483647 h 10001"/>
                <a:gd name="T14" fmla="*/ 2147483647 w 10000"/>
                <a:gd name="T15" fmla="*/ 2147483647 h 10001"/>
                <a:gd name="T16" fmla="*/ 2147483647 w 10000"/>
                <a:gd name="T17" fmla="*/ 2147483647 h 10001"/>
                <a:gd name="T18" fmla="*/ 2147483647 w 10000"/>
                <a:gd name="T19" fmla="*/ 2147483647 h 10001"/>
                <a:gd name="T20" fmla="*/ 2147483647 w 10000"/>
                <a:gd name="T21" fmla="*/ 2147483647 h 10001"/>
                <a:gd name="T22" fmla="*/ 2147483647 w 10000"/>
                <a:gd name="T23" fmla="*/ 2147483647 h 10001"/>
                <a:gd name="T24" fmla="*/ 2147483647 w 10000"/>
                <a:gd name="T25" fmla="*/ 2147483647 h 10001"/>
                <a:gd name="T26" fmla="*/ 2147483647 w 10000"/>
                <a:gd name="T27" fmla="*/ 2147483647 h 10001"/>
                <a:gd name="T28" fmla="*/ 2147483647 w 10000"/>
                <a:gd name="T29" fmla="*/ 0 h 10001"/>
                <a:gd name="T30" fmla="*/ 2147483647 w 10000"/>
                <a:gd name="T31" fmla="*/ 2147483647 h 10001"/>
                <a:gd name="T32" fmla="*/ 2147483647 w 10000"/>
                <a:gd name="T33" fmla="*/ 2147483647 h 10001"/>
                <a:gd name="T34" fmla="*/ 2147483647 w 10000"/>
                <a:gd name="T35" fmla="*/ 2147483647 h 10001"/>
                <a:gd name="T36" fmla="*/ 2147483647 w 10000"/>
                <a:gd name="T37" fmla="*/ 2147483647 h 10001"/>
                <a:gd name="T38" fmla="*/ 2147483647 w 10000"/>
                <a:gd name="T39" fmla="*/ 2147483647 h 10001"/>
                <a:gd name="T40" fmla="*/ 2147483647 w 10000"/>
                <a:gd name="T41" fmla="*/ 2147483647 h 10001"/>
                <a:gd name="T42" fmla="*/ 2147483647 w 10000"/>
                <a:gd name="T43" fmla="*/ 2147483647 h 10001"/>
                <a:gd name="T44" fmla="*/ 2147483647 w 10000"/>
                <a:gd name="T45" fmla="*/ 2147483647 h 10001"/>
                <a:gd name="T46" fmla="*/ 2147483647 w 10000"/>
                <a:gd name="T47" fmla="*/ 2147483647 h 10001"/>
                <a:gd name="T48" fmla="*/ 2147483647 w 10000"/>
                <a:gd name="T49" fmla="*/ 2147483647 h 10001"/>
                <a:gd name="T50" fmla="*/ 2147483647 w 10000"/>
                <a:gd name="T51" fmla="*/ 2147483647 h 10001"/>
                <a:gd name="T52" fmla="*/ 2147483647 w 10000"/>
                <a:gd name="T53" fmla="*/ 2147483647 h 10001"/>
                <a:gd name="T54" fmla="*/ 2147483647 w 10000"/>
                <a:gd name="T55" fmla="*/ 2147483647 h 10001"/>
                <a:gd name="T56" fmla="*/ 2147483647 w 10000"/>
                <a:gd name="T57" fmla="*/ 2147483647 h 10001"/>
                <a:gd name="T58" fmla="*/ 2147483647 w 10000"/>
                <a:gd name="T59" fmla="*/ 2147483647 h 10001"/>
                <a:gd name="T60" fmla="*/ 2147483647 w 10000"/>
                <a:gd name="T61" fmla="*/ 2147483647 h 10001"/>
                <a:gd name="T62" fmla="*/ 2147483647 w 10000"/>
                <a:gd name="T63" fmla="*/ 2147483647 h 10001"/>
                <a:gd name="T64" fmla="*/ 2147483647 w 10000"/>
                <a:gd name="T65" fmla="*/ 2147483647 h 10001"/>
                <a:gd name="T66" fmla="*/ 0 w 10000"/>
                <a:gd name="T67" fmla="*/ 2147483647 h 10001"/>
                <a:gd name="T68" fmla="*/ 2147483647 w 10000"/>
                <a:gd name="T69" fmla="*/ 2147483647 h 10001"/>
                <a:gd name="T70" fmla="*/ 2147483647 w 10000"/>
                <a:gd name="T71" fmla="*/ 2147483647 h 10001"/>
                <a:gd name="T72" fmla="*/ 2147483647 w 10000"/>
                <a:gd name="T73" fmla="*/ 2147483647 h 10001"/>
                <a:gd name="T74" fmla="*/ 2147483647 w 10000"/>
                <a:gd name="T75" fmla="*/ 2147483647 h 10001"/>
                <a:gd name="T76" fmla="*/ 2147483647 w 10000"/>
                <a:gd name="T77" fmla="*/ 2147483647 h 10001"/>
                <a:gd name="T78" fmla="*/ 2147483647 w 10000"/>
                <a:gd name="T79" fmla="*/ 2147483647 h 10001"/>
                <a:gd name="T80" fmla="*/ 2147483647 w 10000"/>
                <a:gd name="T81" fmla="*/ 2147483647 h 10001"/>
                <a:gd name="T82" fmla="*/ 2147483647 w 10000"/>
                <a:gd name="T83" fmla="*/ 2147483647 h 10001"/>
                <a:gd name="T84" fmla="*/ 2147483647 w 10000"/>
                <a:gd name="T85" fmla="*/ 2147483647 h 10001"/>
                <a:gd name="T86" fmla="*/ 2147483647 w 10000"/>
                <a:gd name="T87" fmla="*/ 2147483647 h 10001"/>
                <a:gd name="T88" fmla="*/ 2147483647 w 10000"/>
                <a:gd name="T89" fmla="*/ 2147483647 h 10001"/>
                <a:gd name="T90" fmla="*/ 2147483647 w 10000"/>
                <a:gd name="T91" fmla="*/ 2147483647 h 10001"/>
                <a:gd name="T92" fmla="*/ 2147483647 w 10000"/>
                <a:gd name="T93" fmla="*/ 2147483647 h 10001"/>
                <a:gd name="T94" fmla="*/ 2147483647 w 10000"/>
                <a:gd name="T95" fmla="*/ 2147483647 h 10001"/>
                <a:gd name="T96" fmla="*/ 2147483647 w 10000"/>
                <a:gd name="T97" fmla="*/ 2147483647 h 10001"/>
                <a:gd name="T98" fmla="*/ 2147483647 w 10000"/>
                <a:gd name="T99" fmla="*/ 2147483647 h 10001"/>
                <a:gd name="T100" fmla="*/ 2147483647 w 10000"/>
                <a:gd name="T101" fmla="*/ 2147483647 h 10001"/>
                <a:gd name="T102" fmla="*/ 2147483647 w 10000"/>
                <a:gd name="T103" fmla="*/ 2147483647 h 10001"/>
                <a:gd name="T104" fmla="*/ 2147483647 w 10000"/>
                <a:gd name="T105" fmla="*/ 2147483647 h 10001"/>
                <a:gd name="T106" fmla="*/ 2147483647 w 10000"/>
                <a:gd name="T107" fmla="*/ 2147483647 h 10001"/>
                <a:gd name="T108" fmla="*/ 2147483647 w 10000"/>
                <a:gd name="T109" fmla="*/ 2147483647 h 10001"/>
                <a:gd name="T110" fmla="*/ 2147483647 w 10000"/>
                <a:gd name="T111" fmla="*/ 2147483647 h 10001"/>
                <a:gd name="T112" fmla="*/ 2147483647 w 10000"/>
                <a:gd name="T113" fmla="*/ 2147483647 h 10001"/>
                <a:gd name="T114" fmla="*/ 2147483647 w 10000"/>
                <a:gd name="T115" fmla="*/ 2147483647 h 10001"/>
                <a:gd name="T116" fmla="*/ 2147483647 w 10000"/>
                <a:gd name="T117" fmla="*/ 2147483647 h 10001"/>
                <a:gd name="T118" fmla="*/ 2147483647 w 10000"/>
                <a:gd name="T119" fmla="*/ 2147483647 h 10001"/>
                <a:gd name="T120" fmla="*/ 2147483647 w 10000"/>
                <a:gd name="T121" fmla="*/ 2147483647 h 10001"/>
                <a:gd name="T122" fmla="*/ 2147483647 w 10000"/>
                <a:gd name="T123" fmla="*/ 2147483647 h 10001"/>
                <a:gd name="T124" fmla="*/ 2147483647 w 10000"/>
                <a:gd name="T125" fmla="*/ 2147483647 h 1000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0000"/>
                <a:gd name="T190" fmla="*/ 0 h 10001"/>
                <a:gd name="T191" fmla="*/ 10000 w 10000"/>
                <a:gd name="T192" fmla="*/ 10001 h 1000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0000" h="10001">
                  <a:moveTo>
                    <a:pt x="7581" y="2950"/>
                  </a:moveTo>
                  <a:cubicBezTo>
                    <a:pt x="7635" y="2818"/>
                    <a:pt x="7688" y="2685"/>
                    <a:pt x="7742" y="2552"/>
                  </a:cubicBezTo>
                  <a:lnTo>
                    <a:pt x="8065" y="2312"/>
                  </a:lnTo>
                  <a:lnTo>
                    <a:pt x="9194" y="1754"/>
                  </a:lnTo>
                  <a:lnTo>
                    <a:pt x="9677" y="1595"/>
                  </a:lnTo>
                  <a:lnTo>
                    <a:pt x="10000" y="1116"/>
                  </a:lnTo>
                  <a:lnTo>
                    <a:pt x="9839" y="1037"/>
                  </a:lnTo>
                  <a:lnTo>
                    <a:pt x="9355" y="1197"/>
                  </a:lnTo>
                  <a:lnTo>
                    <a:pt x="8387" y="1435"/>
                  </a:lnTo>
                  <a:lnTo>
                    <a:pt x="7581" y="1356"/>
                  </a:lnTo>
                  <a:cubicBezTo>
                    <a:pt x="7635" y="1170"/>
                    <a:pt x="7688" y="983"/>
                    <a:pt x="7742" y="797"/>
                  </a:cubicBezTo>
                  <a:lnTo>
                    <a:pt x="7258" y="638"/>
                  </a:lnTo>
                  <a:lnTo>
                    <a:pt x="6290" y="479"/>
                  </a:lnTo>
                  <a:lnTo>
                    <a:pt x="5806" y="319"/>
                  </a:lnTo>
                  <a:lnTo>
                    <a:pt x="5323" y="0"/>
                  </a:lnTo>
                  <a:lnTo>
                    <a:pt x="4677" y="81"/>
                  </a:lnTo>
                  <a:lnTo>
                    <a:pt x="4516" y="159"/>
                  </a:lnTo>
                  <a:lnTo>
                    <a:pt x="3710" y="81"/>
                  </a:lnTo>
                  <a:cubicBezTo>
                    <a:pt x="3387" y="81"/>
                    <a:pt x="3476" y="72"/>
                    <a:pt x="3387" y="81"/>
                  </a:cubicBezTo>
                  <a:cubicBezTo>
                    <a:pt x="3298" y="89"/>
                    <a:pt x="3178" y="131"/>
                    <a:pt x="3178" y="131"/>
                  </a:cubicBezTo>
                  <a:cubicBezTo>
                    <a:pt x="3339" y="211"/>
                    <a:pt x="3245" y="168"/>
                    <a:pt x="3226" y="240"/>
                  </a:cubicBezTo>
                  <a:cubicBezTo>
                    <a:pt x="3207" y="310"/>
                    <a:pt x="3065" y="558"/>
                    <a:pt x="3065" y="558"/>
                  </a:cubicBezTo>
                  <a:lnTo>
                    <a:pt x="2581" y="797"/>
                  </a:lnTo>
                  <a:lnTo>
                    <a:pt x="2581" y="1275"/>
                  </a:lnTo>
                  <a:lnTo>
                    <a:pt x="2258" y="1595"/>
                  </a:lnTo>
                  <a:lnTo>
                    <a:pt x="1774" y="2631"/>
                  </a:lnTo>
                  <a:cubicBezTo>
                    <a:pt x="1828" y="2896"/>
                    <a:pt x="1881" y="3163"/>
                    <a:pt x="1935" y="3428"/>
                  </a:cubicBezTo>
                  <a:lnTo>
                    <a:pt x="968" y="4466"/>
                  </a:lnTo>
                  <a:lnTo>
                    <a:pt x="806" y="5582"/>
                  </a:lnTo>
                  <a:lnTo>
                    <a:pt x="806" y="6141"/>
                  </a:lnTo>
                  <a:cubicBezTo>
                    <a:pt x="752" y="6327"/>
                    <a:pt x="699" y="6514"/>
                    <a:pt x="645" y="6699"/>
                  </a:cubicBezTo>
                  <a:lnTo>
                    <a:pt x="968" y="7019"/>
                  </a:lnTo>
                  <a:lnTo>
                    <a:pt x="484" y="8294"/>
                  </a:lnTo>
                  <a:lnTo>
                    <a:pt x="0" y="8852"/>
                  </a:lnTo>
                  <a:cubicBezTo>
                    <a:pt x="54" y="8985"/>
                    <a:pt x="47" y="9085"/>
                    <a:pt x="161" y="9251"/>
                  </a:cubicBezTo>
                  <a:cubicBezTo>
                    <a:pt x="275" y="9417"/>
                    <a:pt x="316" y="9724"/>
                    <a:pt x="685" y="9848"/>
                  </a:cubicBezTo>
                  <a:cubicBezTo>
                    <a:pt x="1054" y="9973"/>
                    <a:pt x="2126" y="10011"/>
                    <a:pt x="2375" y="10000"/>
                  </a:cubicBezTo>
                  <a:cubicBezTo>
                    <a:pt x="2624" y="9989"/>
                    <a:pt x="2202" y="9881"/>
                    <a:pt x="2182" y="9783"/>
                  </a:cubicBezTo>
                  <a:cubicBezTo>
                    <a:pt x="2163" y="9685"/>
                    <a:pt x="2172" y="9527"/>
                    <a:pt x="2258" y="9410"/>
                  </a:cubicBezTo>
                  <a:cubicBezTo>
                    <a:pt x="2345" y="9293"/>
                    <a:pt x="2550" y="9220"/>
                    <a:pt x="2701" y="9082"/>
                  </a:cubicBezTo>
                  <a:cubicBezTo>
                    <a:pt x="2852" y="8944"/>
                    <a:pt x="3004" y="8707"/>
                    <a:pt x="3165" y="8584"/>
                  </a:cubicBezTo>
                  <a:cubicBezTo>
                    <a:pt x="3326" y="8461"/>
                    <a:pt x="3550" y="8459"/>
                    <a:pt x="3668" y="8344"/>
                  </a:cubicBezTo>
                  <a:cubicBezTo>
                    <a:pt x="3786" y="8229"/>
                    <a:pt x="3918" y="7996"/>
                    <a:pt x="3871" y="7895"/>
                  </a:cubicBezTo>
                  <a:cubicBezTo>
                    <a:pt x="3824" y="7794"/>
                    <a:pt x="3548" y="7789"/>
                    <a:pt x="3387" y="7736"/>
                  </a:cubicBezTo>
                  <a:cubicBezTo>
                    <a:pt x="3280" y="7629"/>
                    <a:pt x="3000" y="7495"/>
                    <a:pt x="3065" y="7416"/>
                  </a:cubicBezTo>
                  <a:cubicBezTo>
                    <a:pt x="3130" y="7337"/>
                    <a:pt x="3541" y="7312"/>
                    <a:pt x="3779" y="7260"/>
                  </a:cubicBezTo>
                  <a:cubicBezTo>
                    <a:pt x="3810" y="7153"/>
                    <a:pt x="3875" y="7075"/>
                    <a:pt x="3971" y="6968"/>
                  </a:cubicBezTo>
                  <a:cubicBezTo>
                    <a:pt x="4067" y="6861"/>
                    <a:pt x="4220" y="6700"/>
                    <a:pt x="4355" y="6620"/>
                  </a:cubicBezTo>
                  <a:cubicBezTo>
                    <a:pt x="4490" y="6540"/>
                    <a:pt x="4699" y="6570"/>
                    <a:pt x="4780" y="6490"/>
                  </a:cubicBezTo>
                  <a:cubicBezTo>
                    <a:pt x="4861" y="6410"/>
                    <a:pt x="4853" y="6226"/>
                    <a:pt x="4839" y="6141"/>
                  </a:cubicBezTo>
                  <a:cubicBezTo>
                    <a:pt x="5323" y="5822"/>
                    <a:pt x="5348" y="5984"/>
                    <a:pt x="5437" y="5921"/>
                  </a:cubicBezTo>
                  <a:cubicBezTo>
                    <a:pt x="5526" y="5858"/>
                    <a:pt x="5368" y="5818"/>
                    <a:pt x="5376" y="5762"/>
                  </a:cubicBezTo>
                  <a:cubicBezTo>
                    <a:pt x="5384" y="5706"/>
                    <a:pt x="5412" y="5665"/>
                    <a:pt x="5484" y="5582"/>
                  </a:cubicBezTo>
                  <a:cubicBezTo>
                    <a:pt x="5556" y="5499"/>
                    <a:pt x="5622" y="5319"/>
                    <a:pt x="5806" y="5264"/>
                  </a:cubicBezTo>
                  <a:cubicBezTo>
                    <a:pt x="5990" y="5209"/>
                    <a:pt x="6266" y="5289"/>
                    <a:pt x="6588" y="5253"/>
                  </a:cubicBezTo>
                  <a:cubicBezTo>
                    <a:pt x="6910" y="5217"/>
                    <a:pt x="7468" y="5176"/>
                    <a:pt x="7741" y="5045"/>
                  </a:cubicBezTo>
                  <a:cubicBezTo>
                    <a:pt x="8014" y="4914"/>
                    <a:pt x="8092" y="4629"/>
                    <a:pt x="8226" y="4466"/>
                  </a:cubicBezTo>
                  <a:cubicBezTo>
                    <a:pt x="8361" y="4303"/>
                    <a:pt x="8441" y="4199"/>
                    <a:pt x="8548" y="4066"/>
                  </a:cubicBezTo>
                  <a:lnTo>
                    <a:pt x="8226" y="3748"/>
                  </a:lnTo>
                  <a:cubicBezTo>
                    <a:pt x="8065" y="3668"/>
                    <a:pt x="7825" y="3557"/>
                    <a:pt x="7742" y="3509"/>
                  </a:cubicBezTo>
                  <a:cubicBezTo>
                    <a:pt x="7659" y="3461"/>
                    <a:pt x="7731" y="3475"/>
                    <a:pt x="7726" y="3458"/>
                  </a:cubicBezTo>
                  <a:lnTo>
                    <a:pt x="7581" y="3350"/>
                  </a:lnTo>
                  <a:lnTo>
                    <a:pt x="7581" y="2950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2" name="Freeform 444"/>
            <p:cNvSpPr>
              <a:spLocks/>
            </p:cNvSpPr>
            <p:nvPr/>
          </p:nvSpPr>
          <p:spPr bwMode="auto">
            <a:xfrm>
              <a:off x="2500313" y="5053013"/>
              <a:ext cx="242887" cy="1179512"/>
            </a:xfrm>
            <a:custGeom>
              <a:avLst/>
              <a:gdLst>
                <a:gd name="T0" fmla="*/ 2147483647 w 14463"/>
                <a:gd name="T1" fmla="*/ 2147483647 h 11339"/>
                <a:gd name="T2" fmla="*/ 2147483647 w 14463"/>
                <a:gd name="T3" fmla="*/ 0 h 11339"/>
                <a:gd name="T4" fmla="*/ 2147483647 w 14463"/>
                <a:gd name="T5" fmla="*/ 2147483647 h 11339"/>
                <a:gd name="T6" fmla="*/ 2147483647 w 14463"/>
                <a:gd name="T7" fmla="*/ 2147483647 h 11339"/>
                <a:gd name="T8" fmla="*/ 2147483647 w 14463"/>
                <a:gd name="T9" fmla="*/ 2147483647 h 11339"/>
                <a:gd name="T10" fmla="*/ 2147483647 w 14463"/>
                <a:gd name="T11" fmla="*/ 2147483647 h 11339"/>
                <a:gd name="T12" fmla="*/ 2147483647 w 14463"/>
                <a:gd name="T13" fmla="*/ 2147483647 h 11339"/>
                <a:gd name="T14" fmla="*/ 2147483647 w 14463"/>
                <a:gd name="T15" fmla="*/ 2147483647 h 11339"/>
                <a:gd name="T16" fmla="*/ 2147483647 w 14463"/>
                <a:gd name="T17" fmla="*/ 2147483647 h 11339"/>
                <a:gd name="T18" fmla="*/ 2147483647 w 14463"/>
                <a:gd name="T19" fmla="*/ 2147483647 h 11339"/>
                <a:gd name="T20" fmla="*/ 2147483647 w 14463"/>
                <a:gd name="T21" fmla="*/ 2147483647 h 11339"/>
                <a:gd name="T22" fmla="*/ 2147483647 w 14463"/>
                <a:gd name="T23" fmla="*/ 2147483647 h 11339"/>
                <a:gd name="T24" fmla="*/ 2147483647 w 14463"/>
                <a:gd name="T25" fmla="*/ 2147483647 h 11339"/>
                <a:gd name="T26" fmla="*/ 2147483647 w 14463"/>
                <a:gd name="T27" fmla="*/ 2147483647 h 11339"/>
                <a:gd name="T28" fmla="*/ 2147483647 w 14463"/>
                <a:gd name="T29" fmla="*/ 2147483647 h 11339"/>
                <a:gd name="T30" fmla="*/ 2147483647 w 14463"/>
                <a:gd name="T31" fmla="*/ 2147483647 h 11339"/>
                <a:gd name="T32" fmla="*/ 2147483647 w 14463"/>
                <a:gd name="T33" fmla="*/ 2147483647 h 11339"/>
                <a:gd name="T34" fmla="*/ 2147483647 w 14463"/>
                <a:gd name="T35" fmla="*/ 2147483647 h 11339"/>
                <a:gd name="T36" fmla="*/ 2147483647 w 14463"/>
                <a:gd name="T37" fmla="*/ 2147483647 h 11339"/>
                <a:gd name="T38" fmla="*/ 2147483647 w 14463"/>
                <a:gd name="T39" fmla="*/ 2147483647 h 11339"/>
                <a:gd name="T40" fmla="*/ 2147483647 w 14463"/>
                <a:gd name="T41" fmla="*/ 2147483647 h 11339"/>
                <a:gd name="T42" fmla="*/ 2147483647 w 14463"/>
                <a:gd name="T43" fmla="*/ 2147483647 h 11339"/>
                <a:gd name="T44" fmla="*/ 2147483647 w 14463"/>
                <a:gd name="T45" fmla="*/ 2147483647 h 11339"/>
                <a:gd name="T46" fmla="*/ 2147483647 w 14463"/>
                <a:gd name="T47" fmla="*/ 2147483647 h 11339"/>
                <a:gd name="T48" fmla="*/ 2147483647 w 14463"/>
                <a:gd name="T49" fmla="*/ 2147483647 h 11339"/>
                <a:gd name="T50" fmla="*/ 2147483647 w 14463"/>
                <a:gd name="T51" fmla="*/ 2147483647 h 11339"/>
                <a:gd name="T52" fmla="*/ 2147483647 w 14463"/>
                <a:gd name="T53" fmla="*/ 2147483647 h 11339"/>
                <a:gd name="T54" fmla="*/ 2147483647 w 14463"/>
                <a:gd name="T55" fmla="*/ 2147483647 h 11339"/>
                <a:gd name="T56" fmla="*/ 2147483647 w 14463"/>
                <a:gd name="T57" fmla="*/ 2147483647 h 11339"/>
                <a:gd name="T58" fmla="*/ 2147483647 w 14463"/>
                <a:gd name="T59" fmla="*/ 2147483647 h 11339"/>
                <a:gd name="T60" fmla="*/ 2147483647 w 14463"/>
                <a:gd name="T61" fmla="*/ 2147483647 h 11339"/>
                <a:gd name="T62" fmla="*/ 2147483647 w 14463"/>
                <a:gd name="T63" fmla="*/ 2147483647 h 11339"/>
                <a:gd name="T64" fmla="*/ 0 w 14463"/>
                <a:gd name="T65" fmla="*/ 2147483647 h 11339"/>
                <a:gd name="T66" fmla="*/ 2147483647 w 14463"/>
                <a:gd name="T67" fmla="*/ 2147483647 h 11339"/>
                <a:gd name="T68" fmla="*/ 2147483647 w 14463"/>
                <a:gd name="T69" fmla="*/ 2147483647 h 11339"/>
                <a:gd name="T70" fmla="*/ 2147483647 w 14463"/>
                <a:gd name="T71" fmla="*/ 2147483647 h 11339"/>
                <a:gd name="T72" fmla="*/ 2147483647 w 14463"/>
                <a:gd name="T73" fmla="*/ 2147483647 h 11339"/>
                <a:gd name="T74" fmla="*/ 2147483647 w 14463"/>
                <a:gd name="T75" fmla="*/ 2147483647 h 11339"/>
                <a:gd name="T76" fmla="*/ 2147483647 w 14463"/>
                <a:gd name="T77" fmla="*/ 2147483647 h 11339"/>
                <a:gd name="T78" fmla="*/ 2147483647 w 14463"/>
                <a:gd name="T79" fmla="*/ 2147483647 h 11339"/>
                <a:gd name="T80" fmla="*/ 2147483647 w 14463"/>
                <a:gd name="T81" fmla="*/ 2147483647 h 11339"/>
                <a:gd name="T82" fmla="*/ 2147483647 w 14463"/>
                <a:gd name="T83" fmla="*/ 2147483647 h 11339"/>
                <a:gd name="T84" fmla="*/ 2147483647 w 14463"/>
                <a:gd name="T85" fmla="*/ 2147483647 h 113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463"/>
                <a:gd name="T130" fmla="*/ 0 h 11339"/>
                <a:gd name="T131" fmla="*/ 14463 w 14463"/>
                <a:gd name="T132" fmla="*/ 11339 h 11339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463" h="11339">
                  <a:moveTo>
                    <a:pt x="8188" y="209"/>
                  </a:moveTo>
                  <a:lnTo>
                    <a:pt x="8780" y="0"/>
                  </a:lnTo>
                  <a:lnTo>
                    <a:pt x="10217" y="207"/>
                  </a:lnTo>
                  <a:cubicBezTo>
                    <a:pt x="10556" y="264"/>
                    <a:pt x="10640" y="126"/>
                    <a:pt x="10761" y="229"/>
                  </a:cubicBezTo>
                  <a:cubicBezTo>
                    <a:pt x="10936" y="271"/>
                    <a:pt x="11461" y="322"/>
                    <a:pt x="11696" y="417"/>
                  </a:cubicBezTo>
                  <a:cubicBezTo>
                    <a:pt x="11902" y="494"/>
                    <a:pt x="11642" y="593"/>
                    <a:pt x="11730" y="676"/>
                  </a:cubicBezTo>
                  <a:cubicBezTo>
                    <a:pt x="11818" y="759"/>
                    <a:pt x="12063" y="841"/>
                    <a:pt x="12227" y="913"/>
                  </a:cubicBezTo>
                  <a:lnTo>
                    <a:pt x="12983" y="1126"/>
                  </a:lnTo>
                  <a:lnTo>
                    <a:pt x="12748" y="1307"/>
                  </a:lnTo>
                  <a:cubicBezTo>
                    <a:pt x="12663" y="1515"/>
                    <a:pt x="11910" y="1697"/>
                    <a:pt x="11825" y="1905"/>
                  </a:cubicBezTo>
                  <a:lnTo>
                    <a:pt x="10725" y="2530"/>
                  </a:lnTo>
                  <a:lnTo>
                    <a:pt x="10429" y="2947"/>
                  </a:lnTo>
                  <a:cubicBezTo>
                    <a:pt x="10471" y="3165"/>
                    <a:pt x="10514" y="3383"/>
                    <a:pt x="10556" y="3601"/>
                  </a:cubicBezTo>
                  <a:lnTo>
                    <a:pt x="10852" y="3839"/>
                  </a:lnTo>
                  <a:lnTo>
                    <a:pt x="10345" y="3839"/>
                  </a:lnTo>
                  <a:lnTo>
                    <a:pt x="11191" y="4197"/>
                  </a:lnTo>
                  <a:cubicBezTo>
                    <a:pt x="11149" y="4405"/>
                    <a:pt x="11106" y="4613"/>
                    <a:pt x="11064" y="4821"/>
                  </a:cubicBezTo>
                  <a:lnTo>
                    <a:pt x="10599" y="5030"/>
                  </a:lnTo>
                  <a:lnTo>
                    <a:pt x="9456" y="5298"/>
                  </a:lnTo>
                  <a:lnTo>
                    <a:pt x="8822" y="6012"/>
                  </a:lnTo>
                  <a:lnTo>
                    <a:pt x="8272" y="6161"/>
                  </a:lnTo>
                  <a:lnTo>
                    <a:pt x="8526" y="6429"/>
                  </a:lnTo>
                  <a:lnTo>
                    <a:pt x="8145" y="7084"/>
                  </a:lnTo>
                  <a:lnTo>
                    <a:pt x="7299" y="7768"/>
                  </a:lnTo>
                  <a:lnTo>
                    <a:pt x="7383" y="8155"/>
                  </a:lnTo>
                  <a:lnTo>
                    <a:pt x="7680" y="8393"/>
                  </a:lnTo>
                  <a:cubicBezTo>
                    <a:pt x="7624" y="8571"/>
                    <a:pt x="7567" y="8750"/>
                    <a:pt x="7511" y="8928"/>
                  </a:cubicBezTo>
                  <a:lnTo>
                    <a:pt x="7003" y="9465"/>
                  </a:lnTo>
                  <a:lnTo>
                    <a:pt x="10190" y="10380"/>
                  </a:lnTo>
                  <a:cubicBezTo>
                    <a:pt x="10685" y="10621"/>
                    <a:pt x="15360" y="10855"/>
                    <a:pt x="14311" y="11050"/>
                  </a:cubicBezTo>
                  <a:cubicBezTo>
                    <a:pt x="11744" y="11422"/>
                    <a:pt x="9928" y="11345"/>
                    <a:pt x="8880" y="11304"/>
                  </a:cubicBezTo>
                  <a:lnTo>
                    <a:pt x="3686" y="10662"/>
                  </a:lnTo>
                  <a:lnTo>
                    <a:pt x="0" y="9499"/>
                  </a:lnTo>
                  <a:lnTo>
                    <a:pt x="1492" y="8492"/>
                  </a:lnTo>
                  <a:lnTo>
                    <a:pt x="2079" y="7943"/>
                  </a:lnTo>
                  <a:lnTo>
                    <a:pt x="4644" y="6748"/>
                  </a:lnTo>
                  <a:cubicBezTo>
                    <a:pt x="4630" y="6430"/>
                    <a:pt x="2665" y="7030"/>
                    <a:pt x="2651" y="6712"/>
                  </a:cubicBezTo>
                  <a:lnTo>
                    <a:pt x="4099" y="5323"/>
                  </a:lnTo>
                  <a:lnTo>
                    <a:pt x="5760" y="4554"/>
                  </a:lnTo>
                  <a:cubicBezTo>
                    <a:pt x="5651" y="3371"/>
                    <a:pt x="6192" y="4301"/>
                    <a:pt x="6082" y="3119"/>
                  </a:cubicBezTo>
                  <a:lnTo>
                    <a:pt x="7891" y="1548"/>
                  </a:lnTo>
                  <a:lnTo>
                    <a:pt x="8314" y="982"/>
                  </a:lnTo>
                  <a:lnTo>
                    <a:pt x="8188" y="209"/>
                  </a:lnTo>
                  <a:close/>
                </a:path>
              </a:pathLst>
            </a:custGeom>
            <a:gradFill rotWithShape="1">
              <a:gsLst>
                <a:gs pos="0">
                  <a:srgbClr val="537E25"/>
                </a:gs>
                <a:gs pos="50000">
                  <a:srgbClr val="7AB73A"/>
                </a:gs>
                <a:gs pos="100000">
                  <a:srgbClr val="92DA46"/>
                </a:gs>
              </a:gsLst>
              <a:lin ang="135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3" name="Freeform 410"/>
            <p:cNvSpPr>
              <a:spLocks/>
            </p:cNvSpPr>
            <p:nvPr/>
          </p:nvSpPr>
          <p:spPr bwMode="auto">
            <a:xfrm>
              <a:off x="2820988" y="5105400"/>
              <a:ext cx="200025" cy="187325"/>
            </a:xfrm>
            <a:custGeom>
              <a:avLst/>
              <a:gdLst>
                <a:gd name="T0" fmla="*/ 2147483647 w 168"/>
                <a:gd name="T1" fmla="*/ 0 h 156"/>
                <a:gd name="T2" fmla="*/ 0 w 168"/>
                <a:gd name="T3" fmla="*/ 2147483647 h 156"/>
                <a:gd name="T4" fmla="*/ 0 w 168"/>
                <a:gd name="T5" fmla="*/ 2147483647 h 156"/>
                <a:gd name="T6" fmla="*/ 2147483647 w 168"/>
                <a:gd name="T7" fmla="*/ 2147483647 h 156"/>
                <a:gd name="T8" fmla="*/ 2147483647 w 168"/>
                <a:gd name="T9" fmla="*/ 2147483647 h 156"/>
                <a:gd name="T10" fmla="*/ 2147483647 w 168"/>
                <a:gd name="T11" fmla="*/ 2147483647 h 156"/>
                <a:gd name="T12" fmla="*/ 2147483647 w 168"/>
                <a:gd name="T13" fmla="*/ 2147483647 h 156"/>
                <a:gd name="T14" fmla="*/ 2147483647 w 168"/>
                <a:gd name="T15" fmla="*/ 2147483647 h 156"/>
                <a:gd name="T16" fmla="*/ 2147483647 w 168"/>
                <a:gd name="T17" fmla="*/ 2147483647 h 156"/>
                <a:gd name="T18" fmla="*/ 2147483647 w 168"/>
                <a:gd name="T19" fmla="*/ 2147483647 h 156"/>
                <a:gd name="T20" fmla="*/ 2147483647 w 168"/>
                <a:gd name="T21" fmla="*/ 2147483647 h 156"/>
                <a:gd name="T22" fmla="*/ 2147483647 w 168"/>
                <a:gd name="T23" fmla="*/ 2147483647 h 156"/>
                <a:gd name="T24" fmla="*/ 2147483647 w 168"/>
                <a:gd name="T25" fmla="*/ 2147483647 h 156"/>
                <a:gd name="T26" fmla="*/ 2147483647 w 168"/>
                <a:gd name="T27" fmla="*/ 2147483647 h 156"/>
                <a:gd name="T28" fmla="*/ 2147483647 w 168"/>
                <a:gd name="T29" fmla="*/ 2147483647 h 156"/>
                <a:gd name="T30" fmla="*/ 2147483647 w 168"/>
                <a:gd name="T31" fmla="*/ 2147483647 h 156"/>
                <a:gd name="T32" fmla="*/ 2147483647 w 168"/>
                <a:gd name="T33" fmla="*/ 2147483647 h 156"/>
                <a:gd name="T34" fmla="*/ 2147483647 w 168"/>
                <a:gd name="T35" fmla="*/ 2147483647 h 156"/>
                <a:gd name="T36" fmla="*/ 2147483647 w 168"/>
                <a:gd name="T37" fmla="*/ 0 h 156"/>
                <a:gd name="T38" fmla="*/ 2147483647 w 168"/>
                <a:gd name="T39" fmla="*/ 0 h 15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8"/>
                <a:gd name="T61" fmla="*/ 0 h 156"/>
                <a:gd name="T62" fmla="*/ 168 w 168"/>
                <a:gd name="T63" fmla="*/ 156 h 15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8" h="156">
                  <a:moveTo>
                    <a:pt x="48" y="0"/>
                  </a:moveTo>
                  <a:lnTo>
                    <a:pt x="0" y="36"/>
                  </a:lnTo>
                  <a:lnTo>
                    <a:pt x="0" y="48"/>
                  </a:lnTo>
                  <a:lnTo>
                    <a:pt x="18" y="72"/>
                  </a:lnTo>
                  <a:lnTo>
                    <a:pt x="36" y="84"/>
                  </a:lnTo>
                  <a:lnTo>
                    <a:pt x="72" y="96"/>
                  </a:lnTo>
                  <a:lnTo>
                    <a:pt x="90" y="108"/>
                  </a:lnTo>
                  <a:lnTo>
                    <a:pt x="84" y="150"/>
                  </a:lnTo>
                  <a:lnTo>
                    <a:pt x="114" y="156"/>
                  </a:lnTo>
                  <a:lnTo>
                    <a:pt x="150" y="138"/>
                  </a:lnTo>
                  <a:lnTo>
                    <a:pt x="168" y="126"/>
                  </a:lnTo>
                  <a:lnTo>
                    <a:pt x="162" y="114"/>
                  </a:lnTo>
                  <a:lnTo>
                    <a:pt x="162" y="90"/>
                  </a:lnTo>
                  <a:lnTo>
                    <a:pt x="144" y="84"/>
                  </a:lnTo>
                  <a:lnTo>
                    <a:pt x="120" y="54"/>
                  </a:lnTo>
                  <a:lnTo>
                    <a:pt x="108" y="42"/>
                  </a:lnTo>
                  <a:lnTo>
                    <a:pt x="90" y="12"/>
                  </a:lnTo>
                  <a:lnTo>
                    <a:pt x="90" y="6"/>
                  </a:lnTo>
                  <a:lnTo>
                    <a:pt x="78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4" name="Freeform 412"/>
            <p:cNvSpPr>
              <a:spLocks/>
            </p:cNvSpPr>
            <p:nvPr/>
          </p:nvSpPr>
          <p:spPr bwMode="auto">
            <a:xfrm>
              <a:off x="2667000" y="4897438"/>
              <a:ext cx="266700" cy="287337"/>
            </a:xfrm>
            <a:custGeom>
              <a:avLst/>
              <a:gdLst>
                <a:gd name="T0" fmla="*/ 2147483647 w 10141"/>
                <a:gd name="T1" fmla="*/ 2147483647 h 10000"/>
                <a:gd name="T2" fmla="*/ 2147483647 w 10141"/>
                <a:gd name="T3" fmla="*/ 2147483647 h 10000"/>
                <a:gd name="T4" fmla="*/ 2147483647 w 10141"/>
                <a:gd name="T5" fmla="*/ 2147483647 h 10000"/>
                <a:gd name="T6" fmla="*/ 2147483647 w 10141"/>
                <a:gd name="T7" fmla="*/ 2147483647 h 10000"/>
                <a:gd name="T8" fmla="*/ 2147483647 w 10141"/>
                <a:gd name="T9" fmla="*/ 2147483647 h 10000"/>
                <a:gd name="T10" fmla="*/ 2147483647 w 10141"/>
                <a:gd name="T11" fmla="*/ 2147483647 h 10000"/>
                <a:gd name="T12" fmla="*/ 2147483647 w 10141"/>
                <a:gd name="T13" fmla="*/ 2147483647 h 10000"/>
                <a:gd name="T14" fmla="*/ 2147483647 w 10141"/>
                <a:gd name="T15" fmla="*/ 2147483647 h 10000"/>
                <a:gd name="T16" fmla="*/ 2147483647 w 10141"/>
                <a:gd name="T17" fmla="*/ 2147483647 h 10000"/>
                <a:gd name="T18" fmla="*/ 2147483647 w 10141"/>
                <a:gd name="T19" fmla="*/ 2147483647 h 10000"/>
                <a:gd name="T20" fmla="*/ 2147483647 w 10141"/>
                <a:gd name="T21" fmla="*/ 2147483647 h 10000"/>
                <a:gd name="T22" fmla="*/ 2147483647 w 10141"/>
                <a:gd name="T23" fmla="*/ 2147483647 h 10000"/>
                <a:gd name="T24" fmla="*/ 2147483647 w 10141"/>
                <a:gd name="T25" fmla="*/ 2147483647 h 10000"/>
                <a:gd name="T26" fmla="*/ 2147483647 w 10141"/>
                <a:gd name="T27" fmla="*/ 0 h 10000"/>
                <a:gd name="T28" fmla="*/ 2147483647 w 10141"/>
                <a:gd name="T29" fmla="*/ 2147483647 h 10000"/>
                <a:gd name="T30" fmla="*/ 2147483647 w 10141"/>
                <a:gd name="T31" fmla="*/ 2147483647 h 10000"/>
                <a:gd name="T32" fmla="*/ 2147483647 w 10141"/>
                <a:gd name="T33" fmla="*/ 2147483647 h 10000"/>
                <a:gd name="T34" fmla="*/ 2147483647 w 10141"/>
                <a:gd name="T35" fmla="*/ 2147483647 h 10000"/>
                <a:gd name="T36" fmla="*/ 2147483647 w 10141"/>
                <a:gd name="T37" fmla="*/ 2147483647 h 10000"/>
                <a:gd name="T38" fmla="*/ 2147483647 w 10141"/>
                <a:gd name="T39" fmla="*/ 2147483647 h 10000"/>
                <a:gd name="T40" fmla="*/ 2147483647 w 10141"/>
                <a:gd name="T41" fmla="*/ 2147483647 h 10000"/>
                <a:gd name="T42" fmla="*/ 2147483647 w 10141"/>
                <a:gd name="T43" fmla="*/ 2147483647 h 10000"/>
                <a:gd name="T44" fmla="*/ 2147483647 w 10141"/>
                <a:gd name="T45" fmla="*/ 2147483647 h 10000"/>
                <a:gd name="T46" fmla="*/ 2147483647 w 10141"/>
                <a:gd name="T47" fmla="*/ 2147483647 h 10000"/>
                <a:gd name="T48" fmla="*/ 2147483647 w 10141"/>
                <a:gd name="T49" fmla="*/ 2147483647 h 10000"/>
                <a:gd name="T50" fmla="*/ 2147483647 w 10141"/>
                <a:gd name="T51" fmla="*/ 2147483647 h 10000"/>
                <a:gd name="T52" fmla="*/ 2147483647 w 10141"/>
                <a:gd name="T53" fmla="*/ 2147483647 h 10000"/>
                <a:gd name="T54" fmla="*/ 2147483647 w 10141"/>
                <a:gd name="T55" fmla="*/ 2147483647 h 10000"/>
                <a:gd name="T56" fmla="*/ 2147483647 w 10141"/>
                <a:gd name="T57" fmla="*/ 2147483647 h 10000"/>
                <a:gd name="T58" fmla="*/ 2147483647 w 10141"/>
                <a:gd name="T59" fmla="*/ 2147483647 h 10000"/>
                <a:gd name="T60" fmla="*/ 2147483647 w 10141"/>
                <a:gd name="T61" fmla="*/ 2147483647 h 1000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0141"/>
                <a:gd name="T94" fmla="*/ 0 h 10000"/>
                <a:gd name="T95" fmla="*/ 10141 w 10141"/>
                <a:gd name="T96" fmla="*/ 10000 h 1000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0141" h="10000">
                  <a:moveTo>
                    <a:pt x="6087" y="9512"/>
                  </a:moveTo>
                  <a:lnTo>
                    <a:pt x="6087" y="9024"/>
                  </a:lnTo>
                  <a:lnTo>
                    <a:pt x="8249" y="7561"/>
                  </a:lnTo>
                  <a:lnTo>
                    <a:pt x="9600" y="7561"/>
                  </a:lnTo>
                  <a:lnTo>
                    <a:pt x="10141" y="7805"/>
                  </a:lnTo>
                  <a:lnTo>
                    <a:pt x="10141" y="6098"/>
                  </a:lnTo>
                  <a:lnTo>
                    <a:pt x="10141" y="5122"/>
                  </a:lnTo>
                  <a:cubicBezTo>
                    <a:pt x="10141" y="5122"/>
                    <a:pt x="8790" y="4878"/>
                    <a:pt x="8519" y="4878"/>
                  </a:cubicBezTo>
                  <a:lnTo>
                    <a:pt x="7979" y="4146"/>
                  </a:lnTo>
                  <a:lnTo>
                    <a:pt x="7979" y="3171"/>
                  </a:lnTo>
                  <a:lnTo>
                    <a:pt x="6087" y="2439"/>
                  </a:lnTo>
                  <a:lnTo>
                    <a:pt x="4465" y="1707"/>
                  </a:lnTo>
                  <a:lnTo>
                    <a:pt x="4195" y="244"/>
                  </a:lnTo>
                  <a:lnTo>
                    <a:pt x="2573" y="0"/>
                  </a:lnTo>
                  <a:lnTo>
                    <a:pt x="1492" y="732"/>
                  </a:lnTo>
                  <a:lnTo>
                    <a:pt x="411" y="976"/>
                  </a:lnTo>
                  <a:cubicBezTo>
                    <a:pt x="591" y="1220"/>
                    <a:pt x="924" y="1260"/>
                    <a:pt x="952" y="1707"/>
                  </a:cubicBezTo>
                  <a:cubicBezTo>
                    <a:pt x="980" y="2154"/>
                    <a:pt x="691" y="3085"/>
                    <a:pt x="578" y="3659"/>
                  </a:cubicBezTo>
                  <a:cubicBezTo>
                    <a:pt x="465" y="4234"/>
                    <a:pt x="368" y="4765"/>
                    <a:pt x="272" y="5154"/>
                  </a:cubicBezTo>
                  <a:cubicBezTo>
                    <a:pt x="176" y="5543"/>
                    <a:pt x="-27" y="5787"/>
                    <a:pt x="2" y="5992"/>
                  </a:cubicBezTo>
                  <a:cubicBezTo>
                    <a:pt x="31" y="6197"/>
                    <a:pt x="243" y="6244"/>
                    <a:pt x="446" y="6383"/>
                  </a:cubicBezTo>
                  <a:cubicBezTo>
                    <a:pt x="649" y="6522"/>
                    <a:pt x="1138" y="6592"/>
                    <a:pt x="1222" y="6829"/>
                  </a:cubicBezTo>
                  <a:cubicBezTo>
                    <a:pt x="1306" y="7066"/>
                    <a:pt x="1042" y="7480"/>
                    <a:pt x="952" y="7805"/>
                  </a:cubicBezTo>
                  <a:lnTo>
                    <a:pt x="2033" y="9512"/>
                  </a:lnTo>
                  <a:lnTo>
                    <a:pt x="2303" y="10000"/>
                  </a:lnTo>
                  <a:lnTo>
                    <a:pt x="2844" y="9756"/>
                  </a:lnTo>
                  <a:lnTo>
                    <a:pt x="3384" y="9756"/>
                  </a:lnTo>
                  <a:lnTo>
                    <a:pt x="4736" y="10000"/>
                  </a:lnTo>
                  <a:lnTo>
                    <a:pt x="5006" y="9756"/>
                  </a:lnTo>
                  <a:lnTo>
                    <a:pt x="6087" y="9512"/>
                  </a:ln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5" name="Freeform 407"/>
            <p:cNvSpPr>
              <a:spLocks/>
            </p:cNvSpPr>
            <p:nvPr/>
          </p:nvSpPr>
          <p:spPr bwMode="auto">
            <a:xfrm>
              <a:off x="2853891" y="4462452"/>
              <a:ext cx="118328" cy="179082"/>
            </a:xfrm>
            <a:custGeom>
              <a:avLst/>
              <a:gdLst>
                <a:gd name="T0" fmla="*/ 2147483647 w 90"/>
                <a:gd name="T1" fmla="*/ 2147483647 h 138"/>
                <a:gd name="T2" fmla="*/ 2147483647 w 90"/>
                <a:gd name="T3" fmla="*/ 2147483647 h 138"/>
                <a:gd name="T4" fmla="*/ 2147483647 w 90"/>
                <a:gd name="T5" fmla="*/ 2147483647 h 138"/>
                <a:gd name="T6" fmla="*/ 2147483647 w 90"/>
                <a:gd name="T7" fmla="*/ 2147483647 h 138"/>
                <a:gd name="T8" fmla="*/ 2147483647 w 90"/>
                <a:gd name="T9" fmla="*/ 2147483647 h 138"/>
                <a:gd name="T10" fmla="*/ 2147483647 w 90"/>
                <a:gd name="T11" fmla="*/ 2147483647 h 138"/>
                <a:gd name="T12" fmla="*/ 2147483647 w 90"/>
                <a:gd name="T13" fmla="*/ 2147483647 h 138"/>
                <a:gd name="T14" fmla="*/ 2147483647 w 90"/>
                <a:gd name="T15" fmla="*/ 0 h 138"/>
                <a:gd name="T16" fmla="*/ 2147483647 w 90"/>
                <a:gd name="T17" fmla="*/ 2147483647 h 138"/>
                <a:gd name="T18" fmla="*/ 0 w 90"/>
                <a:gd name="T19" fmla="*/ 2147483647 h 138"/>
                <a:gd name="T20" fmla="*/ 2147483647 w 90"/>
                <a:gd name="T21" fmla="*/ 2147483647 h 138"/>
                <a:gd name="T22" fmla="*/ 2147483647 w 90"/>
                <a:gd name="T23" fmla="*/ 2147483647 h 138"/>
                <a:gd name="T24" fmla="*/ 2147483647 w 90"/>
                <a:gd name="T25" fmla="*/ 2147483647 h 138"/>
                <a:gd name="T26" fmla="*/ 2147483647 w 90"/>
                <a:gd name="T27" fmla="*/ 2147483647 h 138"/>
                <a:gd name="T28" fmla="*/ 2147483647 w 90"/>
                <a:gd name="T29" fmla="*/ 2147483647 h 138"/>
                <a:gd name="T30" fmla="*/ 2147483647 w 90"/>
                <a:gd name="T31" fmla="*/ 2147483647 h 138"/>
                <a:gd name="T32" fmla="*/ 2147483647 w 90"/>
                <a:gd name="T33" fmla="*/ 2147483647 h 138"/>
                <a:gd name="T34" fmla="*/ 2147483647 w 90"/>
                <a:gd name="T35" fmla="*/ 2147483647 h 1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0" h="138">
                  <a:moveTo>
                    <a:pt x="90" y="126"/>
                  </a:moveTo>
                  <a:lnTo>
                    <a:pt x="78" y="102"/>
                  </a:lnTo>
                  <a:lnTo>
                    <a:pt x="66" y="78"/>
                  </a:lnTo>
                  <a:lnTo>
                    <a:pt x="84" y="60"/>
                  </a:lnTo>
                  <a:lnTo>
                    <a:pt x="90" y="42"/>
                  </a:lnTo>
                  <a:lnTo>
                    <a:pt x="66" y="36"/>
                  </a:lnTo>
                  <a:lnTo>
                    <a:pt x="60" y="18"/>
                  </a:lnTo>
                  <a:lnTo>
                    <a:pt x="36" y="0"/>
                  </a:lnTo>
                  <a:lnTo>
                    <a:pt x="12" y="24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18" y="66"/>
                  </a:lnTo>
                  <a:lnTo>
                    <a:pt x="30" y="84"/>
                  </a:lnTo>
                  <a:lnTo>
                    <a:pt x="24" y="120"/>
                  </a:lnTo>
                  <a:lnTo>
                    <a:pt x="42" y="138"/>
                  </a:lnTo>
                  <a:lnTo>
                    <a:pt x="60" y="132"/>
                  </a:lnTo>
                  <a:lnTo>
                    <a:pt x="90" y="126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36" name="Freeform 408"/>
            <p:cNvSpPr>
              <a:spLocks/>
            </p:cNvSpPr>
            <p:nvPr/>
          </p:nvSpPr>
          <p:spPr bwMode="auto">
            <a:xfrm>
              <a:off x="3036417" y="4525785"/>
              <a:ext cx="76787" cy="93909"/>
            </a:xfrm>
            <a:custGeom>
              <a:avLst/>
              <a:gdLst>
                <a:gd name="T0" fmla="*/ 2147483647 w 60"/>
                <a:gd name="T1" fmla="*/ 2147483647 h 72"/>
                <a:gd name="T2" fmla="*/ 2147483647 w 60"/>
                <a:gd name="T3" fmla="*/ 2147483647 h 72"/>
                <a:gd name="T4" fmla="*/ 2147483647 w 60"/>
                <a:gd name="T5" fmla="*/ 2147483647 h 72"/>
                <a:gd name="T6" fmla="*/ 2147483647 w 60"/>
                <a:gd name="T7" fmla="*/ 2147483647 h 72"/>
                <a:gd name="T8" fmla="*/ 2147483647 w 60"/>
                <a:gd name="T9" fmla="*/ 2147483647 h 72"/>
                <a:gd name="T10" fmla="*/ 2147483647 w 60"/>
                <a:gd name="T11" fmla="*/ 0 h 72"/>
                <a:gd name="T12" fmla="*/ 2147483647 w 60"/>
                <a:gd name="T13" fmla="*/ 0 h 72"/>
                <a:gd name="T14" fmla="*/ 0 w 60"/>
                <a:gd name="T15" fmla="*/ 2147483647 h 72"/>
                <a:gd name="T16" fmla="*/ 2147483647 w 60"/>
                <a:gd name="T17" fmla="*/ 2147483647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72">
                  <a:moveTo>
                    <a:pt x="6" y="42"/>
                  </a:moveTo>
                  <a:lnTo>
                    <a:pt x="6" y="66"/>
                  </a:lnTo>
                  <a:lnTo>
                    <a:pt x="12" y="72"/>
                  </a:lnTo>
                  <a:lnTo>
                    <a:pt x="36" y="60"/>
                  </a:lnTo>
                  <a:lnTo>
                    <a:pt x="60" y="24"/>
                  </a:lnTo>
                  <a:lnTo>
                    <a:pt x="18" y="0"/>
                  </a:lnTo>
                  <a:lnTo>
                    <a:pt x="6" y="0"/>
                  </a:lnTo>
                  <a:lnTo>
                    <a:pt x="0" y="18"/>
                  </a:lnTo>
                  <a:lnTo>
                    <a:pt x="6" y="4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37" name="Freeform 417"/>
            <p:cNvSpPr>
              <a:spLocks/>
            </p:cNvSpPr>
            <p:nvPr/>
          </p:nvSpPr>
          <p:spPr bwMode="auto">
            <a:xfrm>
              <a:off x="2943266" y="4522509"/>
              <a:ext cx="96928" cy="110289"/>
            </a:xfrm>
            <a:custGeom>
              <a:avLst/>
              <a:gdLst>
                <a:gd name="T0" fmla="*/ 2147483647 w 72"/>
                <a:gd name="T1" fmla="*/ 2147483647 h 84"/>
                <a:gd name="T2" fmla="*/ 2147483647 w 72"/>
                <a:gd name="T3" fmla="*/ 2147483647 h 84"/>
                <a:gd name="T4" fmla="*/ 2147483647 w 72"/>
                <a:gd name="T5" fmla="*/ 2147483647 h 84"/>
                <a:gd name="T6" fmla="*/ 2147483647 w 72"/>
                <a:gd name="T7" fmla="*/ 2147483647 h 84"/>
                <a:gd name="T8" fmla="*/ 2147483647 w 72"/>
                <a:gd name="T9" fmla="*/ 2147483647 h 84"/>
                <a:gd name="T10" fmla="*/ 2147483647 w 72"/>
                <a:gd name="T11" fmla="*/ 0 h 84"/>
                <a:gd name="T12" fmla="*/ 2147483647 w 72"/>
                <a:gd name="T13" fmla="*/ 2147483647 h 84"/>
                <a:gd name="T14" fmla="*/ 0 w 72"/>
                <a:gd name="T15" fmla="*/ 2147483647 h 84"/>
                <a:gd name="T16" fmla="*/ 2147483647 w 72"/>
                <a:gd name="T17" fmla="*/ 2147483647 h 84"/>
                <a:gd name="T18" fmla="*/ 2147483647 w 72"/>
                <a:gd name="T19" fmla="*/ 2147483647 h 84"/>
                <a:gd name="T20" fmla="*/ 2147483647 w 72"/>
                <a:gd name="T21" fmla="*/ 2147483647 h 84"/>
                <a:gd name="T22" fmla="*/ 2147483647 w 72"/>
                <a:gd name="T23" fmla="*/ 2147483647 h 84"/>
                <a:gd name="T24" fmla="*/ 2147483647 w 72"/>
                <a:gd name="T25" fmla="*/ 2147483647 h 84"/>
                <a:gd name="T26" fmla="*/ 2147483647 w 72"/>
                <a:gd name="T27" fmla="*/ 2147483647 h 8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" h="84">
                  <a:moveTo>
                    <a:pt x="72" y="78"/>
                  </a:moveTo>
                  <a:lnTo>
                    <a:pt x="72" y="54"/>
                  </a:lnTo>
                  <a:lnTo>
                    <a:pt x="66" y="30"/>
                  </a:lnTo>
                  <a:lnTo>
                    <a:pt x="72" y="12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18" y="18"/>
                  </a:lnTo>
                  <a:lnTo>
                    <a:pt x="0" y="36"/>
                  </a:lnTo>
                  <a:lnTo>
                    <a:pt x="12" y="60"/>
                  </a:lnTo>
                  <a:lnTo>
                    <a:pt x="24" y="84"/>
                  </a:lnTo>
                  <a:lnTo>
                    <a:pt x="30" y="84"/>
                  </a:lnTo>
                  <a:lnTo>
                    <a:pt x="42" y="78"/>
                  </a:lnTo>
                  <a:lnTo>
                    <a:pt x="72" y="78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38" name="Freeform 418"/>
            <p:cNvSpPr>
              <a:spLocks/>
            </p:cNvSpPr>
            <p:nvPr/>
          </p:nvSpPr>
          <p:spPr bwMode="auto">
            <a:xfrm>
              <a:off x="2579688" y="4378325"/>
              <a:ext cx="333375" cy="280988"/>
            </a:xfrm>
            <a:custGeom>
              <a:avLst/>
              <a:gdLst>
                <a:gd name="T0" fmla="*/ 2147483647 w 43"/>
                <a:gd name="T1" fmla="*/ 2147483647 h 36"/>
                <a:gd name="T2" fmla="*/ 2147483647 w 43"/>
                <a:gd name="T3" fmla="*/ 2147483647 h 36"/>
                <a:gd name="T4" fmla="*/ 2147483647 w 43"/>
                <a:gd name="T5" fmla="*/ 2147483647 h 36"/>
                <a:gd name="T6" fmla="*/ 2147483647 w 43"/>
                <a:gd name="T7" fmla="*/ 2147483647 h 36"/>
                <a:gd name="T8" fmla="*/ 2147483647 w 43"/>
                <a:gd name="T9" fmla="*/ 2147483647 h 36"/>
                <a:gd name="T10" fmla="*/ 2147483647 w 43"/>
                <a:gd name="T11" fmla="*/ 2147483647 h 36"/>
                <a:gd name="T12" fmla="*/ 2147483647 w 43"/>
                <a:gd name="T13" fmla="*/ 2147483647 h 36"/>
                <a:gd name="T14" fmla="*/ 2147483647 w 43"/>
                <a:gd name="T15" fmla="*/ 2147483647 h 36"/>
                <a:gd name="T16" fmla="*/ 2147483647 w 43"/>
                <a:gd name="T17" fmla="*/ 2147483647 h 36"/>
                <a:gd name="T18" fmla="*/ 2147483647 w 43"/>
                <a:gd name="T19" fmla="*/ 2147483647 h 36"/>
                <a:gd name="T20" fmla="*/ 2147483647 w 43"/>
                <a:gd name="T21" fmla="*/ 2147483647 h 36"/>
                <a:gd name="T22" fmla="*/ 2147483647 w 43"/>
                <a:gd name="T23" fmla="*/ 2147483647 h 36"/>
                <a:gd name="T24" fmla="*/ 2147483647 w 43"/>
                <a:gd name="T25" fmla="*/ 2147483647 h 36"/>
                <a:gd name="T26" fmla="*/ 2147483647 w 43"/>
                <a:gd name="T27" fmla="*/ 0 h 36"/>
                <a:gd name="T28" fmla="*/ 2147483647 w 43"/>
                <a:gd name="T29" fmla="*/ 2147483647 h 36"/>
                <a:gd name="T30" fmla="*/ 0 w 43"/>
                <a:gd name="T31" fmla="*/ 2147483647 h 36"/>
                <a:gd name="T32" fmla="*/ 2147483647 w 43"/>
                <a:gd name="T33" fmla="*/ 2147483647 h 36"/>
                <a:gd name="T34" fmla="*/ 2147483647 w 43"/>
                <a:gd name="T35" fmla="*/ 2147483647 h 36"/>
                <a:gd name="T36" fmla="*/ 2147483647 w 43"/>
                <a:gd name="T37" fmla="*/ 2147483647 h 36"/>
                <a:gd name="T38" fmla="*/ 2147483647 w 43"/>
                <a:gd name="T39" fmla="*/ 2147483647 h 36"/>
                <a:gd name="T40" fmla="*/ 2147483647 w 43"/>
                <a:gd name="T41" fmla="*/ 2147483647 h 36"/>
                <a:gd name="T42" fmla="*/ 2147483647 w 43"/>
                <a:gd name="T43" fmla="*/ 2147483647 h 36"/>
                <a:gd name="T44" fmla="*/ 2147483647 w 43"/>
                <a:gd name="T45" fmla="*/ 2147483647 h 36"/>
                <a:gd name="T46" fmla="*/ 2147483647 w 43"/>
                <a:gd name="T47" fmla="*/ 2147483647 h 36"/>
                <a:gd name="T48" fmla="*/ 2147483647 w 43"/>
                <a:gd name="T49" fmla="*/ 2147483647 h 36"/>
                <a:gd name="T50" fmla="*/ 2147483647 w 43"/>
                <a:gd name="T51" fmla="*/ 2147483647 h 36"/>
                <a:gd name="T52" fmla="*/ 2147483647 w 43"/>
                <a:gd name="T53" fmla="*/ 2147483647 h 36"/>
                <a:gd name="T54" fmla="*/ 2147483647 w 43"/>
                <a:gd name="T55" fmla="*/ 2147483647 h 36"/>
                <a:gd name="T56" fmla="*/ 2147483647 w 43"/>
                <a:gd name="T57" fmla="*/ 2147483647 h 36"/>
                <a:gd name="T58" fmla="*/ 2147483647 w 43"/>
                <a:gd name="T59" fmla="*/ 2147483647 h 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3"/>
                <a:gd name="T91" fmla="*/ 0 h 36"/>
                <a:gd name="T92" fmla="*/ 43 w 43"/>
                <a:gd name="T93" fmla="*/ 36 h 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3" h="36">
                  <a:moveTo>
                    <a:pt x="38" y="21"/>
                  </a:moveTo>
                  <a:cubicBezTo>
                    <a:pt x="37" y="18"/>
                    <a:pt x="37" y="18"/>
                    <a:pt x="37" y="18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39" y="10"/>
                    <a:pt x="39" y="10"/>
                    <a:pt x="39" y="10"/>
                  </a:cubicBezTo>
                  <a:cubicBezTo>
                    <a:pt x="38" y="8"/>
                    <a:pt x="38" y="8"/>
                    <a:pt x="38" y="8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2"/>
                    <a:pt x="7" y="3"/>
                    <a:pt x="6" y="3"/>
                  </a:cubicBezTo>
                  <a:cubicBezTo>
                    <a:pt x="5" y="3"/>
                    <a:pt x="5" y="1"/>
                    <a:pt x="5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21" y="36"/>
                    <a:pt x="21" y="36"/>
                    <a:pt x="21" y="36"/>
                  </a:cubicBezTo>
                  <a:cubicBezTo>
                    <a:pt x="30" y="33"/>
                    <a:pt x="30" y="33"/>
                    <a:pt x="30" y="33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26" y="25"/>
                    <a:pt x="26" y="25"/>
                    <a:pt x="26" y="25"/>
                  </a:cubicBezTo>
                  <a:cubicBezTo>
                    <a:pt x="34" y="25"/>
                    <a:pt x="34" y="25"/>
                    <a:pt x="34" y="25"/>
                  </a:cubicBezTo>
                  <a:cubicBezTo>
                    <a:pt x="39" y="23"/>
                    <a:pt x="39" y="23"/>
                    <a:pt x="39" y="23"/>
                  </a:cubicBezTo>
                  <a:cubicBezTo>
                    <a:pt x="38" y="21"/>
                    <a:pt x="38" y="21"/>
                    <a:pt x="38" y="21"/>
                  </a:cubicBezTo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9" name="Freeform 421"/>
            <p:cNvSpPr>
              <a:spLocks/>
            </p:cNvSpPr>
            <p:nvPr/>
          </p:nvSpPr>
          <p:spPr bwMode="auto">
            <a:xfrm>
              <a:off x="2390775" y="4627563"/>
              <a:ext cx="134938" cy="149225"/>
            </a:xfrm>
            <a:custGeom>
              <a:avLst/>
              <a:gdLst>
                <a:gd name="T0" fmla="*/ 2147483647 w 102"/>
                <a:gd name="T1" fmla="*/ 2147483647 h 114"/>
                <a:gd name="T2" fmla="*/ 2147483647 w 102"/>
                <a:gd name="T3" fmla="*/ 2147483647 h 114"/>
                <a:gd name="T4" fmla="*/ 2147483647 w 102"/>
                <a:gd name="T5" fmla="*/ 2147483647 h 114"/>
                <a:gd name="T6" fmla="*/ 2147483647 w 102"/>
                <a:gd name="T7" fmla="*/ 2147483647 h 114"/>
                <a:gd name="T8" fmla="*/ 2147483647 w 102"/>
                <a:gd name="T9" fmla="*/ 2147483647 h 114"/>
                <a:gd name="T10" fmla="*/ 2147483647 w 102"/>
                <a:gd name="T11" fmla="*/ 2147483647 h 114"/>
                <a:gd name="T12" fmla="*/ 2147483647 w 102"/>
                <a:gd name="T13" fmla="*/ 0 h 114"/>
                <a:gd name="T14" fmla="*/ 2147483647 w 102"/>
                <a:gd name="T15" fmla="*/ 2147483647 h 114"/>
                <a:gd name="T16" fmla="*/ 0 w 102"/>
                <a:gd name="T17" fmla="*/ 2147483647 h 114"/>
                <a:gd name="T18" fmla="*/ 2147483647 w 102"/>
                <a:gd name="T19" fmla="*/ 2147483647 h 114"/>
                <a:gd name="T20" fmla="*/ 0 w 102"/>
                <a:gd name="T21" fmla="*/ 2147483647 h 114"/>
                <a:gd name="T22" fmla="*/ 2147483647 w 102"/>
                <a:gd name="T23" fmla="*/ 2147483647 h 114"/>
                <a:gd name="T24" fmla="*/ 2147483647 w 102"/>
                <a:gd name="T25" fmla="*/ 2147483647 h 1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2"/>
                <a:gd name="T40" fmla="*/ 0 h 114"/>
                <a:gd name="T41" fmla="*/ 102 w 102"/>
                <a:gd name="T42" fmla="*/ 114 h 11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2" h="114">
                  <a:moveTo>
                    <a:pt x="24" y="114"/>
                  </a:moveTo>
                  <a:lnTo>
                    <a:pt x="48" y="90"/>
                  </a:lnTo>
                  <a:lnTo>
                    <a:pt x="66" y="84"/>
                  </a:lnTo>
                  <a:lnTo>
                    <a:pt x="90" y="60"/>
                  </a:lnTo>
                  <a:lnTo>
                    <a:pt x="102" y="36"/>
                  </a:lnTo>
                  <a:lnTo>
                    <a:pt x="78" y="18"/>
                  </a:lnTo>
                  <a:lnTo>
                    <a:pt x="30" y="0"/>
                  </a:lnTo>
                  <a:lnTo>
                    <a:pt x="24" y="12"/>
                  </a:lnTo>
                  <a:lnTo>
                    <a:pt x="0" y="66"/>
                  </a:lnTo>
                  <a:lnTo>
                    <a:pt x="12" y="90"/>
                  </a:lnTo>
                  <a:lnTo>
                    <a:pt x="0" y="96"/>
                  </a:lnTo>
                  <a:lnTo>
                    <a:pt x="6" y="108"/>
                  </a:lnTo>
                  <a:lnTo>
                    <a:pt x="24" y="114"/>
                  </a:lnTo>
                  <a:close/>
                </a:path>
              </a:pathLst>
            </a:custGeom>
            <a:solidFill>
              <a:schemeClr val="tx2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0" name="Freeform 321"/>
            <p:cNvSpPr>
              <a:spLocks/>
            </p:cNvSpPr>
            <p:nvPr/>
          </p:nvSpPr>
          <p:spPr bwMode="auto">
            <a:xfrm rot="730076">
              <a:off x="2437457" y="3457256"/>
              <a:ext cx="360362" cy="282575"/>
            </a:xfrm>
            <a:custGeom>
              <a:avLst/>
              <a:gdLst>
                <a:gd name="T0" fmla="*/ 2147483647 w 10000"/>
                <a:gd name="T1" fmla="*/ 2147483647 h 10009"/>
                <a:gd name="T2" fmla="*/ 2147483647 w 10000"/>
                <a:gd name="T3" fmla="*/ 2147483647 h 10009"/>
                <a:gd name="T4" fmla="*/ 2147483647 w 10000"/>
                <a:gd name="T5" fmla="*/ 2147483647 h 10009"/>
                <a:gd name="T6" fmla="*/ 2147483647 w 10000"/>
                <a:gd name="T7" fmla="*/ 2147483647 h 10009"/>
                <a:gd name="T8" fmla="*/ 2147483647 w 10000"/>
                <a:gd name="T9" fmla="*/ 2147483647 h 10009"/>
                <a:gd name="T10" fmla="*/ 2147483647 w 10000"/>
                <a:gd name="T11" fmla="*/ 2147483647 h 10009"/>
                <a:gd name="T12" fmla="*/ 2147483647 w 10000"/>
                <a:gd name="T13" fmla="*/ 2147483647 h 10009"/>
                <a:gd name="T14" fmla="*/ 2147483647 w 10000"/>
                <a:gd name="T15" fmla="*/ 2147483647 h 10009"/>
                <a:gd name="T16" fmla="*/ 2147483647 w 10000"/>
                <a:gd name="T17" fmla="*/ 2147483647 h 10009"/>
                <a:gd name="T18" fmla="*/ 2147483647 w 10000"/>
                <a:gd name="T19" fmla="*/ 2147483647 h 10009"/>
                <a:gd name="T20" fmla="*/ 0 w 10000"/>
                <a:gd name="T21" fmla="*/ 2147483647 h 10009"/>
                <a:gd name="T22" fmla="*/ 2147483647 w 10000"/>
                <a:gd name="T23" fmla="*/ 2147483647 h 10009"/>
                <a:gd name="T24" fmla="*/ 2147483647 w 10000"/>
                <a:gd name="T25" fmla="*/ 2147483647 h 10009"/>
                <a:gd name="T26" fmla="*/ 2147483647 w 10000"/>
                <a:gd name="T27" fmla="*/ 2147483647 h 10009"/>
                <a:gd name="T28" fmla="*/ 2147483647 w 10000"/>
                <a:gd name="T29" fmla="*/ 2147483647 h 10009"/>
                <a:gd name="T30" fmla="*/ 2147483647 w 10000"/>
                <a:gd name="T31" fmla="*/ 2147483647 h 10009"/>
                <a:gd name="T32" fmla="*/ 2147483647 w 10000"/>
                <a:gd name="T33" fmla="*/ 2147483647 h 10009"/>
                <a:gd name="T34" fmla="*/ 2147483647 w 10000"/>
                <a:gd name="T35" fmla="*/ 2147483647 h 10009"/>
                <a:gd name="T36" fmla="*/ 2147483647 w 10000"/>
                <a:gd name="T37" fmla="*/ 2147483647 h 10009"/>
                <a:gd name="T38" fmla="*/ 2147483647 w 10000"/>
                <a:gd name="T39" fmla="*/ 2147483647 h 10009"/>
                <a:gd name="T40" fmla="*/ 2147483647 w 10000"/>
                <a:gd name="T41" fmla="*/ 2147483647 h 10009"/>
                <a:gd name="T42" fmla="*/ 2147483647 w 10000"/>
                <a:gd name="T43" fmla="*/ 2147483647 h 10009"/>
                <a:gd name="T44" fmla="*/ 2147483647 w 10000"/>
                <a:gd name="T45" fmla="*/ 2147483647 h 10009"/>
                <a:gd name="T46" fmla="*/ 2147483647 w 10000"/>
                <a:gd name="T47" fmla="*/ 2147483647 h 10009"/>
                <a:gd name="T48" fmla="*/ 2147483647 w 10000"/>
                <a:gd name="T49" fmla="*/ 2147483647 h 10009"/>
                <a:gd name="T50" fmla="*/ 2147483647 w 10000"/>
                <a:gd name="T51" fmla="*/ 2147483647 h 10009"/>
                <a:gd name="T52" fmla="*/ 2147483647 w 10000"/>
                <a:gd name="T53" fmla="*/ 2147483647 h 10009"/>
                <a:gd name="T54" fmla="*/ 2147483647 w 10000"/>
                <a:gd name="T55" fmla="*/ 2147483647 h 10009"/>
                <a:gd name="T56" fmla="*/ 2147483647 w 10000"/>
                <a:gd name="T57" fmla="*/ 2147483647 h 10009"/>
                <a:gd name="T58" fmla="*/ 2147483647 w 10000"/>
                <a:gd name="T59" fmla="*/ 2147483647 h 10009"/>
                <a:gd name="T60" fmla="*/ 2147483647 w 10000"/>
                <a:gd name="T61" fmla="*/ 2147483647 h 10009"/>
                <a:gd name="T62" fmla="*/ 2147483647 w 10000"/>
                <a:gd name="T63" fmla="*/ 2147483647 h 10009"/>
                <a:gd name="T64" fmla="*/ 2147483647 w 10000"/>
                <a:gd name="T65" fmla="*/ 2147483647 h 10009"/>
                <a:gd name="T66" fmla="*/ 2147483647 w 10000"/>
                <a:gd name="T67" fmla="*/ 2147483647 h 10009"/>
                <a:gd name="T68" fmla="*/ 2147483647 w 10000"/>
                <a:gd name="T69" fmla="*/ 2147483647 h 10009"/>
                <a:gd name="T70" fmla="*/ 2147483647 w 10000"/>
                <a:gd name="T71" fmla="*/ 2147483647 h 10009"/>
                <a:gd name="T72" fmla="*/ 2147483647 w 10000"/>
                <a:gd name="T73" fmla="*/ 2147483647 h 10009"/>
                <a:gd name="T74" fmla="*/ 2147483647 w 10000"/>
                <a:gd name="T75" fmla="*/ 2147483647 h 10009"/>
                <a:gd name="T76" fmla="*/ 2147483647 w 10000"/>
                <a:gd name="T77" fmla="*/ 2147483647 h 10009"/>
                <a:gd name="T78" fmla="*/ 2147483647 w 10000"/>
                <a:gd name="T79" fmla="*/ 2147483647 h 10009"/>
                <a:gd name="T80" fmla="*/ 2147483647 w 10000"/>
                <a:gd name="T81" fmla="*/ 2147483647 h 1000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000"/>
                <a:gd name="T124" fmla="*/ 0 h 10009"/>
                <a:gd name="T125" fmla="*/ 10000 w 10000"/>
                <a:gd name="T126" fmla="*/ 10009 h 1000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000" h="10009">
                  <a:moveTo>
                    <a:pt x="9121" y="1479"/>
                  </a:moveTo>
                  <a:cubicBezTo>
                    <a:pt x="8949" y="1545"/>
                    <a:pt x="8960" y="1470"/>
                    <a:pt x="8734" y="1437"/>
                  </a:cubicBezTo>
                  <a:cubicBezTo>
                    <a:pt x="8508" y="1404"/>
                    <a:pt x="8010" y="1295"/>
                    <a:pt x="7765" y="1279"/>
                  </a:cubicBezTo>
                  <a:cubicBezTo>
                    <a:pt x="7520" y="1263"/>
                    <a:pt x="7390" y="1332"/>
                    <a:pt x="7261" y="1342"/>
                  </a:cubicBezTo>
                  <a:cubicBezTo>
                    <a:pt x="7132" y="1353"/>
                    <a:pt x="7098" y="1443"/>
                    <a:pt x="6991" y="1342"/>
                  </a:cubicBezTo>
                  <a:cubicBezTo>
                    <a:pt x="6884" y="1241"/>
                    <a:pt x="6742" y="937"/>
                    <a:pt x="6618" y="734"/>
                  </a:cubicBezTo>
                  <a:cubicBezTo>
                    <a:pt x="5577" y="492"/>
                    <a:pt x="4284" y="74"/>
                    <a:pt x="3495" y="9"/>
                  </a:cubicBezTo>
                  <a:cubicBezTo>
                    <a:pt x="2706" y="-56"/>
                    <a:pt x="2420" y="231"/>
                    <a:pt x="1882" y="342"/>
                  </a:cubicBezTo>
                  <a:lnTo>
                    <a:pt x="1345" y="9"/>
                  </a:lnTo>
                  <a:lnTo>
                    <a:pt x="806" y="342"/>
                  </a:lnTo>
                  <a:cubicBezTo>
                    <a:pt x="806" y="342"/>
                    <a:pt x="268" y="1009"/>
                    <a:pt x="0" y="1009"/>
                  </a:cubicBezTo>
                  <a:lnTo>
                    <a:pt x="538" y="2676"/>
                  </a:lnTo>
                  <a:lnTo>
                    <a:pt x="1076" y="2009"/>
                  </a:lnTo>
                  <a:lnTo>
                    <a:pt x="2151" y="2342"/>
                  </a:lnTo>
                  <a:lnTo>
                    <a:pt x="2421" y="2676"/>
                  </a:lnTo>
                  <a:lnTo>
                    <a:pt x="2688" y="3009"/>
                  </a:lnTo>
                  <a:cubicBezTo>
                    <a:pt x="2600" y="3342"/>
                    <a:pt x="2510" y="3676"/>
                    <a:pt x="2421" y="4009"/>
                  </a:cubicBezTo>
                  <a:cubicBezTo>
                    <a:pt x="2330" y="4565"/>
                    <a:pt x="2241" y="5120"/>
                    <a:pt x="2151" y="5676"/>
                  </a:cubicBezTo>
                  <a:cubicBezTo>
                    <a:pt x="2062" y="6009"/>
                    <a:pt x="1971" y="6343"/>
                    <a:pt x="1882" y="6676"/>
                  </a:cubicBezTo>
                  <a:lnTo>
                    <a:pt x="1882" y="7342"/>
                  </a:lnTo>
                  <a:cubicBezTo>
                    <a:pt x="1882" y="7482"/>
                    <a:pt x="1889" y="7241"/>
                    <a:pt x="1884" y="7517"/>
                  </a:cubicBezTo>
                  <a:cubicBezTo>
                    <a:pt x="1879" y="7793"/>
                    <a:pt x="1882" y="7594"/>
                    <a:pt x="1882" y="7676"/>
                  </a:cubicBezTo>
                  <a:lnTo>
                    <a:pt x="1882" y="8009"/>
                  </a:lnTo>
                  <a:cubicBezTo>
                    <a:pt x="1792" y="8342"/>
                    <a:pt x="1703" y="8676"/>
                    <a:pt x="1613" y="9009"/>
                  </a:cubicBezTo>
                  <a:lnTo>
                    <a:pt x="2151" y="9009"/>
                  </a:lnTo>
                  <a:lnTo>
                    <a:pt x="3227" y="10009"/>
                  </a:lnTo>
                  <a:lnTo>
                    <a:pt x="4840" y="9342"/>
                  </a:lnTo>
                  <a:lnTo>
                    <a:pt x="6453" y="9009"/>
                  </a:lnTo>
                  <a:lnTo>
                    <a:pt x="7261" y="7676"/>
                  </a:lnTo>
                  <a:lnTo>
                    <a:pt x="8067" y="6342"/>
                  </a:lnTo>
                  <a:cubicBezTo>
                    <a:pt x="8067" y="6120"/>
                    <a:pt x="7941" y="6082"/>
                    <a:pt x="8067" y="5676"/>
                  </a:cubicBezTo>
                  <a:cubicBezTo>
                    <a:pt x="8193" y="5270"/>
                    <a:pt x="8503" y="4112"/>
                    <a:pt x="8822" y="3908"/>
                  </a:cubicBezTo>
                  <a:cubicBezTo>
                    <a:pt x="9185" y="3676"/>
                    <a:pt x="9126" y="3756"/>
                    <a:pt x="9189" y="3701"/>
                  </a:cubicBezTo>
                  <a:cubicBezTo>
                    <a:pt x="9252" y="3646"/>
                    <a:pt x="9284" y="3569"/>
                    <a:pt x="9318" y="3593"/>
                  </a:cubicBezTo>
                  <a:cubicBezTo>
                    <a:pt x="9388" y="3534"/>
                    <a:pt x="9296" y="3577"/>
                    <a:pt x="9415" y="3493"/>
                  </a:cubicBezTo>
                  <a:cubicBezTo>
                    <a:pt x="9534" y="3409"/>
                    <a:pt x="9908" y="3137"/>
                    <a:pt x="9969" y="2847"/>
                  </a:cubicBezTo>
                  <a:cubicBezTo>
                    <a:pt x="10030" y="2557"/>
                    <a:pt x="10018" y="1949"/>
                    <a:pt x="9783" y="1752"/>
                  </a:cubicBezTo>
                  <a:cubicBezTo>
                    <a:pt x="9774" y="1701"/>
                    <a:pt x="9763" y="1649"/>
                    <a:pt x="9754" y="1598"/>
                  </a:cubicBezTo>
                  <a:cubicBezTo>
                    <a:pt x="9738" y="1593"/>
                    <a:pt x="9576" y="1599"/>
                    <a:pt x="9561" y="1594"/>
                  </a:cubicBezTo>
                  <a:lnTo>
                    <a:pt x="9121" y="1479"/>
                  </a:lnTo>
                  <a:close/>
                </a:path>
              </a:pathLst>
            </a:custGeom>
            <a:gradFill rotWithShape="1">
              <a:gsLst>
                <a:gs pos="0">
                  <a:srgbClr val="537E25"/>
                </a:gs>
                <a:gs pos="50000">
                  <a:srgbClr val="7AB73A"/>
                </a:gs>
                <a:gs pos="100000">
                  <a:srgbClr val="92DA46"/>
                </a:gs>
              </a:gsLst>
              <a:lin ang="135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1" name="Freeform 322"/>
            <p:cNvSpPr>
              <a:spLocks/>
            </p:cNvSpPr>
            <p:nvPr/>
          </p:nvSpPr>
          <p:spPr bwMode="auto">
            <a:xfrm rot="926903">
              <a:off x="2446982" y="3476306"/>
              <a:ext cx="90487" cy="198437"/>
            </a:xfrm>
            <a:custGeom>
              <a:avLst/>
              <a:gdLst>
                <a:gd name="T0" fmla="*/ 2147483647 w 10000"/>
                <a:gd name="T1" fmla="*/ 2147483647 h 10437"/>
                <a:gd name="T2" fmla="*/ 2147483647 w 10000"/>
                <a:gd name="T3" fmla="*/ 2147483647 h 10437"/>
                <a:gd name="T4" fmla="*/ 2147483647 w 10000"/>
                <a:gd name="T5" fmla="*/ 2147483647 h 10437"/>
                <a:gd name="T6" fmla="*/ 2147483647 w 10000"/>
                <a:gd name="T7" fmla="*/ 2147483647 h 10437"/>
                <a:gd name="T8" fmla="*/ 2147483647 w 10000"/>
                <a:gd name="T9" fmla="*/ 2147483647 h 10437"/>
                <a:gd name="T10" fmla="*/ 2147483647 w 10000"/>
                <a:gd name="T11" fmla="*/ 2147483647 h 10437"/>
                <a:gd name="T12" fmla="*/ 2147483647 w 10000"/>
                <a:gd name="T13" fmla="*/ 2147483647 h 10437"/>
                <a:gd name="T14" fmla="*/ 2147483647 w 10000"/>
                <a:gd name="T15" fmla="*/ 2147483647 h 10437"/>
                <a:gd name="T16" fmla="*/ 2147483647 w 10000"/>
                <a:gd name="T17" fmla="*/ 2147483647 h 10437"/>
                <a:gd name="T18" fmla="*/ 2147483647 w 10000"/>
                <a:gd name="T19" fmla="*/ 2147483647 h 10437"/>
                <a:gd name="T20" fmla="*/ 2147483647 w 10000"/>
                <a:gd name="T21" fmla="*/ 2147483647 h 10437"/>
                <a:gd name="T22" fmla="*/ 2147483647 w 10000"/>
                <a:gd name="T23" fmla="*/ 0 h 10437"/>
                <a:gd name="T24" fmla="*/ 2147483647 w 10000"/>
                <a:gd name="T25" fmla="*/ 2147483647 h 10437"/>
                <a:gd name="T26" fmla="*/ 2147483647 w 10000"/>
                <a:gd name="T27" fmla="*/ 2147483647 h 10437"/>
                <a:gd name="T28" fmla="*/ 2147483647 w 10000"/>
                <a:gd name="T29" fmla="*/ 2147483647 h 10437"/>
                <a:gd name="T30" fmla="*/ 2147483647 w 10000"/>
                <a:gd name="T31" fmla="*/ 2147483647 h 10437"/>
                <a:gd name="T32" fmla="*/ 2147483647 w 10000"/>
                <a:gd name="T33" fmla="*/ 2147483647 h 10437"/>
                <a:gd name="T34" fmla="*/ 1141209147 w 10000"/>
                <a:gd name="T35" fmla="*/ 2147483647 h 10437"/>
                <a:gd name="T36" fmla="*/ 0 w 10000"/>
                <a:gd name="T37" fmla="*/ 2147483647 h 10437"/>
                <a:gd name="T38" fmla="*/ 2147483647 w 10000"/>
                <a:gd name="T39" fmla="*/ 2147483647 h 10437"/>
                <a:gd name="T40" fmla="*/ 2147483647 w 10000"/>
                <a:gd name="T41" fmla="*/ 2147483647 h 10437"/>
                <a:gd name="T42" fmla="*/ 2147483647 w 10000"/>
                <a:gd name="T43" fmla="*/ 2147483647 h 10437"/>
                <a:gd name="T44" fmla="*/ 2147483647 w 10000"/>
                <a:gd name="T45" fmla="*/ 2147483647 h 10437"/>
                <a:gd name="T46" fmla="*/ 2147483647 w 10000"/>
                <a:gd name="T47" fmla="*/ 2147483647 h 10437"/>
                <a:gd name="T48" fmla="*/ 2147483647 w 10000"/>
                <a:gd name="T49" fmla="*/ 2147483647 h 10437"/>
                <a:gd name="T50" fmla="*/ 2147483647 w 10000"/>
                <a:gd name="T51" fmla="*/ 2147483647 h 1043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0000"/>
                <a:gd name="T79" fmla="*/ 0 h 10437"/>
                <a:gd name="T80" fmla="*/ 10000 w 10000"/>
                <a:gd name="T81" fmla="*/ 10437 h 1043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0000" h="10437">
                  <a:moveTo>
                    <a:pt x="7000" y="8110"/>
                  </a:moveTo>
                  <a:lnTo>
                    <a:pt x="7000" y="7638"/>
                  </a:lnTo>
                  <a:cubicBezTo>
                    <a:pt x="7083" y="7334"/>
                    <a:pt x="7165" y="7030"/>
                    <a:pt x="7248" y="6726"/>
                  </a:cubicBezTo>
                  <a:lnTo>
                    <a:pt x="8000" y="5748"/>
                  </a:lnTo>
                  <a:lnTo>
                    <a:pt x="8000" y="5276"/>
                  </a:lnTo>
                  <a:cubicBezTo>
                    <a:pt x="8101" y="4899"/>
                    <a:pt x="8203" y="4522"/>
                    <a:pt x="8304" y="4145"/>
                  </a:cubicBezTo>
                  <a:lnTo>
                    <a:pt x="9000" y="3386"/>
                  </a:lnTo>
                  <a:cubicBezTo>
                    <a:pt x="9050" y="3079"/>
                    <a:pt x="9101" y="2772"/>
                    <a:pt x="9151" y="2465"/>
                  </a:cubicBezTo>
                  <a:lnTo>
                    <a:pt x="10000" y="1496"/>
                  </a:lnTo>
                  <a:lnTo>
                    <a:pt x="9000" y="1024"/>
                  </a:lnTo>
                  <a:lnTo>
                    <a:pt x="8000" y="472"/>
                  </a:lnTo>
                  <a:lnTo>
                    <a:pt x="5000" y="0"/>
                  </a:lnTo>
                  <a:lnTo>
                    <a:pt x="3000" y="472"/>
                  </a:lnTo>
                  <a:lnTo>
                    <a:pt x="2000" y="1024"/>
                  </a:lnTo>
                  <a:lnTo>
                    <a:pt x="1235" y="1429"/>
                  </a:lnTo>
                  <a:lnTo>
                    <a:pt x="2000" y="2913"/>
                  </a:lnTo>
                  <a:lnTo>
                    <a:pt x="2000" y="4803"/>
                  </a:lnTo>
                  <a:lnTo>
                    <a:pt x="229" y="6206"/>
                  </a:lnTo>
                  <a:cubicBezTo>
                    <a:pt x="153" y="6526"/>
                    <a:pt x="76" y="6845"/>
                    <a:pt x="0" y="7165"/>
                  </a:cubicBezTo>
                  <a:lnTo>
                    <a:pt x="650" y="7719"/>
                  </a:lnTo>
                  <a:lnTo>
                    <a:pt x="2000" y="7638"/>
                  </a:lnTo>
                  <a:lnTo>
                    <a:pt x="1133" y="10397"/>
                  </a:lnTo>
                  <a:lnTo>
                    <a:pt x="6483" y="10437"/>
                  </a:lnTo>
                  <a:cubicBezTo>
                    <a:pt x="6656" y="10000"/>
                    <a:pt x="7005" y="9867"/>
                    <a:pt x="7178" y="9430"/>
                  </a:cubicBezTo>
                  <a:cubicBezTo>
                    <a:pt x="7119" y="9305"/>
                    <a:pt x="7059" y="9180"/>
                    <a:pt x="7000" y="9055"/>
                  </a:cubicBezTo>
                  <a:lnTo>
                    <a:pt x="7000" y="8110"/>
                  </a:lnTo>
                  <a:close/>
                </a:path>
              </a:pathLst>
            </a:custGeom>
            <a:gradFill rotWithShape="1">
              <a:gsLst>
                <a:gs pos="0">
                  <a:srgbClr val="537E25"/>
                </a:gs>
                <a:gs pos="50000">
                  <a:srgbClr val="7AB73A"/>
                </a:gs>
                <a:gs pos="100000">
                  <a:srgbClr val="92DA46"/>
                </a:gs>
              </a:gsLst>
              <a:lin ang="135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2" name="Freeform 341"/>
            <p:cNvSpPr>
              <a:spLocks/>
            </p:cNvSpPr>
            <p:nvPr/>
          </p:nvSpPr>
          <p:spPr bwMode="auto">
            <a:xfrm>
              <a:off x="2977254" y="3350832"/>
              <a:ext cx="190079" cy="84081"/>
            </a:xfrm>
            <a:custGeom>
              <a:avLst/>
              <a:gdLst>
                <a:gd name="T0" fmla="*/ 66415882 w 10000"/>
                <a:gd name="T1" fmla="*/ 3253953 h 10000"/>
                <a:gd name="T2" fmla="*/ 69306034 w 10000"/>
                <a:gd name="T3" fmla="*/ 2168926 h 10000"/>
                <a:gd name="T4" fmla="*/ 69306034 w 10000"/>
                <a:gd name="T5" fmla="*/ 2168926 h 10000"/>
                <a:gd name="T6" fmla="*/ 66415882 w 10000"/>
                <a:gd name="T7" fmla="*/ 1084463 h 10000"/>
                <a:gd name="T8" fmla="*/ 66415882 w 10000"/>
                <a:gd name="T9" fmla="*/ 542194 h 10000"/>
                <a:gd name="T10" fmla="*/ 63532969 w 10000"/>
                <a:gd name="T11" fmla="*/ 542194 h 10000"/>
                <a:gd name="T12" fmla="*/ 51979620 w 10000"/>
                <a:gd name="T13" fmla="*/ 0 h 10000"/>
                <a:gd name="T14" fmla="*/ 49089450 w 10000"/>
                <a:gd name="T15" fmla="*/ 542194 h 10000"/>
                <a:gd name="T16" fmla="*/ 40426253 w 10000"/>
                <a:gd name="T17" fmla="*/ 542194 h 10000"/>
                <a:gd name="T18" fmla="*/ 37542997 w 10000"/>
                <a:gd name="T19" fmla="*/ 1084463 h 10000"/>
                <a:gd name="T20" fmla="*/ 31763037 w 10000"/>
                <a:gd name="T21" fmla="*/ 1626657 h 10000"/>
                <a:gd name="T22" fmla="*/ 34653188 w 10000"/>
                <a:gd name="T23" fmla="*/ 2711120 h 10000"/>
                <a:gd name="T24" fmla="*/ 31763037 w 10000"/>
                <a:gd name="T25" fmla="*/ 3253953 h 10000"/>
                <a:gd name="T26" fmla="*/ 28879781 w 10000"/>
                <a:gd name="T27" fmla="*/ 3253953 h 10000"/>
                <a:gd name="T28" fmla="*/ 17326413 w 10000"/>
                <a:gd name="T29" fmla="*/ 3796155 h 10000"/>
                <a:gd name="T30" fmla="*/ 11553368 w 10000"/>
                <a:gd name="T31" fmla="*/ 3796155 h 10000"/>
                <a:gd name="T32" fmla="*/ 2890152 w 10000"/>
                <a:gd name="T33" fmla="*/ 3796155 h 10000"/>
                <a:gd name="T34" fmla="*/ 0 w 10000"/>
                <a:gd name="T35" fmla="*/ 3796155 h 10000"/>
                <a:gd name="T36" fmla="*/ 2890152 w 10000"/>
                <a:gd name="T37" fmla="*/ 4338416 h 10000"/>
                <a:gd name="T38" fmla="*/ 8663216 w 10000"/>
                <a:gd name="T39" fmla="*/ 5422879 h 10000"/>
                <a:gd name="T40" fmla="*/ 11553368 w 10000"/>
                <a:gd name="T41" fmla="*/ 5965081 h 10000"/>
                <a:gd name="T42" fmla="*/ 14436623 w 10000"/>
                <a:gd name="T43" fmla="*/ 5422879 h 10000"/>
                <a:gd name="T44" fmla="*/ 25989629 w 10000"/>
                <a:gd name="T45" fmla="*/ 5422879 h 10000"/>
                <a:gd name="T46" fmla="*/ 37542997 w 10000"/>
                <a:gd name="T47" fmla="*/ 5965081 h 10000"/>
                <a:gd name="T48" fmla="*/ 40426253 w 10000"/>
                <a:gd name="T49" fmla="*/ 5965081 h 10000"/>
                <a:gd name="T50" fmla="*/ 51979620 w 10000"/>
                <a:gd name="T51" fmla="*/ 5965081 h 10000"/>
                <a:gd name="T52" fmla="*/ 60642818 w 10000"/>
                <a:gd name="T53" fmla="*/ 4880618 h 10000"/>
                <a:gd name="T54" fmla="*/ 63532969 w 10000"/>
                <a:gd name="T55" fmla="*/ 4880618 h 10000"/>
                <a:gd name="T56" fmla="*/ 66415882 w 10000"/>
                <a:gd name="T57" fmla="*/ 3253953 h 1000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0000" h="10000">
                  <a:moveTo>
                    <a:pt x="9583" y="5455"/>
                  </a:moveTo>
                  <a:lnTo>
                    <a:pt x="10000" y="3636"/>
                  </a:lnTo>
                  <a:lnTo>
                    <a:pt x="9583" y="1818"/>
                  </a:lnTo>
                  <a:lnTo>
                    <a:pt x="9583" y="909"/>
                  </a:lnTo>
                  <a:lnTo>
                    <a:pt x="9167" y="909"/>
                  </a:lnTo>
                  <a:lnTo>
                    <a:pt x="7500" y="0"/>
                  </a:lnTo>
                  <a:lnTo>
                    <a:pt x="7083" y="909"/>
                  </a:lnTo>
                  <a:lnTo>
                    <a:pt x="5833" y="909"/>
                  </a:lnTo>
                  <a:lnTo>
                    <a:pt x="5417" y="1818"/>
                  </a:lnTo>
                  <a:lnTo>
                    <a:pt x="4583" y="2727"/>
                  </a:lnTo>
                  <a:lnTo>
                    <a:pt x="5000" y="4545"/>
                  </a:lnTo>
                  <a:cubicBezTo>
                    <a:pt x="5000" y="4545"/>
                    <a:pt x="5000" y="5455"/>
                    <a:pt x="4583" y="5455"/>
                  </a:cubicBezTo>
                  <a:lnTo>
                    <a:pt x="4167" y="5455"/>
                  </a:lnTo>
                  <a:lnTo>
                    <a:pt x="2500" y="6364"/>
                  </a:lnTo>
                  <a:lnTo>
                    <a:pt x="1667" y="6364"/>
                  </a:lnTo>
                  <a:lnTo>
                    <a:pt x="417" y="6364"/>
                  </a:lnTo>
                  <a:lnTo>
                    <a:pt x="0" y="6364"/>
                  </a:lnTo>
                  <a:lnTo>
                    <a:pt x="417" y="7273"/>
                  </a:lnTo>
                  <a:lnTo>
                    <a:pt x="1250" y="9091"/>
                  </a:lnTo>
                  <a:lnTo>
                    <a:pt x="1667" y="10000"/>
                  </a:lnTo>
                  <a:lnTo>
                    <a:pt x="2083" y="9091"/>
                  </a:lnTo>
                  <a:lnTo>
                    <a:pt x="3750" y="9091"/>
                  </a:lnTo>
                  <a:lnTo>
                    <a:pt x="5417" y="10000"/>
                  </a:lnTo>
                  <a:lnTo>
                    <a:pt x="5833" y="10000"/>
                  </a:lnTo>
                  <a:lnTo>
                    <a:pt x="7500" y="10000"/>
                  </a:lnTo>
                  <a:lnTo>
                    <a:pt x="8750" y="8182"/>
                  </a:lnTo>
                  <a:lnTo>
                    <a:pt x="9167" y="8182"/>
                  </a:lnTo>
                  <a:cubicBezTo>
                    <a:pt x="9306" y="7273"/>
                    <a:pt x="9444" y="6364"/>
                    <a:pt x="9583" y="545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3" name="Freeform 342"/>
            <p:cNvSpPr>
              <a:spLocks/>
            </p:cNvSpPr>
            <p:nvPr/>
          </p:nvSpPr>
          <p:spPr bwMode="auto">
            <a:xfrm rot="471028">
              <a:off x="2649965" y="3246004"/>
              <a:ext cx="304630" cy="293738"/>
            </a:xfrm>
            <a:custGeom>
              <a:avLst/>
              <a:gdLst>
                <a:gd name="T0" fmla="*/ 255899615 w 10043"/>
                <a:gd name="T1" fmla="*/ 182500249 h 10000"/>
                <a:gd name="T2" fmla="*/ 260305209 w 10043"/>
                <a:gd name="T3" fmla="*/ 166367556 h 10000"/>
                <a:gd name="T4" fmla="*/ 260305209 w 10043"/>
                <a:gd name="T5" fmla="*/ 154066199 h 10000"/>
                <a:gd name="T6" fmla="*/ 260305209 w 10043"/>
                <a:gd name="T7" fmla="*/ 154066199 h 10000"/>
                <a:gd name="T8" fmla="*/ 253121605 w 10043"/>
                <a:gd name="T9" fmla="*/ 141738968 h 10000"/>
                <a:gd name="T10" fmla="*/ 238753485 w 10043"/>
                <a:gd name="T11" fmla="*/ 141738968 h 10000"/>
                <a:gd name="T12" fmla="*/ 241222933 w 10043"/>
                <a:gd name="T13" fmla="*/ 133621726 h 10000"/>
                <a:gd name="T14" fmla="*/ 260305209 w 10043"/>
                <a:gd name="T15" fmla="*/ 110920025 h 10000"/>
                <a:gd name="T16" fmla="*/ 267461165 w 10043"/>
                <a:gd name="T17" fmla="*/ 104731402 h 10000"/>
                <a:gd name="T18" fmla="*/ 267461165 w 10043"/>
                <a:gd name="T19" fmla="*/ 104731402 h 10000"/>
                <a:gd name="T20" fmla="*/ 267461165 w 10043"/>
                <a:gd name="T21" fmla="*/ 80101963 h 10000"/>
                <a:gd name="T22" fmla="*/ 281829285 w 10043"/>
                <a:gd name="T23" fmla="*/ 67774732 h 10000"/>
                <a:gd name="T24" fmla="*/ 260305209 w 10043"/>
                <a:gd name="T25" fmla="*/ 61611131 h 10000"/>
                <a:gd name="T26" fmla="*/ 245938000 w 10043"/>
                <a:gd name="T27" fmla="*/ 55447501 h 10000"/>
                <a:gd name="T28" fmla="*/ 224385365 w 10043"/>
                <a:gd name="T29" fmla="*/ 49283901 h 10000"/>
                <a:gd name="T30" fmla="*/ 217230320 w 10043"/>
                <a:gd name="T31" fmla="*/ 43120271 h 10000"/>
                <a:gd name="T32" fmla="*/ 202862230 w 10043"/>
                <a:gd name="T33" fmla="*/ 36956670 h 10000"/>
                <a:gd name="T34" fmla="*/ 188494111 w 10043"/>
                <a:gd name="T35" fmla="*/ 30818062 h 10000"/>
                <a:gd name="T36" fmla="*/ 181310506 w 10043"/>
                <a:gd name="T37" fmla="*/ 18490831 h 10000"/>
                <a:gd name="T38" fmla="*/ 166970035 w 10043"/>
                <a:gd name="T39" fmla="*/ 12327231 h 10000"/>
                <a:gd name="T40" fmla="*/ 159786430 w 10043"/>
                <a:gd name="T41" fmla="*/ 0 h 10000"/>
                <a:gd name="T42" fmla="*/ 145418311 w 10043"/>
                <a:gd name="T43" fmla="*/ 6163601 h 10000"/>
                <a:gd name="T44" fmla="*/ 131078750 w 10043"/>
                <a:gd name="T45" fmla="*/ 30818062 h 10000"/>
                <a:gd name="T46" fmla="*/ 123895176 w 10043"/>
                <a:gd name="T47" fmla="*/ 36956670 h 10000"/>
                <a:gd name="T48" fmla="*/ 109162285 w 10043"/>
                <a:gd name="T49" fmla="*/ 53063489 h 10000"/>
                <a:gd name="T50" fmla="*/ 83597386 w 10043"/>
                <a:gd name="T51" fmla="*/ 51592024 h 10000"/>
                <a:gd name="T52" fmla="*/ 77368031 w 10043"/>
                <a:gd name="T53" fmla="*/ 41826487 h 10000"/>
                <a:gd name="T54" fmla="*/ 65890306 w 10043"/>
                <a:gd name="T55" fmla="*/ 41116643 h 10000"/>
                <a:gd name="T56" fmla="*/ 65665568 w 10043"/>
                <a:gd name="T57" fmla="*/ 56943989 h 10000"/>
                <a:gd name="T58" fmla="*/ 66451256 w 10043"/>
                <a:gd name="T59" fmla="*/ 73938362 h 10000"/>
                <a:gd name="T60" fmla="*/ 44928091 w 10043"/>
                <a:gd name="T61" fmla="*/ 73938362 h 10000"/>
                <a:gd name="T62" fmla="*/ 36172200 w 10043"/>
                <a:gd name="T63" fmla="*/ 63336167 h 10000"/>
                <a:gd name="T64" fmla="*/ 19194631 w 10043"/>
                <a:gd name="T65" fmla="*/ 66582741 h 10000"/>
                <a:gd name="T66" fmla="*/ 925690 w 10043"/>
                <a:gd name="T67" fmla="*/ 69550693 h 10000"/>
                <a:gd name="T68" fmla="*/ 2638009 w 10043"/>
                <a:gd name="T69" fmla="*/ 82460982 h 10000"/>
                <a:gd name="T70" fmla="*/ 2946572 w 10043"/>
                <a:gd name="T71" fmla="*/ 94356932 h 10000"/>
                <a:gd name="T72" fmla="*/ 23375486 w 10043"/>
                <a:gd name="T73" fmla="*/ 110920025 h 10000"/>
                <a:gd name="T74" fmla="*/ 44928091 w 10043"/>
                <a:gd name="T75" fmla="*/ 110920025 h 10000"/>
                <a:gd name="T76" fmla="*/ 52083136 w 10043"/>
                <a:gd name="T77" fmla="*/ 117083655 h 10000"/>
                <a:gd name="T78" fmla="*/ 52083136 w 10043"/>
                <a:gd name="T79" fmla="*/ 123248137 h 10000"/>
                <a:gd name="T80" fmla="*/ 59267651 w 10043"/>
                <a:gd name="T81" fmla="*/ 135575338 h 10000"/>
                <a:gd name="T82" fmla="*/ 66451256 w 10043"/>
                <a:gd name="T83" fmla="*/ 154066199 h 10000"/>
                <a:gd name="T84" fmla="*/ 73635771 w 10043"/>
                <a:gd name="T85" fmla="*/ 160203926 h 10000"/>
                <a:gd name="T86" fmla="*/ 73635771 w 10043"/>
                <a:gd name="T87" fmla="*/ 178695638 h 10000"/>
                <a:gd name="T88" fmla="*/ 61399977 w 10043"/>
                <a:gd name="T89" fmla="*/ 216438071 h 10000"/>
                <a:gd name="T90" fmla="*/ 59436212 w 10043"/>
                <a:gd name="T91" fmla="*/ 223312396 h 10000"/>
                <a:gd name="T92" fmla="*/ 70604463 w 10043"/>
                <a:gd name="T93" fmla="*/ 240002274 h 10000"/>
                <a:gd name="T94" fmla="*/ 80819376 w 10043"/>
                <a:gd name="T95" fmla="*/ 240306770 h 10000"/>
                <a:gd name="T96" fmla="*/ 95158936 w 10043"/>
                <a:gd name="T97" fmla="*/ 240306770 h 10000"/>
                <a:gd name="T98" fmla="*/ 116710630 w 10043"/>
                <a:gd name="T99" fmla="*/ 246470371 h 10000"/>
                <a:gd name="T100" fmla="*/ 131078750 w 10043"/>
                <a:gd name="T101" fmla="*/ 246470371 h 10000"/>
                <a:gd name="T102" fmla="*/ 152602826 w 10043"/>
                <a:gd name="T103" fmla="*/ 252634001 h 10000"/>
                <a:gd name="T104" fmla="*/ 166970035 w 10043"/>
                <a:gd name="T105" fmla="*/ 252634001 h 10000"/>
                <a:gd name="T106" fmla="*/ 178897235 w 10043"/>
                <a:gd name="T107" fmla="*/ 238759387 h 10000"/>
                <a:gd name="T108" fmla="*/ 192759672 w 10043"/>
                <a:gd name="T109" fmla="*/ 238454920 h 10000"/>
                <a:gd name="T110" fmla="*/ 225115787 w 10043"/>
                <a:gd name="T111" fmla="*/ 244136373 h 10000"/>
                <a:gd name="T112" fmla="*/ 243243814 w 10043"/>
                <a:gd name="T113" fmla="*/ 247129348 h 10000"/>
                <a:gd name="T114" fmla="*/ 271221984 w 10043"/>
                <a:gd name="T115" fmla="*/ 226685755 h 10000"/>
                <a:gd name="T116" fmla="*/ 254776805 w 10043"/>
                <a:gd name="T117" fmla="*/ 205226942 h 10000"/>
                <a:gd name="T118" fmla="*/ 250933102 w 10043"/>
                <a:gd name="T119" fmla="*/ 198758875 h 10000"/>
                <a:gd name="T120" fmla="*/ 255899615 w 10043"/>
                <a:gd name="T121" fmla="*/ 182500249 h 1000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043" h="10000">
                  <a:moveTo>
                    <a:pt x="9119" y="7195"/>
                  </a:moveTo>
                  <a:cubicBezTo>
                    <a:pt x="9204" y="7033"/>
                    <a:pt x="9249" y="6746"/>
                    <a:pt x="9276" y="6559"/>
                  </a:cubicBezTo>
                  <a:cubicBezTo>
                    <a:pt x="9302" y="6372"/>
                    <a:pt x="9276" y="6235"/>
                    <a:pt x="9276" y="6074"/>
                  </a:cubicBezTo>
                  <a:cubicBezTo>
                    <a:pt x="9191" y="5911"/>
                    <a:pt x="9105" y="5750"/>
                    <a:pt x="9020" y="5588"/>
                  </a:cubicBezTo>
                  <a:cubicBezTo>
                    <a:pt x="8849" y="5588"/>
                    <a:pt x="8579" y="5641"/>
                    <a:pt x="8508" y="5588"/>
                  </a:cubicBezTo>
                  <a:cubicBezTo>
                    <a:pt x="8437" y="5534"/>
                    <a:pt x="8566" y="5375"/>
                    <a:pt x="8596" y="5268"/>
                  </a:cubicBezTo>
                  <a:cubicBezTo>
                    <a:pt x="8822" y="4969"/>
                    <a:pt x="9120" y="4562"/>
                    <a:pt x="9276" y="4373"/>
                  </a:cubicBezTo>
                  <a:cubicBezTo>
                    <a:pt x="9431" y="4183"/>
                    <a:pt x="9446" y="4210"/>
                    <a:pt x="9531" y="4129"/>
                  </a:cubicBezTo>
                  <a:lnTo>
                    <a:pt x="9531" y="3158"/>
                  </a:lnTo>
                  <a:lnTo>
                    <a:pt x="10043" y="2672"/>
                  </a:lnTo>
                  <a:lnTo>
                    <a:pt x="9276" y="2429"/>
                  </a:lnTo>
                  <a:lnTo>
                    <a:pt x="8764" y="2186"/>
                  </a:lnTo>
                  <a:lnTo>
                    <a:pt x="7996" y="1943"/>
                  </a:lnTo>
                  <a:lnTo>
                    <a:pt x="7741" y="1700"/>
                  </a:lnTo>
                  <a:lnTo>
                    <a:pt x="7229" y="1457"/>
                  </a:lnTo>
                  <a:lnTo>
                    <a:pt x="6717" y="1215"/>
                  </a:lnTo>
                  <a:lnTo>
                    <a:pt x="6461" y="729"/>
                  </a:lnTo>
                  <a:lnTo>
                    <a:pt x="5950" y="486"/>
                  </a:lnTo>
                  <a:lnTo>
                    <a:pt x="5694" y="0"/>
                  </a:lnTo>
                  <a:lnTo>
                    <a:pt x="5182" y="243"/>
                  </a:lnTo>
                  <a:lnTo>
                    <a:pt x="4671" y="1215"/>
                  </a:lnTo>
                  <a:cubicBezTo>
                    <a:pt x="4586" y="1296"/>
                    <a:pt x="4545" y="1311"/>
                    <a:pt x="4415" y="1457"/>
                  </a:cubicBezTo>
                  <a:cubicBezTo>
                    <a:pt x="4285" y="1603"/>
                    <a:pt x="4129" y="1996"/>
                    <a:pt x="3890" y="2092"/>
                  </a:cubicBezTo>
                  <a:cubicBezTo>
                    <a:pt x="3651" y="2188"/>
                    <a:pt x="3168" y="2108"/>
                    <a:pt x="2979" y="2034"/>
                  </a:cubicBezTo>
                  <a:cubicBezTo>
                    <a:pt x="2790" y="1960"/>
                    <a:pt x="2862" y="1718"/>
                    <a:pt x="2757" y="1649"/>
                  </a:cubicBezTo>
                  <a:cubicBezTo>
                    <a:pt x="2652" y="1580"/>
                    <a:pt x="2418" y="1522"/>
                    <a:pt x="2348" y="1621"/>
                  </a:cubicBezTo>
                  <a:cubicBezTo>
                    <a:pt x="2279" y="1720"/>
                    <a:pt x="2337" y="2029"/>
                    <a:pt x="2340" y="2245"/>
                  </a:cubicBezTo>
                  <a:cubicBezTo>
                    <a:pt x="2343" y="2461"/>
                    <a:pt x="2491" y="2803"/>
                    <a:pt x="2368" y="2915"/>
                  </a:cubicBezTo>
                  <a:cubicBezTo>
                    <a:pt x="2245" y="3027"/>
                    <a:pt x="1781" y="2985"/>
                    <a:pt x="1601" y="2915"/>
                  </a:cubicBezTo>
                  <a:cubicBezTo>
                    <a:pt x="1421" y="2845"/>
                    <a:pt x="1442" y="2545"/>
                    <a:pt x="1289" y="2497"/>
                  </a:cubicBezTo>
                  <a:cubicBezTo>
                    <a:pt x="1136" y="2449"/>
                    <a:pt x="893" y="2584"/>
                    <a:pt x="684" y="2625"/>
                  </a:cubicBezTo>
                  <a:cubicBezTo>
                    <a:pt x="475" y="2666"/>
                    <a:pt x="131" y="2638"/>
                    <a:pt x="33" y="2742"/>
                  </a:cubicBezTo>
                  <a:cubicBezTo>
                    <a:pt x="-65" y="2846"/>
                    <a:pt x="82" y="3088"/>
                    <a:pt x="94" y="3251"/>
                  </a:cubicBezTo>
                  <a:cubicBezTo>
                    <a:pt x="106" y="3414"/>
                    <a:pt x="-17" y="3533"/>
                    <a:pt x="105" y="3720"/>
                  </a:cubicBezTo>
                  <a:cubicBezTo>
                    <a:pt x="228" y="3907"/>
                    <a:pt x="584" y="4264"/>
                    <a:pt x="833" y="4373"/>
                  </a:cubicBezTo>
                  <a:cubicBezTo>
                    <a:pt x="1082" y="4481"/>
                    <a:pt x="1345" y="4373"/>
                    <a:pt x="1601" y="4373"/>
                  </a:cubicBezTo>
                  <a:lnTo>
                    <a:pt x="1856" y="4616"/>
                  </a:lnTo>
                  <a:lnTo>
                    <a:pt x="1856" y="4859"/>
                  </a:lnTo>
                  <a:lnTo>
                    <a:pt x="2112" y="5345"/>
                  </a:lnTo>
                  <a:cubicBezTo>
                    <a:pt x="2197" y="5588"/>
                    <a:pt x="2283" y="5831"/>
                    <a:pt x="2368" y="6074"/>
                  </a:cubicBezTo>
                  <a:lnTo>
                    <a:pt x="2624" y="6316"/>
                  </a:lnTo>
                  <a:cubicBezTo>
                    <a:pt x="2624" y="6559"/>
                    <a:pt x="2696" y="6675"/>
                    <a:pt x="2624" y="7045"/>
                  </a:cubicBezTo>
                  <a:cubicBezTo>
                    <a:pt x="2551" y="7414"/>
                    <a:pt x="2272" y="8240"/>
                    <a:pt x="2188" y="8533"/>
                  </a:cubicBezTo>
                  <a:cubicBezTo>
                    <a:pt x="2104" y="8826"/>
                    <a:pt x="2064" y="8649"/>
                    <a:pt x="2118" y="8804"/>
                  </a:cubicBezTo>
                  <a:cubicBezTo>
                    <a:pt x="2173" y="8958"/>
                    <a:pt x="2390" y="9351"/>
                    <a:pt x="2516" y="9462"/>
                  </a:cubicBezTo>
                  <a:cubicBezTo>
                    <a:pt x="2643" y="9574"/>
                    <a:pt x="2734" y="9472"/>
                    <a:pt x="2880" y="9474"/>
                  </a:cubicBezTo>
                  <a:cubicBezTo>
                    <a:pt x="3025" y="9476"/>
                    <a:pt x="3220" y="9474"/>
                    <a:pt x="3391" y="9474"/>
                  </a:cubicBezTo>
                  <a:lnTo>
                    <a:pt x="4159" y="9717"/>
                  </a:lnTo>
                  <a:lnTo>
                    <a:pt x="4671" y="9717"/>
                  </a:lnTo>
                  <a:lnTo>
                    <a:pt x="5438" y="9960"/>
                  </a:lnTo>
                  <a:cubicBezTo>
                    <a:pt x="5609" y="9960"/>
                    <a:pt x="5793" y="10051"/>
                    <a:pt x="5950" y="9960"/>
                  </a:cubicBezTo>
                  <a:cubicBezTo>
                    <a:pt x="6106" y="9870"/>
                    <a:pt x="6222" y="9506"/>
                    <a:pt x="6375" y="9413"/>
                  </a:cubicBezTo>
                  <a:cubicBezTo>
                    <a:pt x="6529" y="9321"/>
                    <a:pt x="6594" y="9367"/>
                    <a:pt x="6869" y="9401"/>
                  </a:cubicBezTo>
                  <a:cubicBezTo>
                    <a:pt x="7143" y="9436"/>
                    <a:pt x="7722" y="9569"/>
                    <a:pt x="8022" y="9625"/>
                  </a:cubicBezTo>
                  <a:cubicBezTo>
                    <a:pt x="8322" y="9682"/>
                    <a:pt x="8393" y="9858"/>
                    <a:pt x="8668" y="9743"/>
                  </a:cubicBezTo>
                  <a:cubicBezTo>
                    <a:pt x="8942" y="9628"/>
                    <a:pt x="9580" y="8937"/>
                    <a:pt x="9665" y="8937"/>
                  </a:cubicBezTo>
                  <a:lnTo>
                    <a:pt x="9079" y="8091"/>
                  </a:lnTo>
                  <a:cubicBezTo>
                    <a:pt x="9008" y="7886"/>
                    <a:pt x="8985" y="7957"/>
                    <a:pt x="8942" y="7836"/>
                  </a:cubicBezTo>
                  <a:cubicBezTo>
                    <a:pt x="8899" y="7714"/>
                    <a:pt x="9114" y="7387"/>
                    <a:pt x="9119" y="719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4" name="Freeform 343"/>
            <p:cNvSpPr>
              <a:spLocks/>
            </p:cNvSpPr>
            <p:nvPr/>
          </p:nvSpPr>
          <p:spPr bwMode="auto">
            <a:xfrm>
              <a:off x="2909278" y="3421809"/>
              <a:ext cx="310924" cy="316670"/>
            </a:xfrm>
            <a:custGeom>
              <a:avLst/>
              <a:gdLst>
                <a:gd name="T0" fmla="*/ 2147483647 w 154"/>
                <a:gd name="T1" fmla="*/ 2147483647 h 154"/>
                <a:gd name="T2" fmla="*/ 2147483647 w 154"/>
                <a:gd name="T3" fmla="*/ 0 h 154"/>
                <a:gd name="T4" fmla="*/ 2147483647 w 154"/>
                <a:gd name="T5" fmla="*/ 0 h 154"/>
                <a:gd name="T6" fmla="*/ 2147483647 w 154"/>
                <a:gd name="T7" fmla="*/ 2147483647 h 154"/>
                <a:gd name="T8" fmla="*/ 2147483647 w 154"/>
                <a:gd name="T9" fmla="*/ 2147483647 h 154"/>
                <a:gd name="T10" fmla="*/ 2147483647 w 154"/>
                <a:gd name="T11" fmla="*/ 2147483647 h 154"/>
                <a:gd name="T12" fmla="*/ 2147483647 w 154"/>
                <a:gd name="T13" fmla="*/ 2147483647 h 154"/>
                <a:gd name="T14" fmla="*/ 2147483647 w 154"/>
                <a:gd name="T15" fmla="*/ 2147483647 h 154"/>
                <a:gd name="T16" fmla="*/ 2147483647 w 154"/>
                <a:gd name="T17" fmla="*/ 2147483647 h 154"/>
                <a:gd name="T18" fmla="*/ 2147483647 w 154"/>
                <a:gd name="T19" fmla="*/ 2147483647 h 154"/>
                <a:gd name="T20" fmla="*/ 2147483647 w 154"/>
                <a:gd name="T21" fmla="*/ 2147483647 h 154"/>
                <a:gd name="T22" fmla="*/ 0 w 154"/>
                <a:gd name="T23" fmla="*/ 2147483647 h 154"/>
                <a:gd name="T24" fmla="*/ 2147483647 w 154"/>
                <a:gd name="T25" fmla="*/ 2147483647 h 154"/>
                <a:gd name="T26" fmla="*/ 2147483647 w 154"/>
                <a:gd name="T27" fmla="*/ 2147483647 h 154"/>
                <a:gd name="T28" fmla="*/ 2147483647 w 154"/>
                <a:gd name="T29" fmla="*/ 2147483647 h 154"/>
                <a:gd name="T30" fmla="*/ 2147483647 w 154"/>
                <a:gd name="T31" fmla="*/ 2147483647 h 154"/>
                <a:gd name="T32" fmla="*/ 2147483647 w 154"/>
                <a:gd name="T33" fmla="*/ 2147483647 h 154"/>
                <a:gd name="T34" fmla="*/ 2147483647 w 154"/>
                <a:gd name="T35" fmla="*/ 2147483647 h 154"/>
                <a:gd name="T36" fmla="*/ 2147483647 w 154"/>
                <a:gd name="T37" fmla="*/ 2147483647 h 154"/>
                <a:gd name="T38" fmla="*/ 2147483647 w 154"/>
                <a:gd name="T39" fmla="*/ 2147483647 h 154"/>
                <a:gd name="T40" fmla="*/ 2147483647 w 154"/>
                <a:gd name="T41" fmla="*/ 2147483647 h 154"/>
                <a:gd name="T42" fmla="*/ 2147483647 w 154"/>
                <a:gd name="T43" fmla="*/ 2147483647 h 154"/>
                <a:gd name="T44" fmla="*/ 2147483647 w 154"/>
                <a:gd name="T45" fmla="*/ 2147483647 h 154"/>
                <a:gd name="T46" fmla="*/ 2147483647 w 154"/>
                <a:gd name="T47" fmla="*/ 2147483647 h 154"/>
                <a:gd name="T48" fmla="*/ 2147483647 w 154"/>
                <a:gd name="T49" fmla="*/ 2147483647 h 154"/>
                <a:gd name="T50" fmla="*/ 2147483647 w 154"/>
                <a:gd name="T51" fmla="*/ 2147483647 h 154"/>
                <a:gd name="T52" fmla="*/ 2147483647 w 154"/>
                <a:gd name="T53" fmla="*/ 2147483647 h 154"/>
                <a:gd name="T54" fmla="*/ 2147483647 w 154"/>
                <a:gd name="T55" fmla="*/ 2147483647 h 154"/>
                <a:gd name="T56" fmla="*/ 2147483647 w 154"/>
                <a:gd name="T57" fmla="*/ 2147483647 h 154"/>
                <a:gd name="T58" fmla="*/ 2147483647 w 154"/>
                <a:gd name="T59" fmla="*/ 2147483647 h 154"/>
                <a:gd name="T60" fmla="*/ 2147483647 w 154"/>
                <a:gd name="T61" fmla="*/ 2147483647 h 154"/>
                <a:gd name="T62" fmla="*/ 2147483647 w 154"/>
                <a:gd name="T63" fmla="*/ 2147483647 h 154"/>
                <a:gd name="T64" fmla="*/ 2147483647 w 154"/>
                <a:gd name="T65" fmla="*/ 2147483647 h 154"/>
                <a:gd name="T66" fmla="*/ 2147483647 w 154"/>
                <a:gd name="T67" fmla="*/ 2147483647 h 15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54" h="154">
                  <a:moveTo>
                    <a:pt x="87" y="4"/>
                  </a:moveTo>
                  <a:lnTo>
                    <a:pt x="71" y="0"/>
                  </a:lnTo>
                  <a:lnTo>
                    <a:pt x="54" y="0"/>
                  </a:lnTo>
                  <a:lnTo>
                    <a:pt x="50" y="4"/>
                  </a:lnTo>
                  <a:lnTo>
                    <a:pt x="46" y="4"/>
                  </a:lnTo>
                  <a:lnTo>
                    <a:pt x="37" y="8"/>
                  </a:lnTo>
                  <a:lnTo>
                    <a:pt x="25" y="12"/>
                  </a:lnTo>
                  <a:lnTo>
                    <a:pt x="21" y="8"/>
                  </a:lnTo>
                  <a:lnTo>
                    <a:pt x="8" y="16"/>
                  </a:lnTo>
                  <a:lnTo>
                    <a:pt x="4" y="16"/>
                  </a:lnTo>
                  <a:lnTo>
                    <a:pt x="4" y="25"/>
                  </a:lnTo>
                  <a:lnTo>
                    <a:pt x="0" y="33"/>
                  </a:lnTo>
                  <a:lnTo>
                    <a:pt x="4" y="45"/>
                  </a:lnTo>
                  <a:lnTo>
                    <a:pt x="12" y="54"/>
                  </a:lnTo>
                  <a:lnTo>
                    <a:pt x="21" y="45"/>
                  </a:lnTo>
                  <a:lnTo>
                    <a:pt x="42" y="54"/>
                  </a:lnTo>
                  <a:lnTo>
                    <a:pt x="54" y="78"/>
                  </a:lnTo>
                  <a:lnTo>
                    <a:pt x="67" y="95"/>
                  </a:lnTo>
                  <a:lnTo>
                    <a:pt x="96" y="112"/>
                  </a:lnTo>
                  <a:lnTo>
                    <a:pt x="114" y="126"/>
                  </a:lnTo>
                  <a:lnTo>
                    <a:pt x="106" y="154"/>
                  </a:lnTo>
                  <a:lnTo>
                    <a:pt x="133" y="133"/>
                  </a:lnTo>
                  <a:lnTo>
                    <a:pt x="133" y="120"/>
                  </a:lnTo>
                  <a:lnTo>
                    <a:pt x="146" y="124"/>
                  </a:lnTo>
                  <a:lnTo>
                    <a:pt x="154" y="124"/>
                  </a:lnTo>
                  <a:lnTo>
                    <a:pt x="133" y="104"/>
                  </a:lnTo>
                  <a:lnTo>
                    <a:pt x="117" y="91"/>
                  </a:lnTo>
                  <a:lnTo>
                    <a:pt x="104" y="87"/>
                  </a:lnTo>
                  <a:lnTo>
                    <a:pt x="87" y="58"/>
                  </a:lnTo>
                  <a:lnTo>
                    <a:pt x="79" y="41"/>
                  </a:lnTo>
                  <a:lnTo>
                    <a:pt x="83" y="25"/>
                  </a:lnTo>
                  <a:lnTo>
                    <a:pt x="87" y="25"/>
                  </a:lnTo>
                  <a:lnTo>
                    <a:pt x="87" y="16"/>
                  </a:lnTo>
                  <a:lnTo>
                    <a:pt x="87" y="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5" name="Freeform 344"/>
            <p:cNvSpPr>
              <a:spLocks/>
            </p:cNvSpPr>
            <p:nvPr/>
          </p:nvSpPr>
          <p:spPr bwMode="auto">
            <a:xfrm>
              <a:off x="2900466" y="3113876"/>
              <a:ext cx="200150" cy="292646"/>
            </a:xfrm>
            <a:custGeom>
              <a:avLst/>
              <a:gdLst>
                <a:gd name="T0" fmla="*/ 13625735 w 10045"/>
                <a:gd name="T1" fmla="*/ 64787162 h 10019"/>
                <a:gd name="T2" fmla="*/ 10899242 w 10045"/>
                <a:gd name="T3" fmla="*/ 77774169 h 10019"/>
                <a:gd name="T4" fmla="*/ 10899242 w 10045"/>
                <a:gd name="T5" fmla="*/ 97217726 h 10019"/>
                <a:gd name="T6" fmla="*/ 5453384 w 10045"/>
                <a:gd name="T7" fmla="*/ 110154586 h 10019"/>
                <a:gd name="T8" fmla="*/ 5453384 w 10045"/>
                <a:gd name="T9" fmla="*/ 129598143 h 10019"/>
                <a:gd name="T10" fmla="*/ 2726891 w 10045"/>
                <a:gd name="T11" fmla="*/ 142560514 h 10019"/>
                <a:gd name="T12" fmla="*/ 2726891 w 10045"/>
                <a:gd name="T13" fmla="*/ 142560514 h 10019"/>
                <a:gd name="T14" fmla="*/ 5453384 w 10045"/>
                <a:gd name="T15" fmla="*/ 155522856 h 10019"/>
                <a:gd name="T16" fmla="*/ 2726891 w 10045"/>
                <a:gd name="T17" fmla="*/ 168510738 h 10019"/>
                <a:gd name="T18" fmla="*/ 0 w 10045"/>
                <a:gd name="T19" fmla="*/ 181422934 h 10019"/>
                <a:gd name="T20" fmla="*/ 8172350 w 10045"/>
                <a:gd name="T21" fmla="*/ 187928784 h 10019"/>
                <a:gd name="T22" fmla="*/ 13625735 w 10045"/>
                <a:gd name="T23" fmla="*/ 194409970 h 10019"/>
                <a:gd name="T24" fmla="*/ 21806011 w 10045"/>
                <a:gd name="T25" fmla="*/ 200891126 h 10019"/>
                <a:gd name="T26" fmla="*/ 17625060 w 10045"/>
                <a:gd name="T27" fmla="*/ 207074818 h 10019"/>
                <a:gd name="T28" fmla="*/ 14605927 w 10045"/>
                <a:gd name="T29" fmla="*/ 233967698 h 10019"/>
                <a:gd name="T30" fmla="*/ 16384347 w 10045"/>
                <a:gd name="T31" fmla="*/ 241814806 h 10019"/>
                <a:gd name="T32" fmla="*/ 27251848 w 10045"/>
                <a:gd name="T33" fmla="*/ 239778240 h 10019"/>
                <a:gd name="T34" fmla="*/ 32705232 w 10045"/>
                <a:gd name="T35" fmla="*/ 246259425 h 10019"/>
                <a:gd name="T36" fmla="*/ 35273916 w 10045"/>
                <a:gd name="T37" fmla="*/ 248643631 h 10019"/>
                <a:gd name="T38" fmla="*/ 37210146 w 10045"/>
                <a:gd name="T39" fmla="*/ 248295991 h 10019"/>
                <a:gd name="T40" fmla="*/ 43604474 w 10045"/>
                <a:gd name="T41" fmla="*/ 246259425 h 10019"/>
                <a:gd name="T42" fmla="*/ 49057859 w 10045"/>
                <a:gd name="T43" fmla="*/ 246259425 h 10019"/>
                <a:gd name="T44" fmla="*/ 59956702 w 10045"/>
                <a:gd name="T45" fmla="*/ 239778240 h 10019"/>
                <a:gd name="T46" fmla="*/ 66019142 w 10045"/>
                <a:gd name="T47" fmla="*/ 239107596 h 10019"/>
                <a:gd name="T48" fmla="*/ 67947427 w 10045"/>
                <a:gd name="T49" fmla="*/ 232626411 h 10019"/>
                <a:gd name="T50" fmla="*/ 65694781 w 10045"/>
                <a:gd name="T51" fmla="*/ 220310047 h 10019"/>
                <a:gd name="T52" fmla="*/ 69567620 w 10045"/>
                <a:gd name="T53" fmla="*/ 215244085 h 10019"/>
                <a:gd name="T54" fmla="*/ 72768756 w 10045"/>
                <a:gd name="T55" fmla="*/ 210427190 h 10019"/>
                <a:gd name="T56" fmla="*/ 74357228 w 10045"/>
                <a:gd name="T57" fmla="*/ 208738264 h 10019"/>
                <a:gd name="T58" fmla="*/ 70200073 w 10045"/>
                <a:gd name="T59" fmla="*/ 199525204 h 10019"/>
                <a:gd name="T60" fmla="*/ 63956027 w 10045"/>
                <a:gd name="T61" fmla="*/ 180752290 h 10019"/>
                <a:gd name="T62" fmla="*/ 57862264 w 10045"/>
                <a:gd name="T63" fmla="*/ 167840094 h 10019"/>
                <a:gd name="T64" fmla="*/ 56099714 w 10045"/>
                <a:gd name="T65" fmla="*/ 161334244 h 10019"/>
                <a:gd name="T66" fmla="*/ 59956702 w 10045"/>
                <a:gd name="T67" fmla="*/ 155522856 h 10019"/>
                <a:gd name="T68" fmla="*/ 65410485 w 10045"/>
                <a:gd name="T69" fmla="*/ 149041671 h 10019"/>
                <a:gd name="T70" fmla="*/ 71812340 w 10045"/>
                <a:gd name="T71" fmla="*/ 143578797 h 10019"/>
                <a:gd name="T72" fmla="*/ 74214890 w 10045"/>
                <a:gd name="T73" fmla="*/ 138488199 h 10019"/>
                <a:gd name="T74" fmla="*/ 79036200 w 10045"/>
                <a:gd name="T75" fmla="*/ 142560514 h 10019"/>
                <a:gd name="T76" fmla="*/ 79036200 w 10045"/>
                <a:gd name="T77" fmla="*/ 136104810 h 10019"/>
                <a:gd name="T78" fmla="*/ 79036200 w 10045"/>
                <a:gd name="T79" fmla="*/ 116635772 h 10019"/>
                <a:gd name="T80" fmla="*/ 76309309 w 10045"/>
                <a:gd name="T81" fmla="*/ 90736540 h 10019"/>
                <a:gd name="T82" fmla="*/ 76309309 w 10045"/>
                <a:gd name="T83" fmla="*/ 71293012 h 10019"/>
                <a:gd name="T84" fmla="*/ 76309309 w 10045"/>
                <a:gd name="T85" fmla="*/ 64787162 h 10019"/>
                <a:gd name="T86" fmla="*/ 73582815 w 10045"/>
                <a:gd name="T87" fmla="*/ 45368270 h 10019"/>
                <a:gd name="T88" fmla="*/ 73582815 w 10045"/>
                <a:gd name="T89" fmla="*/ 32405899 h 10019"/>
                <a:gd name="T90" fmla="*/ 62683594 w 10045"/>
                <a:gd name="T91" fmla="*/ 19443557 h 10019"/>
                <a:gd name="T92" fmla="*/ 51784352 w 10045"/>
                <a:gd name="T93" fmla="*/ 32405899 h 10019"/>
                <a:gd name="T94" fmla="*/ 46330967 w 10045"/>
                <a:gd name="T95" fmla="*/ 25924713 h 10019"/>
                <a:gd name="T96" fmla="*/ 46330967 w 10045"/>
                <a:gd name="T97" fmla="*/ 12962371 h 10019"/>
                <a:gd name="T98" fmla="*/ 38158617 w 10045"/>
                <a:gd name="T99" fmla="*/ 6481186 h 10019"/>
                <a:gd name="T100" fmla="*/ 38158617 w 10045"/>
                <a:gd name="T101" fmla="*/ 6481186 h 10019"/>
                <a:gd name="T102" fmla="*/ 32705232 w 10045"/>
                <a:gd name="T103" fmla="*/ 0 h 10019"/>
                <a:gd name="T104" fmla="*/ 29978341 w 10045"/>
                <a:gd name="T105" fmla="*/ 6481186 h 10019"/>
                <a:gd name="T106" fmla="*/ 29978341 w 10045"/>
                <a:gd name="T107" fmla="*/ 6481186 h 10019"/>
                <a:gd name="T108" fmla="*/ 27251848 w 10045"/>
                <a:gd name="T109" fmla="*/ 32405899 h 10019"/>
                <a:gd name="T110" fmla="*/ 24524957 w 10045"/>
                <a:gd name="T111" fmla="*/ 45368270 h 10019"/>
                <a:gd name="T112" fmla="*/ 19079518 w 10045"/>
                <a:gd name="T113" fmla="*/ 45368270 h 10019"/>
                <a:gd name="T114" fmla="*/ 13625735 w 10045"/>
                <a:gd name="T115" fmla="*/ 45368270 h 10019"/>
                <a:gd name="T116" fmla="*/ 13625735 w 10045"/>
                <a:gd name="T117" fmla="*/ 51849456 h 10019"/>
                <a:gd name="T118" fmla="*/ 13625735 w 10045"/>
                <a:gd name="T119" fmla="*/ 64787162 h 1001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0045" h="10019">
                  <a:moveTo>
                    <a:pt x="1724" y="2609"/>
                  </a:moveTo>
                  <a:lnTo>
                    <a:pt x="1379" y="3132"/>
                  </a:lnTo>
                  <a:lnTo>
                    <a:pt x="1379" y="3915"/>
                  </a:lnTo>
                  <a:lnTo>
                    <a:pt x="690" y="4436"/>
                  </a:lnTo>
                  <a:lnTo>
                    <a:pt x="690" y="5219"/>
                  </a:lnTo>
                  <a:lnTo>
                    <a:pt x="345" y="5741"/>
                  </a:lnTo>
                  <a:lnTo>
                    <a:pt x="690" y="6263"/>
                  </a:lnTo>
                  <a:lnTo>
                    <a:pt x="345" y="6786"/>
                  </a:lnTo>
                  <a:lnTo>
                    <a:pt x="0" y="7306"/>
                  </a:lnTo>
                  <a:lnTo>
                    <a:pt x="1034" y="7568"/>
                  </a:lnTo>
                  <a:lnTo>
                    <a:pt x="1724" y="7829"/>
                  </a:lnTo>
                  <a:cubicBezTo>
                    <a:pt x="2069" y="7916"/>
                    <a:pt x="2675" y="8005"/>
                    <a:pt x="2759" y="8090"/>
                  </a:cubicBezTo>
                  <a:cubicBezTo>
                    <a:pt x="2843" y="8175"/>
                    <a:pt x="2382" y="8117"/>
                    <a:pt x="2230" y="8339"/>
                  </a:cubicBezTo>
                  <a:cubicBezTo>
                    <a:pt x="2078" y="8560"/>
                    <a:pt x="1874" y="9189"/>
                    <a:pt x="1848" y="9422"/>
                  </a:cubicBezTo>
                  <a:cubicBezTo>
                    <a:pt x="1822" y="9656"/>
                    <a:pt x="1806" y="9700"/>
                    <a:pt x="2073" y="9738"/>
                  </a:cubicBezTo>
                  <a:cubicBezTo>
                    <a:pt x="2340" y="9777"/>
                    <a:pt x="3104" y="9626"/>
                    <a:pt x="3448" y="9656"/>
                  </a:cubicBezTo>
                  <a:cubicBezTo>
                    <a:pt x="3792" y="9686"/>
                    <a:pt x="3969" y="9858"/>
                    <a:pt x="4138" y="9917"/>
                  </a:cubicBezTo>
                  <a:cubicBezTo>
                    <a:pt x="4307" y="9976"/>
                    <a:pt x="4368" y="9999"/>
                    <a:pt x="4463" y="10013"/>
                  </a:cubicBezTo>
                  <a:cubicBezTo>
                    <a:pt x="4558" y="10027"/>
                    <a:pt x="4532" y="10015"/>
                    <a:pt x="4708" y="9999"/>
                  </a:cubicBezTo>
                  <a:cubicBezTo>
                    <a:pt x="4884" y="9983"/>
                    <a:pt x="5267" y="9931"/>
                    <a:pt x="5517" y="9917"/>
                  </a:cubicBezTo>
                  <a:cubicBezTo>
                    <a:pt x="5767" y="9903"/>
                    <a:pt x="5977" y="9917"/>
                    <a:pt x="6207" y="9917"/>
                  </a:cubicBezTo>
                  <a:cubicBezTo>
                    <a:pt x="6667" y="9830"/>
                    <a:pt x="7228" y="9704"/>
                    <a:pt x="7586" y="9656"/>
                  </a:cubicBezTo>
                  <a:cubicBezTo>
                    <a:pt x="7944" y="9608"/>
                    <a:pt x="8185" y="9677"/>
                    <a:pt x="8353" y="9629"/>
                  </a:cubicBezTo>
                  <a:cubicBezTo>
                    <a:pt x="8521" y="9581"/>
                    <a:pt x="8604" y="9494"/>
                    <a:pt x="8597" y="9368"/>
                  </a:cubicBezTo>
                  <a:cubicBezTo>
                    <a:pt x="8590" y="9242"/>
                    <a:pt x="8278" y="8989"/>
                    <a:pt x="8312" y="8872"/>
                  </a:cubicBezTo>
                  <a:cubicBezTo>
                    <a:pt x="8346" y="8755"/>
                    <a:pt x="8653" y="8734"/>
                    <a:pt x="8802" y="8668"/>
                  </a:cubicBezTo>
                  <a:cubicBezTo>
                    <a:pt x="8951" y="8602"/>
                    <a:pt x="9106" y="8518"/>
                    <a:pt x="9207" y="8474"/>
                  </a:cubicBezTo>
                  <a:cubicBezTo>
                    <a:pt x="9308" y="8430"/>
                    <a:pt x="9462" y="8479"/>
                    <a:pt x="9408" y="8406"/>
                  </a:cubicBezTo>
                  <a:cubicBezTo>
                    <a:pt x="9354" y="8333"/>
                    <a:pt x="9101" y="8223"/>
                    <a:pt x="8882" y="8035"/>
                  </a:cubicBezTo>
                  <a:cubicBezTo>
                    <a:pt x="8663" y="7847"/>
                    <a:pt x="8352" y="7492"/>
                    <a:pt x="8092" y="7279"/>
                  </a:cubicBezTo>
                  <a:cubicBezTo>
                    <a:pt x="7832" y="7066"/>
                    <a:pt x="7487" y="6889"/>
                    <a:pt x="7321" y="6759"/>
                  </a:cubicBezTo>
                  <a:cubicBezTo>
                    <a:pt x="7155" y="6629"/>
                    <a:pt x="7054" y="6580"/>
                    <a:pt x="7098" y="6497"/>
                  </a:cubicBezTo>
                  <a:cubicBezTo>
                    <a:pt x="7142" y="6414"/>
                    <a:pt x="7390" y="6345"/>
                    <a:pt x="7586" y="6263"/>
                  </a:cubicBezTo>
                  <a:cubicBezTo>
                    <a:pt x="7782" y="6181"/>
                    <a:pt x="8026" y="6082"/>
                    <a:pt x="8276" y="6002"/>
                  </a:cubicBezTo>
                  <a:cubicBezTo>
                    <a:pt x="8526" y="5922"/>
                    <a:pt x="8900" y="5853"/>
                    <a:pt x="9086" y="5782"/>
                  </a:cubicBezTo>
                  <a:cubicBezTo>
                    <a:pt x="9272" y="5711"/>
                    <a:pt x="9238" y="5584"/>
                    <a:pt x="9390" y="5577"/>
                  </a:cubicBezTo>
                  <a:cubicBezTo>
                    <a:pt x="9542" y="5570"/>
                    <a:pt x="9898" y="5757"/>
                    <a:pt x="10000" y="5741"/>
                  </a:cubicBezTo>
                  <a:cubicBezTo>
                    <a:pt x="10102" y="5725"/>
                    <a:pt x="10000" y="5568"/>
                    <a:pt x="10000" y="5481"/>
                  </a:cubicBezTo>
                  <a:lnTo>
                    <a:pt x="10000" y="4697"/>
                  </a:lnTo>
                  <a:cubicBezTo>
                    <a:pt x="9655" y="4697"/>
                    <a:pt x="9655" y="3654"/>
                    <a:pt x="9655" y="3654"/>
                  </a:cubicBezTo>
                  <a:lnTo>
                    <a:pt x="9655" y="2871"/>
                  </a:lnTo>
                  <a:lnTo>
                    <a:pt x="9655" y="2609"/>
                  </a:lnTo>
                  <a:lnTo>
                    <a:pt x="9310" y="1827"/>
                  </a:lnTo>
                  <a:lnTo>
                    <a:pt x="9310" y="1305"/>
                  </a:lnTo>
                  <a:lnTo>
                    <a:pt x="7931" y="783"/>
                  </a:lnTo>
                  <a:lnTo>
                    <a:pt x="6552" y="1305"/>
                  </a:lnTo>
                  <a:cubicBezTo>
                    <a:pt x="6552" y="1305"/>
                    <a:pt x="6207" y="1305"/>
                    <a:pt x="5862" y="1044"/>
                  </a:cubicBezTo>
                  <a:lnTo>
                    <a:pt x="5862" y="522"/>
                  </a:lnTo>
                  <a:lnTo>
                    <a:pt x="4828" y="261"/>
                  </a:lnTo>
                  <a:lnTo>
                    <a:pt x="4138" y="0"/>
                  </a:lnTo>
                  <a:lnTo>
                    <a:pt x="3793" y="261"/>
                  </a:lnTo>
                  <a:lnTo>
                    <a:pt x="3448" y="1305"/>
                  </a:lnTo>
                  <a:lnTo>
                    <a:pt x="3103" y="1827"/>
                  </a:lnTo>
                  <a:lnTo>
                    <a:pt x="2414" y="1827"/>
                  </a:lnTo>
                  <a:lnTo>
                    <a:pt x="1724" y="1827"/>
                  </a:lnTo>
                  <a:lnTo>
                    <a:pt x="1724" y="2088"/>
                  </a:lnTo>
                  <a:lnTo>
                    <a:pt x="1724" y="260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6" name="Freeform 345"/>
            <p:cNvSpPr>
              <a:spLocks/>
            </p:cNvSpPr>
            <p:nvPr/>
          </p:nvSpPr>
          <p:spPr bwMode="auto">
            <a:xfrm>
              <a:off x="2875290" y="3175026"/>
              <a:ext cx="76787" cy="101553"/>
            </a:xfrm>
            <a:custGeom>
              <a:avLst/>
              <a:gdLst>
                <a:gd name="T0" fmla="*/ 2147483647 w 66"/>
                <a:gd name="T1" fmla="*/ 2147483647 h 90"/>
                <a:gd name="T2" fmla="*/ 2147483647 w 66"/>
                <a:gd name="T3" fmla="*/ 2147483647 h 90"/>
                <a:gd name="T4" fmla="*/ 2147483647 w 66"/>
                <a:gd name="T5" fmla="*/ 2147483647 h 90"/>
                <a:gd name="T6" fmla="*/ 2147483647 w 66"/>
                <a:gd name="T7" fmla="*/ 2147483647 h 90"/>
                <a:gd name="T8" fmla="*/ 2147483647 w 66"/>
                <a:gd name="T9" fmla="*/ 2147483647 h 90"/>
                <a:gd name="T10" fmla="*/ 2147483647 w 66"/>
                <a:gd name="T11" fmla="*/ 2147483647 h 90"/>
                <a:gd name="T12" fmla="*/ 2147483647 w 66"/>
                <a:gd name="T13" fmla="*/ 2147483647 h 90"/>
                <a:gd name="T14" fmla="*/ 2147483647 w 66"/>
                <a:gd name="T15" fmla="*/ 2147483647 h 90"/>
                <a:gd name="T16" fmla="*/ 2147483647 w 66"/>
                <a:gd name="T17" fmla="*/ 2147483647 h 90"/>
                <a:gd name="T18" fmla="*/ 2147483647 w 66"/>
                <a:gd name="T19" fmla="*/ 2147483647 h 90"/>
                <a:gd name="T20" fmla="*/ 2147483647 w 66"/>
                <a:gd name="T21" fmla="*/ 0 h 90"/>
                <a:gd name="T22" fmla="*/ 2147483647 w 66"/>
                <a:gd name="T23" fmla="*/ 2147483647 h 90"/>
                <a:gd name="T24" fmla="*/ 2147483647 w 66"/>
                <a:gd name="T25" fmla="*/ 2147483647 h 90"/>
                <a:gd name="T26" fmla="*/ 2147483647 w 66"/>
                <a:gd name="T27" fmla="*/ 2147483647 h 90"/>
                <a:gd name="T28" fmla="*/ 2147483647 w 66"/>
                <a:gd name="T29" fmla="*/ 2147483647 h 90"/>
                <a:gd name="T30" fmla="*/ 2147483647 w 66"/>
                <a:gd name="T31" fmla="*/ 2147483647 h 90"/>
                <a:gd name="T32" fmla="*/ 0 w 66"/>
                <a:gd name="T33" fmla="*/ 2147483647 h 90"/>
                <a:gd name="T34" fmla="*/ 2147483647 w 66"/>
                <a:gd name="T35" fmla="*/ 2147483647 h 90"/>
                <a:gd name="T36" fmla="*/ 2147483647 w 66"/>
                <a:gd name="T37" fmla="*/ 2147483647 h 9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6" h="90">
                  <a:moveTo>
                    <a:pt x="18" y="72"/>
                  </a:moveTo>
                  <a:lnTo>
                    <a:pt x="30" y="78"/>
                  </a:lnTo>
                  <a:lnTo>
                    <a:pt x="36" y="84"/>
                  </a:lnTo>
                  <a:lnTo>
                    <a:pt x="42" y="90"/>
                  </a:lnTo>
                  <a:lnTo>
                    <a:pt x="48" y="78"/>
                  </a:lnTo>
                  <a:lnTo>
                    <a:pt x="48" y="60"/>
                  </a:lnTo>
                  <a:lnTo>
                    <a:pt x="60" y="48"/>
                  </a:lnTo>
                  <a:lnTo>
                    <a:pt x="60" y="30"/>
                  </a:lnTo>
                  <a:lnTo>
                    <a:pt x="66" y="18"/>
                  </a:lnTo>
                  <a:lnTo>
                    <a:pt x="66" y="6"/>
                  </a:lnTo>
                  <a:lnTo>
                    <a:pt x="66" y="0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36" y="30"/>
                  </a:lnTo>
                  <a:lnTo>
                    <a:pt x="24" y="18"/>
                  </a:lnTo>
                  <a:lnTo>
                    <a:pt x="12" y="54"/>
                  </a:lnTo>
                  <a:lnTo>
                    <a:pt x="0" y="66"/>
                  </a:lnTo>
                  <a:lnTo>
                    <a:pt x="6" y="72"/>
                  </a:lnTo>
                  <a:lnTo>
                    <a:pt x="18" y="7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7" name="Freeform 346"/>
            <p:cNvSpPr>
              <a:spLocks/>
            </p:cNvSpPr>
            <p:nvPr/>
          </p:nvSpPr>
          <p:spPr bwMode="auto">
            <a:xfrm rot="20966185">
              <a:off x="3256708" y="3608536"/>
              <a:ext cx="158609" cy="162702"/>
            </a:xfrm>
            <a:custGeom>
              <a:avLst/>
              <a:gdLst>
                <a:gd name="T0" fmla="*/ 40259588 w 9874"/>
                <a:gd name="T1" fmla="*/ 3222024 h 10000"/>
                <a:gd name="T2" fmla="*/ 41079255 w 9874"/>
                <a:gd name="T3" fmla="*/ 2143737 h 10000"/>
                <a:gd name="T4" fmla="*/ 38370811 w 9874"/>
                <a:gd name="T5" fmla="*/ 2139192 h 10000"/>
                <a:gd name="T6" fmla="*/ 36665044 w 9874"/>
                <a:gd name="T7" fmla="*/ 0 h 10000"/>
                <a:gd name="T8" fmla="*/ 24138425 w 9874"/>
                <a:gd name="T9" fmla="*/ 1310622 h 10000"/>
                <a:gd name="T10" fmla="*/ 16179574 w 9874"/>
                <a:gd name="T11" fmla="*/ 4795722 h 10000"/>
                <a:gd name="T12" fmla="*/ 6935240 w 9874"/>
                <a:gd name="T13" fmla="*/ 6961386 h 10000"/>
                <a:gd name="T14" fmla="*/ 6935240 w 9874"/>
                <a:gd name="T15" fmla="*/ 9131056 h 10000"/>
                <a:gd name="T16" fmla="*/ 4622030 w 9874"/>
                <a:gd name="T17" fmla="*/ 13470920 h 10000"/>
                <a:gd name="T18" fmla="*/ 0 w 9874"/>
                <a:gd name="T19" fmla="*/ 17806517 h 10000"/>
                <a:gd name="T20" fmla="*/ 4622030 w 9874"/>
                <a:gd name="T21" fmla="*/ 24316313 h 10000"/>
                <a:gd name="T22" fmla="*/ 13866364 w 9874"/>
                <a:gd name="T23" fmla="*/ 26485983 h 10000"/>
                <a:gd name="T24" fmla="*/ 9244318 w 9874"/>
                <a:gd name="T25" fmla="*/ 30821579 h 10000"/>
                <a:gd name="T26" fmla="*/ 9244318 w 9874"/>
                <a:gd name="T27" fmla="*/ 39496761 h 10000"/>
                <a:gd name="T28" fmla="*/ 18492783 w 9874"/>
                <a:gd name="T29" fmla="*/ 43836625 h 10000"/>
                <a:gd name="T30" fmla="*/ 23110682 w 9874"/>
                <a:gd name="T31" fmla="*/ 39496761 h 10000"/>
                <a:gd name="T32" fmla="*/ 23110682 w 9874"/>
                <a:gd name="T33" fmla="*/ 35161443 h 10000"/>
                <a:gd name="T34" fmla="*/ 32354999 w 9874"/>
                <a:gd name="T35" fmla="*/ 30821579 h 10000"/>
                <a:gd name="T36" fmla="*/ 23110682 w 9874"/>
                <a:gd name="T37" fmla="*/ 22146381 h 10000"/>
                <a:gd name="T38" fmla="*/ 23110682 w 9874"/>
                <a:gd name="T39" fmla="*/ 17806517 h 10000"/>
                <a:gd name="T40" fmla="*/ 18492783 w 9874"/>
                <a:gd name="T41" fmla="*/ 11300988 h 10000"/>
                <a:gd name="T42" fmla="*/ 32354999 w 9874"/>
                <a:gd name="T43" fmla="*/ 9131056 h 10000"/>
                <a:gd name="T44" fmla="*/ 38075353 w 9874"/>
                <a:gd name="T45" fmla="*/ 7794223 h 10000"/>
                <a:gd name="T46" fmla="*/ 38187800 w 9874"/>
                <a:gd name="T47" fmla="*/ 4979936 h 10000"/>
                <a:gd name="T48" fmla="*/ 39161265 w 9874"/>
                <a:gd name="T49" fmla="*/ 3949787 h 10000"/>
                <a:gd name="T50" fmla="*/ 40259588 w 9874"/>
                <a:gd name="T51" fmla="*/ 3222024 h 1000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9874" h="10000">
                  <a:moveTo>
                    <a:pt x="9677" y="735"/>
                  </a:moveTo>
                  <a:lnTo>
                    <a:pt x="9874" y="489"/>
                  </a:lnTo>
                  <a:lnTo>
                    <a:pt x="9223" y="488"/>
                  </a:lnTo>
                  <a:lnTo>
                    <a:pt x="8813" y="0"/>
                  </a:lnTo>
                  <a:lnTo>
                    <a:pt x="5802" y="299"/>
                  </a:lnTo>
                  <a:lnTo>
                    <a:pt x="3889" y="1094"/>
                  </a:lnTo>
                  <a:lnTo>
                    <a:pt x="1667" y="1588"/>
                  </a:lnTo>
                  <a:lnTo>
                    <a:pt x="1667" y="2083"/>
                  </a:lnTo>
                  <a:lnTo>
                    <a:pt x="1111" y="3073"/>
                  </a:lnTo>
                  <a:lnTo>
                    <a:pt x="0" y="4062"/>
                  </a:lnTo>
                  <a:lnTo>
                    <a:pt x="1111" y="5547"/>
                  </a:lnTo>
                  <a:lnTo>
                    <a:pt x="3333" y="6042"/>
                  </a:lnTo>
                  <a:lnTo>
                    <a:pt x="2222" y="7031"/>
                  </a:lnTo>
                  <a:lnTo>
                    <a:pt x="2222" y="9010"/>
                  </a:lnTo>
                  <a:lnTo>
                    <a:pt x="4445" y="10000"/>
                  </a:lnTo>
                  <a:lnTo>
                    <a:pt x="5555" y="9010"/>
                  </a:lnTo>
                  <a:lnTo>
                    <a:pt x="5555" y="8021"/>
                  </a:lnTo>
                  <a:lnTo>
                    <a:pt x="7777" y="7031"/>
                  </a:lnTo>
                  <a:lnTo>
                    <a:pt x="5555" y="5052"/>
                  </a:lnTo>
                  <a:lnTo>
                    <a:pt x="5555" y="4062"/>
                  </a:lnTo>
                  <a:lnTo>
                    <a:pt x="4445" y="2578"/>
                  </a:lnTo>
                  <a:lnTo>
                    <a:pt x="7777" y="2083"/>
                  </a:lnTo>
                  <a:lnTo>
                    <a:pt x="9152" y="1778"/>
                  </a:lnTo>
                  <a:lnTo>
                    <a:pt x="9179" y="1136"/>
                  </a:lnTo>
                  <a:lnTo>
                    <a:pt x="9413" y="901"/>
                  </a:lnTo>
                  <a:lnTo>
                    <a:pt x="9677" y="73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8" name="Freeform 351"/>
            <p:cNvSpPr>
              <a:spLocks/>
            </p:cNvSpPr>
            <p:nvPr/>
          </p:nvSpPr>
          <p:spPr bwMode="auto">
            <a:xfrm>
              <a:off x="3246637" y="3354108"/>
              <a:ext cx="205185" cy="168162"/>
            </a:xfrm>
            <a:custGeom>
              <a:avLst/>
              <a:gdLst>
                <a:gd name="T0" fmla="*/ 76535066 w 10000"/>
                <a:gd name="T1" fmla="*/ 22574748 h 10000"/>
                <a:gd name="T2" fmla="*/ 83691327 w 10000"/>
                <a:gd name="T3" fmla="*/ 19197435 h 10000"/>
                <a:gd name="T4" fmla="*/ 82314503 w 10000"/>
                <a:gd name="T5" fmla="*/ 11073437 h 10000"/>
                <a:gd name="T6" fmla="*/ 61804450 w 10000"/>
                <a:gd name="T7" fmla="*/ 0 h 10000"/>
                <a:gd name="T8" fmla="*/ 47671854 w 10000"/>
                <a:gd name="T9" fmla="*/ 3400804 h 10000"/>
                <a:gd name="T10" fmla="*/ 21707381 w 10000"/>
                <a:gd name="T11" fmla="*/ 5317827 h 10000"/>
                <a:gd name="T12" fmla="*/ 18817447 w 10000"/>
                <a:gd name="T13" fmla="*/ 3400804 h 10000"/>
                <a:gd name="T14" fmla="*/ 10156903 w 10000"/>
                <a:gd name="T15" fmla="*/ 12985361 h 10000"/>
                <a:gd name="T16" fmla="*/ 4385841 w 10000"/>
                <a:gd name="T17" fmla="*/ 20657725 h 10000"/>
                <a:gd name="T18" fmla="*/ 4120806 w 10000"/>
                <a:gd name="T19" fmla="*/ 21894580 h 10000"/>
                <a:gd name="T20" fmla="*/ 3607896 w 10000"/>
                <a:gd name="T21" fmla="*/ 22912274 h 10000"/>
                <a:gd name="T22" fmla="*/ 17202 w 10000"/>
                <a:gd name="T23" fmla="*/ 24567662 h 10000"/>
                <a:gd name="T24" fmla="*/ 15295111 w 10000"/>
                <a:gd name="T25" fmla="*/ 39146671 h 10000"/>
                <a:gd name="T26" fmla="*/ 24579703 w 10000"/>
                <a:gd name="T27" fmla="*/ 41743575 h 10000"/>
                <a:gd name="T28" fmla="*/ 27136223 w 10000"/>
                <a:gd name="T29" fmla="*/ 45372897 h 10000"/>
                <a:gd name="T30" fmla="*/ 47774616 w 10000"/>
                <a:gd name="T31" fmla="*/ 47532320 h 10000"/>
                <a:gd name="T32" fmla="*/ 73653959 w 10000"/>
                <a:gd name="T33" fmla="*/ 43660615 h 10000"/>
                <a:gd name="T34" fmla="*/ 76535066 w 10000"/>
                <a:gd name="T35" fmla="*/ 32159304 h 10000"/>
                <a:gd name="T36" fmla="*/ 82314503 w 10000"/>
                <a:gd name="T37" fmla="*/ 30242282 h 10000"/>
                <a:gd name="T38" fmla="*/ 81374265 w 10000"/>
                <a:gd name="T39" fmla="*/ 27526155 h 10000"/>
                <a:gd name="T40" fmla="*/ 76535066 w 10000"/>
                <a:gd name="T41" fmla="*/ 22574748 h 100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000" h="10000">
                  <a:moveTo>
                    <a:pt x="8952" y="4746"/>
                  </a:moveTo>
                  <a:cubicBezTo>
                    <a:pt x="8952" y="4746"/>
                    <a:pt x="9789" y="4438"/>
                    <a:pt x="9789" y="4036"/>
                  </a:cubicBezTo>
                  <a:cubicBezTo>
                    <a:pt x="10125" y="3229"/>
                    <a:pt x="10054" y="3000"/>
                    <a:pt x="9628" y="2328"/>
                  </a:cubicBezTo>
                  <a:cubicBezTo>
                    <a:pt x="9201" y="1655"/>
                    <a:pt x="8028" y="776"/>
                    <a:pt x="7229" y="0"/>
                  </a:cubicBezTo>
                  <a:cubicBezTo>
                    <a:pt x="6677" y="239"/>
                    <a:pt x="6358" y="529"/>
                    <a:pt x="5576" y="715"/>
                  </a:cubicBezTo>
                  <a:cubicBezTo>
                    <a:pt x="4794" y="901"/>
                    <a:pt x="3551" y="983"/>
                    <a:pt x="2539" y="1118"/>
                  </a:cubicBezTo>
                  <a:lnTo>
                    <a:pt x="2201" y="715"/>
                  </a:lnTo>
                  <a:lnTo>
                    <a:pt x="1188" y="2730"/>
                  </a:lnTo>
                  <a:cubicBezTo>
                    <a:pt x="963" y="3268"/>
                    <a:pt x="631" y="4031"/>
                    <a:pt x="513" y="4343"/>
                  </a:cubicBezTo>
                  <a:cubicBezTo>
                    <a:pt x="396" y="4654"/>
                    <a:pt x="496" y="4524"/>
                    <a:pt x="482" y="4603"/>
                  </a:cubicBezTo>
                  <a:cubicBezTo>
                    <a:pt x="467" y="4681"/>
                    <a:pt x="503" y="4723"/>
                    <a:pt x="422" y="4817"/>
                  </a:cubicBezTo>
                  <a:cubicBezTo>
                    <a:pt x="342" y="4911"/>
                    <a:pt x="-28" y="5153"/>
                    <a:pt x="2" y="5165"/>
                  </a:cubicBezTo>
                  <a:cubicBezTo>
                    <a:pt x="871" y="6361"/>
                    <a:pt x="1309" y="7628"/>
                    <a:pt x="1789" y="8230"/>
                  </a:cubicBezTo>
                  <a:cubicBezTo>
                    <a:pt x="2266" y="8832"/>
                    <a:pt x="2645" y="8558"/>
                    <a:pt x="2875" y="8776"/>
                  </a:cubicBezTo>
                  <a:cubicBezTo>
                    <a:pt x="3105" y="8994"/>
                    <a:pt x="2722" y="9336"/>
                    <a:pt x="3174" y="9539"/>
                  </a:cubicBezTo>
                  <a:cubicBezTo>
                    <a:pt x="3626" y="9742"/>
                    <a:pt x="4682" y="10053"/>
                    <a:pt x="5588" y="9993"/>
                  </a:cubicBezTo>
                  <a:cubicBezTo>
                    <a:pt x="6494" y="9933"/>
                    <a:pt x="8055" y="9717"/>
                    <a:pt x="8615" y="9179"/>
                  </a:cubicBezTo>
                  <a:cubicBezTo>
                    <a:pt x="9175" y="8641"/>
                    <a:pt x="8840" y="7567"/>
                    <a:pt x="8952" y="6761"/>
                  </a:cubicBezTo>
                  <a:lnTo>
                    <a:pt x="9628" y="6358"/>
                  </a:lnTo>
                  <a:cubicBezTo>
                    <a:pt x="9591" y="6168"/>
                    <a:pt x="9555" y="5977"/>
                    <a:pt x="9518" y="5787"/>
                  </a:cubicBezTo>
                  <a:cubicBezTo>
                    <a:pt x="9629" y="5384"/>
                    <a:pt x="8840" y="5149"/>
                    <a:pt x="8952" y="474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9" name="Freeform 353"/>
            <p:cNvSpPr>
              <a:spLocks/>
            </p:cNvSpPr>
            <p:nvPr/>
          </p:nvSpPr>
          <p:spPr bwMode="auto">
            <a:xfrm>
              <a:off x="3040194" y="3276579"/>
              <a:ext cx="159868" cy="81897"/>
            </a:xfrm>
            <a:custGeom>
              <a:avLst/>
              <a:gdLst>
                <a:gd name="T0" fmla="*/ 35895344 w 10569"/>
                <a:gd name="T1" fmla="*/ 3260169 h 10092"/>
                <a:gd name="T2" fmla="*/ 26280492 w 10569"/>
                <a:gd name="T3" fmla="*/ 1833956 h 10092"/>
                <a:gd name="T4" fmla="*/ 20105975 w 10569"/>
                <a:gd name="T5" fmla="*/ 917244 h 10092"/>
                <a:gd name="T6" fmla="*/ 13931458 w 10569"/>
                <a:gd name="T7" fmla="*/ 0 h 10092"/>
                <a:gd name="T8" fmla="*/ 13931458 w 10569"/>
                <a:gd name="T9" fmla="*/ 458319 h 10092"/>
                <a:gd name="T10" fmla="*/ 10844432 w 10569"/>
                <a:gd name="T11" fmla="*/ 0 h 10092"/>
                <a:gd name="T12" fmla="*/ 9298989 w 10569"/>
                <a:gd name="T13" fmla="*/ 458319 h 10092"/>
                <a:gd name="T14" fmla="*/ 6211738 w 10569"/>
                <a:gd name="T15" fmla="*/ 917244 h 10092"/>
                <a:gd name="T16" fmla="*/ 3124487 w 10569"/>
                <a:gd name="T17" fmla="*/ 1375637 h 10092"/>
                <a:gd name="T18" fmla="*/ 37446 w 10569"/>
                <a:gd name="T19" fmla="*/ 1833956 h 10092"/>
                <a:gd name="T20" fmla="*/ 1582663 w 10569"/>
                <a:gd name="T21" fmla="*/ 2453523 h 10092"/>
                <a:gd name="T22" fmla="*/ 4489881 w 10569"/>
                <a:gd name="T23" fmla="*/ 3289878 h 10092"/>
                <a:gd name="T24" fmla="*/ 7757166 w 10569"/>
                <a:gd name="T25" fmla="*/ 4585157 h 10092"/>
                <a:gd name="T26" fmla="*/ 9298989 w 10569"/>
                <a:gd name="T27" fmla="*/ 5044081 h 10092"/>
                <a:gd name="T28" fmla="*/ 10925872 w 10569"/>
                <a:gd name="T29" fmla="*/ 5553050 h 10092"/>
                <a:gd name="T30" fmla="*/ 16641728 w 10569"/>
                <a:gd name="T31" fmla="*/ 5499121 h 10092"/>
                <a:gd name="T32" fmla="*/ 18812093 w 10569"/>
                <a:gd name="T33" fmla="*/ 5040196 h 10092"/>
                <a:gd name="T34" fmla="*/ 21742997 w 10569"/>
                <a:gd name="T35" fmla="*/ 5177763 h 10092"/>
                <a:gd name="T36" fmla="*/ 21916272 w 10569"/>
                <a:gd name="T37" fmla="*/ 5191006 h 10092"/>
                <a:gd name="T38" fmla="*/ 22833159 w 10569"/>
                <a:gd name="T39" fmla="*/ 5285081 h 10092"/>
                <a:gd name="T40" fmla="*/ 26351779 w 10569"/>
                <a:gd name="T41" fmla="*/ 5526089 h 10092"/>
                <a:gd name="T42" fmla="*/ 29727586 w 10569"/>
                <a:gd name="T43" fmla="*/ 5147523 h 10092"/>
                <a:gd name="T44" fmla="*/ 35290700 w 10569"/>
                <a:gd name="T45" fmla="*/ 5368719 h 1009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569" h="10092">
                  <a:moveTo>
                    <a:pt x="10569" y="5925"/>
                  </a:moveTo>
                  <a:cubicBezTo>
                    <a:pt x="10249" y="5077"/>
                    <a:pt x="8682" y="4197"/>
                    <a:pt x="7738" y="3333"/>
                  </a:cubicBezTo>
                  <a:lnTo>
                    <a:pt x="5920" y="1667"/>
                  </a:lnTo>
                  <a:lnTo>
                    <a:pt x="4102" y="0"/>
                  </a:lnTo>
                  <a:lnTo>
                    <a:pt x="4102" y="833"/>
                  </a:lnTo>
                  <a:lnTo>
                    <a:pt x="3193" y="0"/>
                  </a:lnTo>
                  <a:lnTo>
                    <a:pt x="2738" y="833"/>
                  </a:lnTo>
                  <a:lnTo>
                    <a:pt x="1829" y="1667"/>
                  </a:lnTo>
                  <a:lnTo>
                    <a:pt x="920" y="2500"/>
                  </a:lnTo>
                  <a:cubicBezTo>
                    <a:pt x="617" y="2778"/>
                    <a:pt x="87" y="3007"/>
                    <a:pt x="11" y="3333"/>
                  </a:cubicBezTo>
                  <a:cubicBezTo>
                    <a:pt x="-65" y="3659"/>
                    <a:pt x="248" y="4018"/>
                    <a:pt x="466" y="4459"/>
                  </a:cubicBezTo>
                  <a:cubicBezTo>
                    <a:pt x="684" y="4900"/>
                    <a:pt x="1019" y="5333"/>
                    <a:pt x="1322" y="5979"/>
                  </a:cubicBezTo>
                  <a:cubicBezTo>
                    <a:pt x="1625" y="6625"/>
                    <a:pt x="2048" y="7802"/>
                    <a:pt x="2284" y="8333"/>
                  </a:cubicBezTo>
                  <a:cubicBezTo>
                    <a:pt x="2520" y="8864"/>
                    <a:pt x="2583" y="8874"/>
                    <a:pt x="2738" y="9167"/>
                  </a:cubicBezTo>
                  <a:cubicBezTo>
                    <a:pt x="2893" y="9460"/>
                    <a:pt x="3217" y="10092"/>
                    <a:pt x="3217" y="10092"/>
                  </a:cubicBezTo>
                  <a:cubicBezTo>
                    <a:pt x="4581" y="10092"/>
                    <a:pt x="4900" y="9994"/>
                    <a:pt x="4900" y="9994"/>
                  </a:cubicBezTo>
                  <a:cubicBezTo>
                    <a:pt x="4785" y="9440"/>
                    <a:pt x="5654" y="9714"/>
                    <a:pt x="5539" y="9160"/>
                  </a:cubicBezTo>
                  <a:cubicBezTo>
                    <a:pt x="5853" y="9260"/>
                    <a:pt x="6250" y="9364"/>
                    <a:pt x="6402" y="9410"/>
                  </a:cubicBezTo>
                  <a:cubicBezTo>
                    <a:pt x="6554" y="9456"/>
                    <a:pt x="6377" y="9434"/>
                    <a:pt x="6453" y="9434"/>
                  </a:cubicBezTo>
                  <a:cubicBezTo>
                    <a:pt x="6529" y="9434"/>
                    <a:pt x="6505" y="9504"/>
                    <a:pt x="6723" y="9605"/>
                  </a:cubicBezTo>
                  <a:cubicBezTo>
                    <a:pt x="6941" y="9707"/>
                    <a:pt x="7421" y="10085"/>
                    <a:pt x="7759" y="10043"/>
                  </a:cubicBezTo>
                  <a:cubicBezTo>
                    <a:pt x="8097" y="10001"/>
                    <a:pt x="8436" y="9626"/>
                    <a:pt x="8753" y="9355"/>
                  </a:cubicBezTo>
                  <a:cubicBezTo>
                    <a:pt x="9070" y="9084"/>
                    <a:pt x="8347" y="9964"/>
                    <a:pt x="10391" y="9757"/>
                  </a:cubicBez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0" name="Freeform 354"/>
            <p:cNvSpPr>
              <a:spLocks/>
            </p:cNvSpPr>
            <p:nvPr/>
          </p:nvSpPr>
          <p:spPr bwMode="auto">
            <a:xfrm>
              <a:off x="3153486" y="3361752"/>
              <a:ext cx="138468" cy="95001"/>
            </a:xfrm>
            <a:custGeom>
              <a:avLst/>
              <a:gdLst>
                <a:gd name="T0" fmla="*/ 19546837 w 9980"/>
                <a:gd name="T1" fmla="*/ 0 h 10000"/>
                <a:gd name="T2" fmla="*/ 15929452 w 9980"/>
                <a:gd name="T3" fmla="*/ 1326499 h 10000"/>
                <a:gd name="T4" fmla="*/ 10695094 w 9980"/>
                <a:gd name="T5" fmla="*/ 1927289 h 10000"/>
                <a:gd name="T6" fmla="*/ 6765918 w 9980"/>
                <a:gd name="T7" fmla="*/ 2528164 h 10000"/>
                <a:gd name="T8" fmla="*/ 4147500 w 9980"/>
                <a:gd name="T9" fmla="*/ 2309784 h 10000"/>
                <a:gd name="T10" fmla="*/ 2839634 w 9980"/>
                <a:gd name="T11" fmla="*/ 1927289 h 10000"/>
                <a:gd name="T12" fmla="*/ 1529069 w 9980"/>
                <a:gd name="T13" fmla="*/ 3128039 h 10000"/>
                <a:gd name="T14" fmla="*/ 218517 w 9980"/>
                <a:gd name="T15" fmla="*/ 4930483 h 10000"/>
                <a:gd name="T16" fmla="*/ 58608 w 9980"/>
                <a:gd name="T17" fmla="*/ 5184610 h 10000"/>
                <a:gd name="T18" fmla="*/ 831183 w 9980"/>
                <a:gd name="T19" fmla="*/ 5914673 h 10000"/>
                <a:gd name="T20" fmla="*/ 4379234 w 9980"/>
                <a:gd name="T21" fmla="*/ 8205226 h 10000"/>
                <a:gd name="T22" fmla="*/ 9616277 w 9980"/>
                <a:gd name="T23" fmla="*/ 8732701 h 10000"/>
                <a:gd name="T24" fmla="*/ 11691362 w 9980"/>
                <a:gd name="T25" fmla="*/ 8224457 h 10000"/>
                <a:gd name="T26" fmla="*/ 16006632 w 9980"/>
                <a:gd name="T27" fmla="*/ 7478697 h 10000"/>
                <a:gd name="T28" fmla="*/ 16313055 w 9980"/>
                <a:gd name="T29" fmla="*/ 7478697 h 10000"/>
                <a:gd name="T30" fmla="*/ 19858435 w 9980"/>
                <a:gd name="T31" fmla="*/ 6732022 h 10000"/>
                <a:gd name="T32" fmla="*/ 22477047 w 9980"/>
                <a:gd name="T33" fmla="*/ 4329703 h 10000"/>
                <a:gd name="T34" fmla="*/ 26406029 w 9980"/>
                <a:gd name="T35" fmla="*/ 1326499 h 10000"/>
                <a:gd name="T36" fmla="*/ 25865368 w 9980"/>
                <a:gd name="T37" fmla="*/ 109147 h 10000"/>
                <a:gd name="T38" fmla="*/ 24315043 w 9980"/>
                <a:gd name="T39" fmla="*/ 289960 h 10000"/>
                <a:gd name="T40" fmla="*/ 19546837 w 9980"/>
                <a:gd name="T41" fmla="*/ 0 h 100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980" h="10000">
                  <a:moveTo>
                    <a:pt x="7338" y="0"/>
                  </a:moveTo>
                  <a:cubicBezTo>
                    <a:pt x="6885" y="506"/>
                    <a:pt x="6535" y="1151"/>
                    <a:pt x="5980" y="1519"/>
                  </a:cubicBezTo>
                  <a:cubicBezTo>
                    <a:pt x="5426" y="1887"/>
                    <a:pt x="4670" y="1978"/>
                    <a:pt x="4015" y="2207"/>
                  </a:cubicBezTo>
                  <a:cubicBezTo>
                    <a:pt x="2540" y="2895"/>
                    <a:pt x="2950" y="2822"/>
                    <a:pt x="2540" y="2895"/>
                  </a:cubicBezTo>
                  <a:cubicBezTo>
                    <a:pt x="2130" y="2968"/>
                    <a:pt x="1557" y="2645"/>
                    <a:pt x="1557" y="2645"/>
                  </a:cubicBezTo>
                  <a:cubicBezTo>
                    <a:pt x="1066" y="1958"/>
                    <a:pt x="1230" y="2051"/>
                    <a:pt x="1066" y="2207"/>
                  </a:cubicBezTo>
                  <a:cubicBezTo>
                    <a:pt x="902" y="2363"/>
                    <a:pt x="574" y="3582"/>
                    <a:pt x="574" y="3582"/>
                  </a:cubicBezTo>
                  <a:cubicBezTo>
                    <a:pt x="409" y="4270"/>
                    <a:pt x="174" y="5254"/>
                    <a:pt x="82" y="5646"/>
                  </a:cubicBezTo>
                  <a:cubicBezTo>
                    <a:pt x="-10" y="6038"/>
                    <a:pt x="-16" y="5749"/>
                    <a:pt x="22" y="5937"/>
                  </a:cubicBezTo>
                  <a:cubicBezTo>
                    <a:pt x="60" y="6125"/>
                    <a:pt x="42" y="6197"/>
                    <a:pt x="312" y="6773"/>
                  </a:cubicBezTo>
                  <a:cubicBezTo>
                    <a:pt x="583" y="7349"/>
                    <a:pt x="1094" y="8858"/>
                    <a:pt x="1644" y="9396"/>
                  </a:cubicBezTo>
                  <a:cubicBezTo>
                    <a:pt x="2194" y="9934"/>
                    <a:pt x="3153" y="9997"/>
                    <a:pt x="3610" y="10000"/>
                  </a:cubicBezTo>
                  <a:cubicBezTo>
                    <a:pt x="4068" y="10003"/>
                    <a:pt x="3989" y="9657"/>
                    <a:pt x="4389" y="9418"/>
                  </a:cubicBezTo>
                  <a:cubicBezTo>
                    <a:pt x="4788" y="9179"/>
                    <a:pt x="5720" y="8707"/>
                    <a:pt x="6009" y="8564"/>
                  </a:cubicBezTo>
                  <a:cubicBezTo>
                    <a:pt x="6298" y="8421"/>
                    <a:pt x="5883" y="8706"/>
                    <a:pt x="6124" y="8564"/>
                  </a:cubicBezTo>
                  <a:cubicBezTo>
                    <a:pt x="6364" y="8422"/>
                    <a:pt x="7069" y="8310"/>
                    <a:pt x="7455" y="7709"/>
                  </a:cubicBezTo>
                  <a:cubicBezTo>
                    <a:pt x="7841" y="7109"/>
                    <a:pt x="8111" y="5875"/>
                    <a:pt x="8438" y="4958"/>
                  </a:cubicBezTo>
                  <a:cubicBezTo>
                    <a:pt x="8929" y="3812"/>
                    <a:pt x="9701" y="2324"/>
                    <a:pt x="9913" y="1519"/>
                  </a:cubicBezTo>
                  <a:cubicBezTo>
                    <a:pt x="10125" y="713"/>
                    <a:pt x="9778" y="589"/>
                    <a:pt x="9710" y="125"/>
                  </a:cubicBezTo>
                  <a:lnTo>
                    <a:pt x="9128" y="332"/>
                  </a:lnTo>
                  <a:lnTo>
                    <a:pt x="733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1" name="Freeform 355"/>
            <p:cNvSpPr>
              <a:spLocks/>
            </p:cNvSpPr>
            <p:nvPr/>
          </p:nvSpPr>
          <p:spPr bwMode="auto">
            <a:xfrm>
              <a:off x="3158521" y="3322441"/>
              <a:ext cx="133433" cy="69886"/>
            </a:xfrm>
            <a:custGeom>
              <a:avLst/>
              <a:gdLst>
                <a:gd name="T0" fmla="*/ 14753551 w 10000"/>
                <a:gd name="T1" fmla="*/ 221096 h 9595"/>
                <a:gd name="T2" fmla="*/ 11909822 w 10000"/>
                <a:gd name="T3" fmla="*/ 35191 h 9595"/>
                <a:gd name="T4" fmla="*/ 9391507 w 10000"/>
                <a:gd name="T5" fmla="*/ 37469 h 9595"/>
                <a:gd name="T6" fmla="*/ 6706745 w 10000"/>
                <a:gd name="T7" fmla="*/ 221096 h 9595"/>
                <a:gd name="T8" fmla="*/ 5366857 w 10000"/>
                <a:gd name="T9" fmla="*/ 1062251 h 9595"/>
                <a:gd name="T10" fmla="*/ 0 w 10000"/>
                <a:gd name="T11" fmla="*/ 1903829 h 9595"/>
                <a:gd name="T12" fmla="*/ 1342381 w 10000"/>
                <a:gd name="T13" fmla="*/ 2744978 h 9595"/>
                <a:gd name="T14" fmla="*/ 2325917 w 10000"/>
                <a:gd name="T15" fmla="*/ 3250351 h 9595"/>
                <a:gd name="T16" fmla="*/ 4794266 w 10000"/>
                <a:gd name="T17" fmla="*/ 3632346 h 9595"/>
                <a:gd name="T18" fmla="*/ 10529383 w 10000"/>
                <a:gd name="T19" fmla="*/ 3127344 h 9595"/>
                <a:gd name="T20" fmla="*/ 14824866 w 10000"/>
                <a:gd name="T21" fmla="*/ 2897184 h 9595"/>
                <a:gd name="T22" fmla="*/ 16939344 w 10000"/>
                <a:gd name="T23" fmla="*/ 2073784 h 9595"/>
                <a:gd name="T24" fmla="*/ 21890456 w 10000"/>
                <a:gd name="T25" fmla="*/ 2243747 h 9595"/>
                <a:gd name="T26" fmla="*/ 23289738 w 10000"/>
                <a:gd name="T27" fmla="*/ 1882630 h 9595"/>
                <a:gd name="T28" fmla="*/ 23370468 w 10000"/>
                <a:gd name="T29" fmla="*/ 1483201 h 9595"/>
                <a:gd name="T30" fmla="*/ 23726819 w 10000"/>
                <a:gd name="T31" fmla="*/ 815451 h 9595"/>
                <a:gd name="T32" fmla="*/ 20379494 w 10000"/>
                <a:gd name="T33" fmla="*/ 459583 h 9595"/>
                <a:gd name="T34" fmla="*/ 20120408 w 10000"/>
                <a:gd name="T35" fmla="*/ 221096 h 9595"/>
                <a:gd name="T36" fmla="*/ 14753551 w 10000"/>
                <a:gd name="T37" fmla="*/ 221096 h 959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0000" h="9595">
                  <a:moveTo>
                    <a:pt x="6210" y="584"/>
                  </a:moveTo>
                  <a:cubicBezTo>
                    <a:pt x="5554" y="325"/>
                    <a:pt x="5389" y="258"/>
                    <a:pt x="5013" y="93"/>
                  </a:cubicBezTo>
                  <a:cubicBezTo>
                    <a:pt x="4637" y="-72"/>
                    <a:pt x="4318" y="17"/>
                    <a:pt x="3953" y="99"/>
                  </a:cubicBezTo>
                  <a:lnTo>
                    <a:pt x="2823" y="584"/>
                  </a:lnTo>
                  <a:lnTo>
                    <a:pt x="2259" y="2806"/>
                  </a:lnTo>
                  <a:lnTo>
                    <a:pt x="0" y="5029"/>
                  </a:lnTo>
                  <a:lnTo>
                    <a:pt x="565" y="7251"/>
                  </a:lnTo>
                  <a:lnTo>
                    <a:pt x="979" y="8586"/>
                  </a:lnTo>
                  <a:lnTo>
                    <a:pt x="2018" y="9595"/>
                  </a:lnTo>
                  <a:lnTo>
                    <a:pt x="4432" y="8261"/>
                  </a:lnTo>
                  <a:lnTo>
                    <a:pt x="6240" y="7653"/>
                  </a:lnTo>
                  <a:lnTo>
                    <a:pt x="7130" y="5478"/>
                  </a:lnTo>
                  <a:lnTo>
                    <a:pt x="9214" y="5927"/>
                  </a:lnTo>
                  <a:lnTo>
                    <a:pt x="9803" y="4973"/>
                  </a:lnTo>
                  <a:cubicBezTo>
                    <a:pt x="9735" y="4622"/>
                    <a:pt x="9905" y="4270"/>
                    <a:pt x="9837" y="3918"/>
                  </a:cubicBezTo>
                  <a:cubicBezTo>
                    <a:pt x="9758" y="2807"/>
                    <a:pt x="10067" y="3265"/>
                    <a:pt x="9987" y="2154"/>
                  </a:cubicBezTo>
                  <a:cubicBezTo>
                    <a:pt x="9527" y="1653"/>
                    <a:pt x="9037" y="1714"/>
                    <a:pt x="8578" y="1214"/>
                  </a:cubicBezTo>
                  <a:cubicBezTo>
                    <a:pt x="8542" y="1004"/>
                    <a:pt x="8505" y="794"/>
                    <a:pt x="8469" y="584"/>
                  </a:cubicBezTo>
                  <a:lnTo>
                    <a:pt x="6210" y="58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2" name="Freeform 356"/>
            <p:cNvSpPr>
              <a:spLocks/>
            </p:cNvSpPr>
            <p:nvPr/>
          </p:nvSpPr>
          <p:spPr bwMode="auto">
            <a:xfrm>
              <a:off x="3307060" y="3503707"/>
              <a:ext cx="182526" cy="140863"/>
            </a:xfrm>
            <a:custGeom>
              <a:avLst/>
              <a:gdLst>
                <a:gd name="T0" fmla="*/ 22159047 w 10000"/>
                <a:gd name="T1" fmla="*/ 1471825 h 10000"/>
                <a:gd name="T2" fmla="*/ 5539588 w 10000"/>
                <a:gd name="T3" fmla="*/ 1471825 h 10000"/>
                <a:gd name="T4" fmla="*/ 0 w 10000"/>
                <a:gd name="T5" fmla="*/ 0 h 10000"/>
                <a:gd name="T6" fmla="*/ 0 w 10000"/>
                <a:gd name="T7" fmla="*/ 2940641 h 10000"/>
                <a:gd name="T8" fmla="*/ 2772971 w 10000"/>
                <a:gd name="T9" fmla="*/ 7356103 h 10000"/>
                <a:gd name="T10" fmla="*/ 4138115 w 10000"/>
                <a:gd name="T11" fmla="*/ 12109724 h 10000"/>
                <a:gd name="T12" fmla="*/ 2772971 w 10000"/>
                <a:gd name="T13" fmla="*/ 14954558 h 10000"/>
                <a:gd name="T14" fmla="*/ 5539588 w 10000"/>
                <a:gd name="T15" fmla="*/ 17897996 h 10000"/>
                <a:gd name="T16" fmla="*/ 9738697 w 10000"/>
                <a:gd name="T17" fmla="*/ 21659295 h 10000"/>
                <a:gd name="T18" fmla="*/ 25047652 w 10000"/>
                <a:gd name="T19" fmla="*/ 18924256 h 10000"/>
                <a:gd name="T20" fmla="*/ 27107390 w 10000"/>
                <a:gd name="T21" fmla="*/ 19930961 h 10000"/>
                <a:gd name="T22" fmla="*/ 30532582 w 10000"/>
                <a:gd name="T23" fmla="*/ 19950516 h 10000"/>
                <a:gd name="T24" fmla="*/ 30471606 w 10000"/>
                <a:gd name="T25" fmla="*/ 20838638 h 10000"/>
                <a:gd name="T26" fmla="*/ 27698635 w 10000"/>
                <a:gd name="T27" fmla="*/ 22310463 h 10000"/>
                <a:gd name="T28" fmla="*/ 30471606 w 10000"/>
                <a:gd name="T29" fmla="*/ 28194755 h 10000"/>
                <a:gd name="T30" fmla="*/ 41551111 w 10000"/>
                <a:gd name="T31" fmla="*/ 23782288 h 10000"/>
                <a:gd name="T32" fmla="*/ 52630635 w 10000"/>
                <a:gd name="T33" fmla="*/ 23782288 h 10000"/>
                <a:gd name="T34" fmla="*/ 58170241 w 10000"/>
                <a:gd name="T35" fmla="*/ 19369822 h 10000"/>
                <a:gd name="T36" fmla="*/ 60943194 w 10000"/>
                <a:gd name="T37" fmla="*/ 19369822 h 10000"/>
                <a:gd name="T38" fmla="*/ 44324082 w 10000"/>
                <a:gd name="T39" fmla="*/ 16426171 h 10000"/>
                <a:gd name="T40" fmla="*/ 41551111 w 10000"/>
                <a:gd name="T41" fmla="*/ 8824933 h 10000"/>
                <a:gd name="T42" fmla="*/ 52630635 w 10000"/>
                <a:gd name="T43" fmla="*/ 2940641 h 10000"/>
                <a:gd name="T44" fmla="*/ 36011194 w 10000"/>
                <a:gd name="T45" fmla="*/ 0 h 10000"/>
                <a:gd name="T46" fmla="*/ 22159047 w 10000"/>
                <a:gd name="T47" fmla="*/ 1471825 h 100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0000" h="10000">
                  <a:moveTo>
                    <a:pt x="3636" y="522"/>
                  </a:moveTo>
                  <a:lnTo>
                    <a:pt x="909" y="522"/>
                  </a:lnTo>
                  <a:lnTo>
                    <a:pt x="0" y="0"/>
                  </a:lnTo>
                  <a:lnTo>
                    <a:pt x="0" y="1043"/>
                  </a:lnTo>
                  <a:lnTo>
                    <a:pt x="455" y="2609"/>
                  </a:lnTo>
                  <a:cubicBezTo>
                    <a:pt x="530" y="3171"/>
                    <a:pt x="604" y="3733"/>
                    <a:pt x="679" y="4295"/>
                  </a:cubicBezTo>
                  <a:cubicBezTo>
                    <a:pt x="604" y="4631"/>
                    <a:pt x="530" y="4968"/>
                    <a:pt x="455" y="5304"/>
                  </a:cubicBezTo>
                  <a:lnTo>
                    <a:pt x="909" y="6348"/>
                  </a:lnTo>
                  <a:lnTo>
                    <a:pt x="1598" y="7682"/>
                  </a:lnTo>
                  <a:cubicBezTo>
                    <a:pt x="2779" y="7328"/>
                    <a:pt x="2976" y="7157"/>
                    <a:pt x="4110" y="6712"/>
                  </a:cubicBezTo>
                  <a:lnTo>
                    <a:pt x="4448" y="7069"/>
                  </a:lnTo>
                  <a:lnTo>
                    <a:pt x="5010" y="7076"/>
                  </a:lnTo>
                  <a:cubicBezTo>
                    <a:pt x="5007" y="7181"/>
                    <a:pt x="5003" y="7286"/>
                    <a:pt x="5000" y="7391"/>
                  </a:cubicBezTo>
                  <a:lnTo>
                    <a:pt x="4545" y="7913"/>
                  </a:lnTo>
                  <a:lnTo>
                    <a:pt x="5000" y="10000"/>
                  </a:lnTo>
                  <a:lnTo>
                    <a:pt x="6818" y="8435"/>
                  </a:lnTo>
                  <a:lnTo>
                    <a:pt x="8636" y="8435"/>
                  </a:lnTo>
                  <a:lnTo>
                    <a:pt x="9545" y="6870"/>
                  </a:lnTo>
                  <a:lnTo>
                    <a:pt x="10000" y="6870"/>
                  </a:lnTo>
                  <a:lnTo>
                    <a:pt x="7273" y="5826"/>
                  </a:lnTo>
                  <a:cubicBezTo>
                    <a:pt x="7121" y="4927"/>
                    <a:pt x="6970" y="4029"/>
                    <a:pt x="6818" y="3130"/>
                  </a:cubicBezTo>
                  <a:lnTo>
                    <a:pt x="8636" y="1043"/>
                  </a:lnTo>
                  <a:lnTo>
                    <a:pt x="5909" y="0"/>
                  </a:lnTo>
                  <a:lnTo>
                    <a:pt x="3636" y="52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3" name="Freeform 361"/>
            <p:cNvSpPr>
              <a:spLocks/>
            </p:cNvSpPr>
            <p:nvPr/>
          </p:nvSpPr>
          <p:spPr bwMode="auto">
            <a:xfrm>
              <a:off x="2900466" y="3389051"/>
              <a:ext cx="114551" cy="65518"/>
            </a:xfrm>
            <a:custGeom>
              <a:avLst/>
              <a:gdLst>
                <a:gd name="T0" fmla="*/ 11660715 w 10000"/>
                <a:gd name="T1" fmla="*/ 642479 h 11466"/>
                <a:gd name="T2" fmla="*/ 10601051 w 10000"/>
                <a:gd name="T3" fmla="*/ 411497 h 11466"/>
                <a:gd name="T4" fmla="*/ 8480157 w 10000"/>
                <a:gd name="T5" fmla="*/ 180516 h 11466"/>
                <a:gd name="T6" fmla="*/ 5403601 w 10000"/>
                <a:gd name="T7" fmla="*/ 359942 h 11466"/>
                <a:gd name="T8" fmla="*/ 4815962 w 10000"/>
                <a:gd name="T9" fmla="*/ 0 h 11466"/>
                <a:gd name="T10" fmla="*/ 3180420 w 10000"/>
                <a:gd name="T11" fmla="*/ 347017 h 11466"/>
                <a:gd name="T12" fmla="*/ 0 w 10000"/>
                <a:gd name="T13" fmla="*/ 1104441 h 11466"/>
                <a:gd name="T14" fmla="*/ 0 w 10000"/>
                <a:gd name="T15" fmla="*/ 1566369 h 11466"/>
                <a:gd name="T16" fmla="*/ 2120756 w 10000"/>
                <a:gd name="T17" fmla="*/ 1566369 h 11466"/>
                <a:gd name="T18" fmla="*/ 3128551 w 10000"/>
                <a:gd name="T19" fmla="*/ 2118686 h 11466"/>
                <a:gd name="T20" fmla="*/ 4240084 w 10000"/>
                <a:gd name="T21" fmla="*/ 2028332 h 11466"/>
                <a:gd name="T22" fmla="*/ 6583589 w 10000"/>
                <a:gd name="T23" fmla="*/ 1669485 h 11466"/>
                <a:gd name="T24" fmla="*/ 7800541 w 10000"/>
                <a:gd name="T25" fmla="*/ 1874785 h 11466"/>
                <a:gd name="T26" fmla="*/ 11660715 w 10000"/>
                <a:gd name="T27" fmla="*/ 1566369 h 11466"/>
                <a:gd name="T28" fmla="*/ 13781471 w 10000"/>
                <a:gd name="T29" fmla="*/ 1335388 h 11466"/>
                <a:gd name="T30" fmla="*/ 14841135 w 10000"/>
                <a:gd name="T31" fmla="*/ 1335388 h 11466"/>
                <a:gd name="T32" fmla="*/ 13781471 w 10000"/>
                <a:gd name="T33" fmla="*/ 1104441 h 11466"/>
                <a:gd name="T34" fmla="*/ 11660715 w 10000"/>
                <a:gd name="T35" fmla="*/ 642479 h 1146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000" h="11466">
                  <a:moveTo>
                    <a:pt x="7857" y="3477"/>
                  </a:moveTo>
                  <a:lnTo>
                    <a:pt x="7143" y="2227"/>
                  </a:lnTo>
                  <a:lnTo>
                    <a:pt x="5714" y="977"/>
                  </a:lnTo>
                  <a:lnTo>
                    <a:pt x="3641" y="1948"/>
                  </a:lnTo>
                  <a:cubicBezTo>
                    <a:pt x="3532" y="1206"/>
                    <a:pt x="3354" y="742"/>
                    <a:pt x="3245" y="0"/>
                  </a:cubicBezTo>
                  <a:lnTo>
                    <a:pt x="2143" y="1878"/>
                  </a:lnTo>
                  <a:lnTo>
                    <a:pt x="0" y="5977"/>
                  </a:lnTo>
                  <a:lnTo>
                    <a:pt x="0" y="8477"/>
                  </a:lnTo>
                  <a:lnTo>
                    <a:pt x="1429" y="8477"/>
                  </a:lnTo>
                  <a:lnTo>
                    <a:pt x="2108" y="11466"/>
                  </a:lnTo>
                  <a:lnTo>
                    <a:pt x="2857" y="10977"/>
                  </a:lnTo>
                  <a:lnTo>
                    <a:pt x="4436" y="9035"/>
                  </a:lnTo>
                  <a:lnTo>
                    <a:pt x="5256" y="10146"/>
                  </a:lnTo>
                  <a:lnTo>
                    <a:pt x="7857" y="8477"/>
                  </a:lnTo>
                  <a:lnTo>
                    <a:pt x="9286" y="7227"/>
                  </a:lnTo>
                  <a:lnTo>
                    <a:pt x="10000" y="7227"/>
                  </a:lnTo>
                  <a:lnTo>
                    <a:pt x="9286" y="5977"/>
                  </a:lnTo>
                  <a:lnTo>
                    <a:pt x="7857" y="347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4" name="Freeform 363"/>
            <p:cNvSpPr>
              <a:spLocks/>
            </p:cNvSpPr>
            <p:nvPr/>
          </p:nvSpPr>
          <p:spPr bwMode="auto">
            <a:xfrm>
              <a:off x="2843820" y="3242727"/>
              <a:ext cx="71751" cy="75346"/>
            </a:xfrm>
            <a:custGeom>
              <a:avLst/>
              <a:gdLst>
                <a:gd name="T0" fmla="*/ 853877 w 10056"/>
                <a:gd name="T1" fmla="*/ 1901050 h 10000"/>
                <a:gd name="T2" fmla="*/ 1199163 w 10056"/>
                <a:gd name="T3" fmla="*/ 2661744 h 10000"/>
                <a:gd name="T4" fmla="*/ 1890040 w 10056"/>
                <a:gd name="T5" fmla="*/ 3041860 h 10000"/>
                <a:gd name="T6" fmla="*/ 2519852 w 10056"/>
                <a:gd name="T7" fmla="*/ 3533440 h 10000"/>
                <a:gd name="T8" fmla="*/ 3168589 w 10056"/>
                <a:gd name="T9" fmla="*/ 4158958 h 10000"/>
                <a:gd name="T10" fmla="*/ 3574230 w 10056"/>
                <a:gd name="T11" fmla="*/ 3130881 h 10000"/>
                <a:gd name="T12" fmla="*/ 3333712 w 10056"/>
                <a:gd name="T13" fmla="*/ 2370194 h 10000"/>
                <a:gd name="T14" fmla="*/ 3594263 w 10056"/>
                <a:gd name="T15" fmla="*/ 1365000 h 10000"/>
                <a:gd name="T16" fmla="*/ 3087789 w 10056"/>
                <a:gd name="T17" fmla="*/ 984817 h 10000"/>
                <a:gd name="T18" fmla="*/ 2580612 w 10056"/>
                <a:gd name="T19" fmla="*/ 760247 h 10000"/>
                <a:gd name="T20" fmla="*/ 1890040 w 10056"/>
                <a:gd name="T21" fmla="*/ 380123 h 10000"/>
                <a:gd name="T22" fmla="*/ 1199163 w 10056"/>
                <a:gd name="T23" fmla="*/ 380123 h 10000"/>
                <a:gd name="T24" fmla="*/ 853877 w 10056"/>
                <a:gd name="T25" fmla="*/ 0 h 10000"/>
                <a:gd name="T26" fmla="*/ 163355 w 10056"/>
                <a:gd name="T27" fmla="*/ 380123 h 10000"/>
                <a:gd name="T28" fmla="*/ 0 w 10056"/>
                <a:gd name="T29" fmla="*/ 403835 h 10000"/>
                <a:gd name="T30" fmla="*/ 325253 w 10056"/>
                <a:gd name="T31" fmla="*/ 1431913 h 10000"/>
                <a:gd name="T32" fmla="*/ 853877 w 10056"/>
                <a:gd name="T33" fmla="*/ 1901050 h 100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056" h="10000">
                  <a:moveTo>
                    <a:pt x="2389" y="4571"/>
                  </a:moveTo>
                  <a:lnTo>
                    <a:pt x="3355" y="6400"/>
                  </a:lnTo>
                  <a:lnTo>
                    <a:pt x="5288" y="7314"/>
                  </a:lnTo>
                  <a:lnTo>
                    <a:pt x="7050" y="8496"/>
                  </a:lnTo>
                  <a:lnTo>
                    <a:pt x="8865" y="10000"/>
                  </a:lnTo>
                  <a:cubicBezTo>
                    <a:pt x="8961" y="9105"/>
                    <a:pt x="9904" y="8423"/>
                    <a:pt x="10000" y="7528"/>
                  </a:cubicBezTo>
                  <a:lnTo>
                    <a:pt x="9327" y="5699"/>
                  </a:lnTo>
                  <a:cubicBezTo>
                    <a:pt x="9382" y="4965"/>
                    <a:pt x="10001" y="4016"/>
                    <a:pt x="10056" y="3282"/>
                  </a:cubicBezTo>
                  <a:lnTo>
                    <a:pt x="8639" y="2368"/>
                  </a:lnTo>
                  <a:lnTo>
                    <a:pt x="7220" y="1828"/>
                  </a:lnTo>
                  <a:lnTo>
                    <a:pt x="5288" y="914"/>
                  </a:lnTo>
                  <a:lnTo>
                    <a:pt x="3355" y="914"/>
                  </a:lnTo>
                  <a:lnTo>
                    <a:pt x="2389" y="0"/>
                  </a:lnTo>
                  <a:lnTo>
                    <a:pt x="457" y="914"/>
                  </a:lnTo>
                  <a:lnTo>
                    <a:pt x="0" y="971"/>
                  </a:lnTo>
                  <a:cubicBezTo>
                    <a:pt x="152" y="1866"/>
                    <a:pt x="757" y="2548"/>
                    <a:pt x="910" y="3443"/>
                  </a:cubicBezTo>
                  <a:lnTo>
                    <a:pt x="2389" y="457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5" name="Freeform 252"/>
            <p:cNvSpPr>
              <a:spLocks/>
            </p:cNvSpPr>
            <p:nvPr/>
          </p:nvSpPr>
          <p:spPr bwMode="auto">
            <a:xfrm rot="21133526">
              <a:off x="3075440" y="3419626"/>
              <a:ext cx="89375" cy="46955"/>
            </a:xfrm>
            <a:custGeom>
              <a:avLst/>
              <a:gdLst>
                <a:gd name="T0" fmla="*/ 0 w 1912593"/>
                <a:gd name="T1" fmla="*/ 14 h 1229193"/>
                <a:gd name="T2" fmla="*/ 8 w 1912593"/>
                <a:gd name="T3" fmla="*/ 68 h 1229193"/>
                <a:gd name="T4" fmla="*/ 110 w 1912593"/>
                <a:gd name="T5" fmla="*/ 72 h 1229193"/>
                <a:gd name="T6" fmla="*/ 190 w 1912593"/>
                <a:gd name="T7" fmla="*/ 19 h 1229193"/>
                <a:gd name="T8" fmla="*/ 178 w 1912593"/>
                <a:gd name="T9" fmla="*/ 0 h 1229193"/>
                <a:gd name="T10" fmla="*/ 112 w 1912593"/>
                <a:gd name="T11" fmla="*/ 15 h 1229193"/>
                <a:gd name="T12" fmla="*/ 15 w 1912593"/>
                <a:gd name="T13" fmla="*/ 14 h 1229193"/>
                <a:gd name="T14" fmla="*/ 13 w 1912593"/>
                <a:gd name="T15" fmla="*/ 14 h 1229193"/>
                <a:gd name="T16" fmla="*/ 0 w 1912593"/>
                <a:gd name="T17" fmla="*/ 14 h 12291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12593" h="1229193">
                  <a:moveTo>
                    <a:pt x="0" y="233280"/>
                  </a:moveTo>
                  <a:lnTo>
                    <a:pt x="83793" y="1154242"/>
                  </a:lnTo>
                  <a:lnTo>
                    <a:pt x="1103124" y="1229193"/>
                  </a:lnTo>
                  <a:lnTo>
                    <a:pt x="1912593" y="314793"/>
                  </a:lnTo>
                  <a:lnTo>
                    <a:pt x="1792672" y="0"/>
                  </a:lnTo>
                  <a:lnTo>
                    <a:pt x="1124055" y="252554"/>
                  </a:lnTo>
                  <a:cubicBezTo>
                    <a:pt x="892871" y="224853"/>
                    <a:pt x="379360" y="273001"/>
                    <a:pt x="148176" y="245300"/>
                  </a:cubicBezTo>
                  <a:lnTo>
                    <a:pt x="128763" y="242675"/>
                  </a:lnTo>
                  <a:lnTo>
                    <a:pt x="0" y="23328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6" name="Freeform 253"/>
            <p:cNvSpPr>
              <a:spLocks/>
            </p:cNvSpPr>
            <p:nvPr/>
          </p:nvSpPr>
          <p:spPr bwMode="auto">
            <a:xfrm>
              <a:off x="3080475" y="3428361"/>
              <a:ext cx="142244" cy="149599"/>
            </a:xfrm>
            <a:custGeom>
              <a:avLst/>
              <a:gdLst>
                <a:gd name="T0" fmla="*/ 121 w 3644175"/>
                <a:gd name="T1" fmla="*/ 0 h 3780713"/>
                <a:gd name="T2" fmla="*/ 68 w 3644175"/>
                <a:gd name="T3" fmla="*/ 59 h 3780713"/>
                <a:gd name="T4" fmla="*/ 6 w 3644175"/>
                <a:gd name="T5" fmla="*/ 61 h 3780713"/>
                <a:gd name="T6" fmla="*/ 0 w 3644175"/>
                <a:gd name="T7" fmla="*/ 79 h 3780713"/>
                <a:gd name="T8" fmla="*/ 15 w 3644175"/>
                <a:gd name="T9" fmla="*/ 112 h 3780713"/>
                <a:gd name="T10" fmla="*/ 29 w 3644175"/>
                <a:gd name="T11" fmla="*/ 93 h 3780713"/>
                <a:gd name="T12" fmla="*/ 38 w 3644175"/>
                <a:gd name="T13" fmla="*/ 83 h 3780713"/>
                <a:gd name="T14" fmla="*/ 54 w 3644175"/>
                <a:gd name="T15" fmla="*/ 99 h 3780713"/>
                <a:gd name="T16" fmla="*/ 68 w 3644175"/>
                <a:gd name="T17" fmla="*/ 147 h 3780713"/>
                <a:gd name="T18" fmla="*/ 97 w 3644175"/>
                <a:gd name="T19" fmla="*/ 180 h 3780713"/>
                <a:gd name="T20" fmla="*/ 193 w 3644175"/>
                <a:gd name="T21" fmla="*/ 231 h 3780713"/>
                <a:gd name="T22" fmla="*/ 87 w 3644175"/>
                <a:gd name="T23" fmla="*/ 102 h 3780713"/>
                <a:gd name="T24" fmla="*/ 93 w 3644175"/>
                <a:gd name="T25" fmla="*/ 83 h 3780713"/>
                <a:gd name="T26" fmla="*/ 105 w 3644175"/>
                <a:gd name="T27" fmla="*/ 93 h 3780713"/>
                <a:gd name="T28" fmla="*/ 219 w 3644175"/>
                <a:gd name="T29" fmla="*/ 99 h 3780713"/>
                <a:gd name="T30" fmla="*/ 204 w 3644175"/>
                <a:gd name="T31" fmla="*/ 37 h 3780713"/>
                <a:gd name="T32" fmla="*/ 190 w 3644175"/>
                <a:gd name="T33" fmla="*/ 46 h 3780713"/>
                <a:gd name="T34" fmla="*/ 149 w 3644175"/>
                <a:gd name="T35" fmla="*/ 39 h 3780713"/>
                <a:gd name="T36" fmla="*/ 125 w 3644175"/>
                <a:gd name="T37" fmla="*/ 8 h 3780713"/>
                <a:gd name="T38" fmla="*/ 121 w 3644175"/>
                <a:gd name="T39" fmla="*/ 0 h 378071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644175" h="3780713">
                  <a:moveTo>
                    <a:pt x="2018109" y="0"/>
                  </a:moveTo>
                  <a:lnTo>
                    <a:pt x="1131347" y="970851"/>
                  </a:lnTo>
                  <a:lnTo>
                    <a:pt x="106496" y="992543"/>
                  </a:lnTo>
                  <a:lnTo>
                    <a:pt x="0" y="1285960"/>
                  </a:lnTo>
                  <a:lnTo>
                    <a:pt x="250657" y="1838746"/>
                  </a:lnTo>
                  <a:lnTo>
                    <a:pt x="476240" y="1522355"/>
                  </a:lnTo>
                  <a:lnTo>
                    <a:pt x="637449" y="1360281"/>
                  </a:lnTo>
                  <a:lnTo>
                    <a:pt x="900975" y="1622129"/>
                  </a:lnTo>
                  <a:lnTo>
                    <a:pt x="1125827" y="2401618"/>
                  </a:lnTo>
                  <a:lnTo>
                    <a:pt x="1614428" y="2951232"/>
                  </a:lnTo>
                  <a:cubicBezTo>
                    <a:pt x="2156362" y="3074631"/>
                    <a:pt x="2677783" y="3504219"/>
                    <a:pt x="3209460" y="3780713"/>
                  </a:cubicBezTo>
                  <a:lnTo>
                    <a:pt x="1455611" y="1667100"/>
                  </a:lnTo>
                  <a:lnTo>
                    <a:pt x="1543203" y="1366330"/>
                  </a:lnTo>
                  <a:lnTo>
                    <a:pt x="1755414" y="1517198"/>
                  </a:lnTo>
                  <a:lnTo>
                    <a:pt x="3644175" y="1622129"/>
                  </a:lnTo>
                  <a:lnTo>
                    <a:pt x="3394079" y="610450"/>
                  </a:lnTo>
                  <a:lnTo>
                    <a:pt x="3170007" y="750786"/>
                  </a:lnTo>
                  <a:lnTo>
                    <a:pt x="2480463" y="641709"/>
                  </a:lnTo>
                  <a:lnTo>
                    <a:pt x="2078068" y="137463"/>
                  </a:lnTo>
                  <a:lnTo>
                    <a:pt x="2018109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7" name="Freeform 254"/>
            <p:cNvSpPr>
              <a:spLocks/>
            </p:cNvSpPr>
            <p:nvPr/>
          </p:nvSpPr>
          <p:spPr bwMode="auto">
            <a:xfrm>
              <a:off x="3139639" y="3480776"/>
              <a:ext cx="98187" cy="98277"/>
            </a:xfrm>
            <a:custGeom>
              <a:avLst/>
              <a:gdLst>
                <a:gd name="T0" fmla="*/ 147 w 2398426"/>
                <a:gd name="T1" fmla="*/ 17 h 2488994"/>
                <a:gd name="T2" fmla="*/ 18 w 2398426"/>
                <a:gd name="T3" fmla="*/ 9 h 2488994"/>
                <a:gd name="T4" fmla="*/ 5 w 2398426"/>
                <a:gd name="T5" fmla="*/ 0 h 2488994"/>
                <a:gd name="T6" fmla="*/ 0 w 2398426"/>
                <a:gd name="T7" fmla="*/ 20 h 2488994"/>
                <a:gd name="T8" fmla="*/ 117 w 2398426"/>
                <a:gd name="T9" fmla="*/ 153 h 2488994"/>
                <a:gd name="T10" fmla="*/ 151 w 2398426"/>
                <a:gd name="T11" fmla="*/ 95 h 2488994"/>
                <a:gd name="T12" fmla="*/ 166 w 2398426"/>
                <a:gd name="T13" fmla="*/ 88 h 2488994"/>
                <a:gd name="T14" fmla="*/ 147 w 2398426"/>
                <a:gd name="T15" fmla="*/ 17 h 248899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98426" h="2488994">
                  <a:moveTo>
                    <a:pt x="2113613" y="269822"/>
                  </a:moveTo>
                  <a:lnTo>
                    <a:pt x="254833" y="149901"/>
                  </a:lnTo>
                  <a:lnTo>
                    <a:pt x="74951" y="0"/>
                  </a:lnTo>
                  <a:lnTo>
                    <a:pt x="0" y="329783"/>
                  </a:lnTo>
                  <a:lnTo>
                    <a:pt x="1691048" y="2488994"/>
                  </a:lnTo>
                  <a:lnTo>
                    <a:pt x="2177788" y="1556144"/>
                  </a:lnTo>
                  <a:lnTo>
                    <a:pt x="2398426" y="1439055"/>
                  </a:lnTo>
                  <a:lnTo>
                    <a:pt x="2113613" y="26982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8" name="Freeform 255"/>
            <p:cNvSpPr>
              <a:spLocks/>
            </p:cNvSpPr>
            <p:nvPr/>
          </p:nvSpPr>
          <p:spPr bwMode="auto">
            <a:xfrm rot="286500">
              <a:off x="3210132" y="3541926"/>
              <a:ext cx="45317" cy="57874"/>
            </a:xfrm>
            <a:custGeom>
              <a:avLst/>
              <a:gdLst>
                <a:gd name="T0" fmla="*/ 20 w 1259245"/>
                <a:gd name="T1" fmla="*/ 0 h 1506961"/>
                <a:gd name="T2" fmla="*/ 0 w 1259245"/>
                <a:gd name="T3" fmla="*/ 58 h 1506961"/>
                <a:gd name="T4" fmla="*/ 27 w 1259245"/>
                <a:gd name="T5" fmla="*/ 90 h 1506961"/>
                <a:gd name="T6" fmla="*/ 56 w 1259245"/>
                <a:gd name="T7" fmla="*/ 34 h 1506961"/>
                <a:gd name="T8" fmla="*/ 20 w 1259245"/>
                <a:gd name="T9" fmla="*/ 0 h 15069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9245" h="1506961">
                  <a:moveTo>
                    <a:pt x="459998" y="0"/>
                  </a:moveTo>
                  <a:lnTo>
                    <a:pt x="0" y="967315"/>
                  </a:lnTo>
                  <a:lnTo>
                    <a:pt x="599606" y="1506961"/>
                  </a:lnTo>
                  <a:lnTo>
                    <a:pt x="1259243" y="571259"/>
                  </a:lnTo>
                  <a:lnTo>
                    <a:pt x="45999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9" name="Freeform 256"/>
            <p:cNvSpPr>
              <a:spLocks/>
            </p:cNvSpPr>
            <p:nvPr/>
          </p:nvSpPr>
          <p:spPr bwMode="auto">
            <a:xfrm>
              <a:off x="3212649" y="3439281"/>
              <a:ext cx="70493" cy="57874"/>
            </a:xfrm>
            <a:custGeom>
              <a:avLst/>
              <a:gdLst>
                <a:gd name="T0" fmla="*/ 16 w 1678899"/>
                <a:gd name="T1" fmla="*/ 108 h 1259174"/>
                <a:gd name="T2" fmla="*/ 127 w 1678899"/>
                <a:gd name="T3" fmla="*/ 118 h 1259174"/>
                <a:gd name="T4" fmla="*/ 126 w 1678899"/>
                <a:gd name="T5" fmla="*/ 84 h 1259174"/>
                <a:gd name="T6" fmla="*/ 65 w 1678899"/>
                <a:gd name="T7" fmla="*/ 0 h 1259174"/>
                <a:gd name="T8" fmla="*/ 0 w 1678899"/>
                <a:gd name="T9" fmla="*/ 25 h 1259174"/>
                <a:gd name="T10" fmla="*/ 16 w 1678899"/>
                <a:gd name="T11" fmla="*/ 108 h 12591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78899" h="1259174">
                  <a:moveTo>
                    <a:pt x="209862" y="1154242"/>
                  </a:moveTo>
                  <a:lnTo>
                    <a:pt x="1678899" y="1259174"/>
                  </a:lnTo>
                  <a:lnTo>
                    <a:pt x="1663908" y="899410"/>
                  </a:lnTo>
                  <a:lnTo>
                    <a:pt x="854439" y="0"/>
                  </a:lnTo>
                  <a:lnTo>
                    <a:pt x="0" y="269823"/>
                  </a:lnTo>
                  <a:lnTo>
                    <a:pt x="209862" y="115424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0" name="Freeform 257"/>
            <p:cNvSpPr>
              <a:spLocks/>
            </p:cNvSpPr>
            <p:nvPr/>
          </p:nvSpPr>
          <p:spPr bwMode="auto">
            <a:xfrm>
              <a:off x="3225237" y="3491695"/>
              <a:ext cx="99446" cy="97185"/>
            </a:xfrm>
            <a:custGeom>
              <a:avLst/>
              <a:gdLst>
                <a:gd name="T0" fmla="*/ 0 w 2578308"/>
                <a:gd name="T1" fmla="*/ 0 h 2368446"/>
                <a:gd name="T2" fmla="*/ 15 w 2578308"/>
                <a:gd name="T3" fmla="*/ 78 h 2368446"/>
                <a:gd name="T4" fmla="*/ 6 w 2578308"/>
                <a:gd name="T5" fmla="*/ 86 h 2368446"/>
                <a:gd name="T6" fmla="*/ 50 w 2578308"/>
                <a:gd name="T7" fmla="*/ 127 h 2368446"/>
                <a:gd name="T8" fmla="*/ 65 w 2578308"/>
                <a:gd name="T9" fmla="*/ 104 h 2368446"/>
                <a:gd name="T10" fmla="*/ 101 w 2578308"/>
                <a:gd name="T11" fmla="*/ 138 h 2368446"/>
                <a:gd name="T12" fmla="*/ 95 w 2578308"/>
                <a:gd name="T13" fmla="*/ 161 h 2368446"/>
                <a:gd name="T14" fmla="*/ 136 w 2578308"/>
                <a:gd name="T15" fmla="*/ 154 h 2368446"/>
                <a:gd name="T16" fmla="*/ 150 w 2578308"/>
                <a:gd name="T17" fmla="*/ 103 h 2368446"/>
                <a:gd name="T18" fmla="*/ 123 w 2578308"/>
                <a:gd name="T19" fmla="*/ 15 h 2368446"/>
                <a:gd name="T20" fmla="*/ 84 w 2578308"/>
                <a:gd name="T21" fmla="*/ 1 h 2368446"/>
                <a:gd name="T22" fmla="*/ 0 w 2578308"/>
                <a:gd name="T23" fmla="*/ 0 h 23684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578308" h="2368446">
                  <a:moveTo>
                    <a:pt x="0" y="0"/>
                  </a:moveTo>
                  <a:lnTo>
                    <a:pt x="254833" y="1154242"/>
                  </a:lnTo>
                  <a:lnTo>
                    <a:pt x="104931" y="1259173"/>
                  </a:lnTo>
                  <a:lnTo>
                    <a:pt x="855821" y="1873287"/>
                  </a:lnTo>
                  <a:lnTo>
                    <a:pt x="1111621" y="1524299"/>
                  </a:lnTo>
                  <a:lnTo>
                    <a:pt x="1734645" y="2033965"/>
                  </a:lnTo>
                  <a:lnTo>
                    <a:pt x="1633928" y="2368446"/>
                  </a:lnTo>
                  <a:lnTo>
                    <a:pt x="2338465" y="2263514"/>
                  </a:lnTo>
                  <a:lnTo>
                    <a:pt x="2578308" y="1514006"/>
                  </a:lnTo>
                  <a:lnTo>
                    <a:pt x="2113613" y="224852"/>
                  </a:lnTo>
                  <a:lnTo>
                    <a:pt x="1439056" y="1499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1" name="Freeform 258"/>
            <p:cNvSpPr>
              <a:spLocks/>
            </p:cNvSpPr>
            <p:nvPr/>
          </p:nvSpPr>
          <p:spPr bwMode="auto">
            <a:xfrm>
              <a:off x="3251673" y="3552845"/>
              <a:ext cx="40282" cy="49139"/>
            </a:xfrm>
            <a:custGeom>
              <a:avLst/>
              <a:gdLst>
                <a:gd name="T0" fmla="*/ 22 w 1097536"/>
                <a:gd name="T1" fmla="*/ 0 h 1184223"/>
                <a:gd name="T2" fmla="*/ 0 w 1097536"/>
                <a:gd name="T3" fmla="*/ 30 h 1184223"/>
                <a:gd name="T4" fmla="*/ 21 w 1097536"/>
                <a:gd name="T5" fmla="*/ 86 h 1184223"/>
                <a:gd name="T6" fmla="*/ 50 w 1097536"/>
                <a:gd name="T7" fmla="*/ 60 h 1184223"/>
                <a:gd name="T8" fmla="*/ 51 w 1097536"/>
                <a:gd name="T9" fmla="*/ 37 h 1184223"/>
                <a:gd name="T10" fmla="*/ 22 w 1097536"/>
                <a:gd name="T11" fmla="*/ 0 h 11842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97536" h="1184223">
                  <a:moveTo>
                    <a:pt x="482939" y="0"/>
                  </a:moveTo>
                  <a:lnTo>
                    <a:pt x="0" y="416160"/>
                  </a:lnTo>
                  <a:lnTo>
                    <a:pt x="452959" y="1184223"/>
                  </a:lnTo>
                  <a:lnTo>
                    <a:pt x="1067555" y="824459"/>
                  </a:lnTo>
                  <a:lnTo>
                    <a:pt x="1097536" y="509666"/>
                  </a:lnTo>
                  <a:lnTo>
                    <a:pt x="482939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2" name="Freeform 259"/>
            <p:cNvSpPr>
              <a:spLocks/>
            </p:cNvSpPr>
            <p:nvPr/>
          </p:nvSpPr>
          <p:spPr bwMode="auto">
            <a:xfrm>
              <a:off x="3269296" y="3579052"/>
              <a:ext cx="65458" cy="61150"/>
            </a:xfrm>
            <a:custGeom>
              <a:avLst/>
              <a:gdLst>
                <a:gd name="T0" fmla="*/ 0 w 1852882"/>
                <a:gd name="T1" fmla="*/ 31 h 1521018"/>
                <a:gd name="T2" fmla="*/ 0 w 1852882"/>
                <a:gd name="T3" fmla="*/ 75 h 1521018"/>
                <a:gd name="T4" fmla="*/ 19 w 1852882"/>
                <a:gd name="T5" fmla="*/ 94 h 1521018"/>
                <a:gd name="T6" fmla="*/ 37 w 1852882"/>
                <a:gd name="T7" fmla="*/ 86 h 1521018"/>
                <a:gd name="T8" fmla="*/ 77 w 1852882"/>
                <a:gd name="T9" fmla="*/ 59 h 1521018"/>
                <a:gd name="T10" fmla="*/ 81 w 1852882"/>
                <a:gd name="T11" fmla="*/ 46 h 1521018"/>
                <a:gd name="T12" fmla="*/ 77 w 1852882"/>
                <a:gd name="T13" fmla="*/ 23 h 1521018"/>
                <a:gd name="T14" fmla="*/ 68 w 1852882"/>
                <a:gd name="T15" fmla="*/ 19 h 1521018"/>
                <a:gd name="T16" fmla="*/ 60 w 1852882"/>
                <a:gd name="T17" fmla="*/ 0 h 1521018"/>
                <a:gd name="T18" fmla="*/ 28 w 1852882"/>
                <a:gd name="T19" fmla="*/ 11 h 1521018"/>
                <a:gd name="T20" fmla="*/ 0 w 1852882"/>
                <a:gd name="T21" fmla="*/ 31 h 152101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852882" h="1521018">
                  <a:moveTo>
                    <a:pt x="0" y="507061"/>
                  </a:moveTo>
                  <a:lnTo>
                    <a:pt x="0" y="1211599"/>
                  </a:lnTo>
                  <a:lnTo>
                    <a:pt x="435424" y="1521018"/>
                  </a:lnTo>
                  <a:lnTo>
                    <a:pt x="839449" y="1391481"/>
                  </a:lnTo>
                  <a:lnTo>
                    <a:pt x="1763339" y="952692"/>
                  </a:lnTo>
                  <a:lnTo>
                    <a:pt x="1852882" y="743963"/>
                  </a:lnTo>
                  <a:lnTo>
                    <a:pt x="1756379" y="372784"/>
                  </a:lnTo>
                  <a:lnTo>
                    <a:pt x="1563372" y="307281"/>
                  </a:lnTo>
                  <a:lnTo>
                    <a:pt x="1370668" y="0"/>
                  </a:lnTo>
                  <a:lnTo>
                    <a:pt x="644577" y="177278"/>
                  </a:lnTo>
                  <a:lnTo>
                    <a:pt x="0" y="50706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3" name="Freeform 260"/>
            <p:cNvSpPr>
              <a:spLocks/>
            </p:cNvSpPr>
            <p:nvPr/>
          </p:nvSpPr>
          <p:spPr bwMode="auto">
            <a:xfrm>
              <a:off x="3229014" y="3570317"/>
              <a:ext cx="54128" cy="109196"/>
            </a:xfrm>
            <a:custGeom>
              <a:avLst/>
              <a:gdLst>
                <a:gd name="T0" fmla="*/ 0 w 444747"/>
                <a:gd name="T1" fmla="*/ 425 h 900169"/>
                <a:gd name="T2" fmla="*/ 177 w 444747"/>
                <a:gd name="T3" fmla="*/ 533 h 900169"/>
                <a:gd name="T4" fmla="*/ 177 w 444747"/>
                <a:gd name="T5" fmla="*/ 1275 h 900169"/>
                <a:gd name="T6" fmla="*/ 467 w 444747"/>
                <a:gd name="T7" fmla="*/ 1604 h 900169"/>
                <a:gd name="T8" fmla="*/ 580 w 444747"/>
                <a:gd name="T9" fmla="*/ 1490 h 900169"/>
                <a:gd name="T10" fmla="*/ 681 w 444747"/>
                <a:gd name="T11" fmla="*/ 1218 h 900169"/>
                <a:gd name="T12" fmla="*/ 643 w 444747"/>
                <a:gd name="T13" fmla="*/ 1084 h 900169"/>
                <a:gd name="T14" fmla="*/ 788 w 444747"/>
                <a:gd name="T15" fmla="*/ 1027 h 900169"/>
                <a:gd name="T16" fmla="*/ 580 w 444747"/>
                <a:gd name="T17" fmla="*/ 850 h 900169"/>
                <a:gd name="T18" fmla="*/ 580 w 444747"/>
                <a:gd name="T19" fmla="*/ 476 h 900169"/>
                <a:gd name="T20" fmla="*/ 328 w 444747"/>
                <a:gd name="T21" fmla="*/ 0 h 900169"/>
                <a:gd name="T22" fmla="*/ 0 w 444747"/>
                <a:gd name="T23" fmla="*/ 425 h 90016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44747" h="900169">
                  <a:moveTo>
                    <a:pt x="0" y="238385"/>
                  </a:moveTo>
                  <a:lnTo>
                    <a:pt x="99623" y="298870"/>
                  </a:lnTo>
                  <a:lnTo>
                    <a:pt x="99623" y="715154"/>
                  </a:lnTo>
                  <a:lnTo>
                    <a:pt x="263290" y="900169"/>
                  </a:lnTo>
                  <a:lnTo>
                    <a:pt x="327333" y="836125"/>
                  </a:lnTo>
                  <a:lnTo>
                    <a:pt x="384261" y="683132"/>
                  </a:lnTo>
                  <a:lnTo>
                    <a:pt x="362913" y="608414"/>
                  </a:lnTo>
                  <a:lnTo>
                    <a:pt x="444747" y="576393"/>
                  </a:lnTo>
                  <a:lnTo>
                    <a:pt x="327333" y="476769"/>
                  </a:lnTo>
                  <a:lnTo>
                    <a:pt x="327333" y="266849"/>
                  </a:lnTo>
                  <a:lnTo>
                    <a:pt x="185014" y="0"/>
                  </a:lnTo>
                  <a:lnTo>
                    <a:pt x="0" y="23838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4" name="Freeform 257"/>
            <p:cNvSpPr>
              <a:spLocks/>
            </p:cNvSpPr>
            <p:nvPr/>
          </p:nvSpPr>
          <p:spPr bwMode="auto">
            <a:xfrm>
              <a:off x="2462403" y="3084393"/>
              <a:ext cx="109516" cy="163795"/>
            </a:xfrm>
            <a:custGeom>
              <a:avLst/>
              <a:gdLst>
                <a:gd name="T0" fmla="*/ 2147483647 w 84"/>
                <a:gd name="T1" fmla="*/ 2147483647 h 126"/>
                <a:gd name="T2" fmla="*/ 0 w 84"/>
                <a:gd name="T3" fmla="*/ 2147483647 h 126"/>
                <a:gd name="T4" fmla="*/ 0 w 84"/>
                <a:gd name="T5" fmla="*/ 2147483647 h 126"/>
                <a:gd name="T6" fmla="*/ 2147483647 w 84"/>
                <a:gd name="T7" fmla="*/ 2147483647 h 126"/>
                <a:gd name="T8" fmla="*/ 2147483647 w 84"/>
                <a:gd name="T9" fmla="*/ 2147483647 h 126"/>
                <a:gd name="T10" fmla="*/ 2147483647 w 84"/>
                <a:gd name="T11" fmla="*/ 2147483647 h 126"/>
                <a:gd name="T12" fmla="*/ 2147483647 w 84"/>
                <a:gd name="T13" fmla="*/ 2147483647 h 126"/>
                <a:gd name="T14" fmla="*/ 2147483647 w 84"/>
                <a:gd name="T15" fmla="*/ 2147483647 h 126"/>
                <a:gd name="T16" fmla="*/ 2147483647 w 84"/>
                <a:gd name="T17" fmla="*/ 2147483647 h 126"/>
                <a:gd name="T18" fmla="*/ 2147483647 w 84"/>
                <a:gd name="T19" fmla="*/ 2147483647 h 126"/>
                <a:gd name="T20" fmla="*/ 2147483647 w 84"/>
                <a:gd name="T21" fmla="*/ 2147483647 h 126"/>
                <a:gd name="T22" fmla="*/ 2147483647 w 84"/>
                <a:gd name="T23" fmla="*/ 0 h 126"/>
                <a:gd name="T24" fmla="*/ 2147483647 w 84"/>
                <a:gd name="T25" fmla="*/ 2147483647 h 126"/>
                <a:gd name="T26" fmla="*/ 2147483647 w 84"/>
                <a:gd name="T27" fmla="*/ 2147483647 h 126"/>
                <a:gd name="T28" fmla="*/ 2147483647 w 84"/>
                <a:gd name="T29" fmla="*/ 2147483647 h 126"/>
                <a:gd name="T30" fmla="*/ 2147483647 w 84"/>
                <a:gd name="T31" fmla="*/ 2147483647 h 126"/>
                <a:gd name="T32" fmla="*/ 2147483647 w 84"/>
                <a:gd name="T33" fmla="*/ 2147483647 h 126"/>
                <a:gd name="T34" fmla="*/ 2147483647 w 84"/>
                <a:gd name="T35" fmla="*/ 2147483647 h 126"/>
                <a:gd name="T36" fmla="*/ 2147483647 w 84"/>
                <a:gd name="T37" fmla="*/ 2147483647 h 126"/>
                <a:gd name="T38" fmla="*/ 2147483647 w 84"/>
                <a:gd name="T39" fmla="*/ 2147483647 h 126"/>
                <a:gd name="T40" fmla="*/ 2147483647 w 84"/>
                <a:gd name="T41" fmla="*/ 2147483647 h 12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126">
                  <a:moveTo>
                    <a:pt x="18" y="126"/>
                  </a:moveTo>
                  <a:lnTo>
                    <a:pt x="0" y="114"/>
                  </a:lnTo>
                  <a:lnTo>
                    <a:pt x="0" y="102"/>
                  </a:lnTo>
                  <a:lnTo>
                    <a:pt x="6" y="96"/>
                  </a:lnTo>
                  <a:lnTo>
                    <a:pt x="12" y="84"/>
                  </a:lnTo>
                  <a:lnTo>
                    <a:pt x="12" y="66"/>
                  </a:lnTo>
                  <a:lnTo>
                    <a:pt x="6" y="60"/>
                  </a:lnTo>
                  <a:lnTo>
                    <a:pt x="12" y="54"/>
                  </a:lnTo>
                  <a:lnTo>
                    <a:pt x="6" y="36"/>
                  </a:lnTo>
                  <a:lnTo>
                    <a:pt x="30" y="30"/>
                  </a:lnTo>
                  <a:lnTo>
                    <a:pt x="30" y="18"/>
                  </a:lnTo>
                  <a:lnTo>
                    <a:pt x="54" y="0"/>
                  </a:lnTo>
                  <a:lnTo>
                    <a:pt x="60" y="6"/>
                  </a:lnTo>
                  <a:lnTo>
                    <a:pt x="72" y="6"/>
                  </a:lnTo>
                  <a:lnTo>
                    <a:pt x="78" y="18"/>
                  </a:lnTo>
                  <a:lnTo>
                    <a:pt x="84" y="30"/>
                  </a:lnTo>
                  <a:lnTo>
                    <a:pt x="72" y="42"/>
                  </a:lnTo>
                  <a:lnTo>
                    <a:pt x="78" y="66"/>
                  </a:lnTo>
                  <a:lnTo>
                    <a:pt x="72" y="96"/>
                  </a:lnTo>
                  <a:lnTo>
                    <a:pt x="54" y="102"/>
                  </a:lnTo>
                  <a:lnTo>
                    <a:pt x="18" y="12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5" name="Freeform 279"/>
            <p:cNvSpPr>
              <a:spLocks/>
            </p:cNvSpPr>
            <p:nvPr/>
          </p:nvSpPr>
          <p:spPr bwMode="auto">
            <a:xfrm>
              <a:off x="3025088" y="3717732"/>
              <a:ext cx="78046" cy="45862"/>
            </a:xfrm>
            <a:custGeom>
              <a:avLst/>
              <a:gdLst>
                <a:gd name="T0" fmla="*/ 0 w 60"/>
                <a:gd name="T1" fmla="*/ 2147483647 h 36"/>
                <a:gd name="T2" fmla="*/ 2147483647 w 60"/>
                <a:gd name="T3" fmla="*/ 0 h 36"/>
                <a:gd name="T4" fmla="*/ 2147483647 w 60"/>
                <a:gd name="T5" fmla="*/ 2147483647 h 36"/>
                <a:gd name="T6" fmla="*/ 2147483647 w 60"/>
                <a:gd name="T7" fmla="*/ 2147483647 h 36"/>
                <a:gd name="T8" fmla="*/ 2147483647 w 60"/>
                <a:gd name="T9" fmla="*/ 2147483647 h 36"/>
                <a:gd name="T10" fmla="*/ 2147483647 w 60"/>
                <a:gd name="T11" fmla="*/ 2147483647 h 36"/>
                <a:gd name="T12" fmla="*/ 0 w 60"/>
                <a:gd name="T13" fmla="*/ 2147483647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" h="36">
                  <a:moveTo>
                    <a:pt x="0" y="12"/>
                  </a:moveTo>
                  <a:lnTo>
                    <a:pt x="36" y="0"/>
                  </a:lnTo>
                  <a:lnTo>
                    <a:pt x="60" y="6"/>
                  </a:lnTo>
                  <a:lnTo>
                    <a:pt x="60" y="18"/>
                  </a:lnTo>
                  <a:lnTo>
                    <a:pt x="54" y="36"/>
                  </a:lnTo>
                  <a:lnTo>
                    <a:pt x="30" y="24"/>
                  </a:lnTo>
                  <a:lnTo>
                    <a:pt x="0" y="1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6" name="Freeform 280"/>
            <p:cNvSpPr>
              <a:spLocks/>
            </p:cNvSpPr>
            <p:nvPr/>
          </p:nvSpPr>
          <p:spPr bwMode="auto">
            <a:xfrm>
              <a:off x="2936972" y="3628191"/>
              <a:ext cx="32729" cy="62242"/>
            </a:xfrm>
            <a:custGeom>
              <a:avLst/>
              <a:gdLst>
                <a:gd name="T0" fmla="*/ 0 w 24"/>
                <a:gd name="T1" fmla="*/ 2147483647 h 48"/>
                <a:gd name="T2" fmla="*/ 2147483647 w 24"/>
                <a:gd name="T3" fmla="*/ 2147483647 h 48"/>
                <a:gd name="T4" fmla="*/ 2147483647 w 24"/>
                <a:gd name="T5" fmla="*/ 0 h 48"/>
                <a:gd name="T6" fmla="*/ 2147483647 w 24"/>
                <a:gd name="T7" fmla="*/ 2147483647 h 48"/>
                <a:gd name="T8" fmla="*/ 2147483647 w 24"/>
                <a:gd name="T9" fmla="*/ 2147483647 h 48"/>
                <a:gd name="T10" fmla="*/ 0 w 24"/>
                <a:gd name="T11" fmla="*/ 2147483647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" h="48">
                  <a:moveTo>
                    <a:pt x="0" y="48"/>
                  </a:moveTo>
                  <a:lnTo>
                    <a:pt x="6" y="6"/>
                  </a:lnTo>
                  <a:lnTo>
                    <a:pt x="18" y="0"/>
                  </a:lnTo>
                  <a:lnTo>
                    <a:pt x="24" y="24"/>
                  </a:lnTo>
                  <a:lnTo>
                    <a:pt x="24" y="48"/>
                  </a:lnTo>
                  <a:lnTo>
                    <a:pt x="0" y="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7" name="Freeform 281"/>
            <p:cNvSpPr>
              <a:spLocks/>
            </p:cNvSpPr>
            <p:nvPr/>
          </p:nvSpPr>
          <p:spPr bwMode="auto">
            <a:xfrm>
              <a:off x="2929419" y="3564857"/>
              <a:ext cx="40282" cy="48046"/>
            </a:xfrm>
            <a:custGeom>
              <a:avLst/>
              <a:gdLst>
                <a:gd name="T0" fmla="*/ 0 w 30"/>
                <a:gd name="T1" fmla="*/ 2147483647 h 37"/>
                <a:gd name="T2" fmla="*/ 2147483647 w 30"/>
                <a:gd name="T3" fmla="*/ 0 h 37"/>
                <a:gd name="T4" fmla="*/ 2147483647 w 30"/>
                <a:gd name="T5" fmla="*/ 2147483647 h 37"/>
                <a:gd name="T6" fmla="*/ 2147483647 w 30"/>
                <a:gd name="T7" fmla="*/ 2147483647 h 37"/>
                <a:gd name="T8" fmla="*/ 0 w 30"/>
                <a:gd name="T9" fmla="*/ 2147483647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" h="37">
                  <a:moveTo>
                    <a:pt x="0" y="12"/>
                  </a:moveTo>
                  <a:lnTo>
                    <a:pt x="24" y="0"/>
                  </a:lnTo>
                  <a:lnTo>
                    <a:pt x="30" y="24"/>
                  </a:lnTo>
                  <a:lnTo>
                    <a:pt x="24" y="37"/>
                  </a:lnTo>
                  <a:lnTo>
                    <a:pt x="0" y="1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8" name="Freeform 282"/>
            <p:cNvSpPr>
              <a:spLocks/>
            </p:cNvSpPr>
            <p:nvPr/>
          </p:nvSpPr>
          <p:spPr bwMode="auto">
            <a:xfrm>
              <a:off x="3727500" y="3741755"/>
              <a:ext cx="40282" cy="7643"/>
            </a:xfrm>
            <a:custGeom>
              <a:avLst/>
              <a:gdLst>
                <a:gd name="T0" fmla="*/ 2147483647 w 30"/>
                <a:gd name="T1" fmla="*/ 0 h 6"/>
                <a:gd name="T2" fmla="*/ 2147483647 w 30"/>
                <a:gd name="T3" fmla="*/ 0 h 6"/>
                <a:gd name="T4" fmla="*/ 0 w 30"/>
                <a:gd name="T5" fmla="*/ 2147483647 h 6"/>
                <a:gd name="T6" fmla="*/ 2147483647 w 30"/>
                <a:gd name="T7" fmla="*/ 0 h 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" h="6">
                  <a:moveTo>
                    <a:pt x="24" y="0"/>
                  </a:moveTo>
                  <a:lnTo>
                    <a:pt x="30" y="0"/>
                  </a:lnTo>
                  <a:lnTo>
                    <a:pt x="0" y="6"/>
                  </a:lnTo>
                  <a:lnTo>
                    <a:pt x="2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9" name="Freeform 299"/>
            <p:cNvSpPr>
              <a:spLocks/>
            </p:cNvSpPr>
            <p:nvPr/>
          </p:nvSpPr>
          <p:spPr bwMode="auto">
            <a:xfrm>
              <a:off x="3222720" y="3038530"/>
              <a:ext cx="159868" cy="108104"/>
            </a:xfrm>
            <a:custGeom>
              <a:avLst/>
              <a:gdLst>
                <a:gd name="T0" fmla="*/ 2147483647 w 20"/>
                <a:gd name="T1" fmla="*/ 2147483647 h 14"/>
                <a:gd name="T2" fmla="*/ 2147483647 w 20"/>
                <a:gd name="T3" fmla="*/ 2147483647 h 14"/>
                <a:gd name="T4" fmla="*/ 2147483647 w 20"/>
                <a:gd name="T5" fmla="*/ 0 h 14"/>
                <a:gd name="T6" fmla="*/ 2147483647 w 20"/>
                <a:gd name="T7" fmla="*/ 2147483647 h 14"/>
                <a:gd name="T8" fmla="*/ 2147483647 w 20"/>
                <a:gd name="T9" fmla="*/ 0 h 14"/>
                <a:gd name="T10" fmla="*/ 2147483647 w 20"/>
                <a:gd name="T11" fmla="*/ 0 h 14"/>
                <a:gd name="T12" fmla="*/ 2147483647 w 20"/>
                <a:gd name="T13" fmla="*/ 2147483647 h 14"/>
                <a:gd name="T14" fmla="*/ 2147483647 w 20"/>
                <a:gd name="T15" fmla="*/ 2147483647 h 14"/>
                <a:gd name="T16" fmla="*/ 0 w 20"/>
                <a:gd name="T17" fmla="*/ 2147483647 h 14"/>
                <a:gd name="T18" fmla="*/ 2147483647 w 20"/>
                <a:gd name="T19" fmla="*/ 2147483647 h 14"/>
                <a:gd name="T20" fmla="*/ 2147483647 w 20"/>
                <a:gd name="T21" fmla="*/ 2147483647 h 14"/>
                <a:gd name="T22" fmla="*/ 2147483647 w 20"/>
                <a:gd name="T23" fmla="*/ 2147483647 h 14"/>
                <a:gd name="T24" fmla="*/ 2147483647 w 20"/>
                <a:gd name="T25" fmla="*/ 2147483647 h 14"/>
                <a:gd name="T26" fmla="*/ 2147483647 w 20"/>
                <a:gd name="T27" fmla="*/ 2147483647 h 14"/>
                <a:gd name="T28" fmla="*/ 2147483647 w 20"/>
                <a:gd name="T29" fmla="*/ 2147483647 h 14"/>
                <a:gd name="T30" fmla="*/ 2147483647 w 20"/>
                <a:gd name="T31" fmla="*/ 2147483647 h 14"/>
                <a:gd name="T32" fmla="*/ 2147483647 w 20"/>
                <a:gd name="T33" fmla="*/ 2147483647 h 14"/>
                <a:gd name="T34" fmla="*/ 2147483647 w 20"/>
                <a:gd name="T35" fmla="*/ 2147483647 h 14"/>
                <a:gd name="T36" fmla="*/ 2147483647 w 20"/>
                <a:gd name="T37" fmla="*/ 2147483647 h 14"/>
                <a:gd name="T38" fmla="*/ 2147483647 w 20"/>
                <a:gd name="T39" fmla="*/ 2147483647 h 14"/>
                <a:gd name="T40" fmla="*/ 2147483647 w 20"/>
                <a:gd name="T41" fmla="*/ 2147483647 h 14"/>
                <a:gd name="T42" fmla="*/ 2147483647 w 20"/>
                <a:gd name="T43" fmla="*/ 2147483647 h 14"/>
                <a:gd name="T44" fmla="*/ 2147483647 w 20"/>
                <a:gd name="T45" fmla="*/ 2147483647 h 1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0" h="14">
                  <a:moveTo>
                    <a:pt x="19" y="4"/>
                  </a:moveTo>
                  <a:cubicBezTo>
                    <a:pt x="17" y="2"/>
                    <a:pt x="17" y="2"/>
                    <a:pt x="17" y="2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3"/>
                    <a:pt x="1" y="5"/>
                    <a:pt x="1" y="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5" y="12"/>
                    <a:pt x="16" y="12"/>
                  </a:cubicBezTo>
                  <a:cubicBezTo>
                    <a:pt x="17" y="12"/>
                    <a:pt x="16" y="9"/>
                    <a:pt x="16" y="9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19" y="4"/>
                    <a:pt x="19" y="4"/>
                    <a:pt x="19" y="4"/>
                  </a:cubicBezTo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0" name="Freeform 300"/>
            <p:cNvSpPr>
              <a:spLocks/>
            </p:cNvSpPr>
            <p:nvPr/>
          </p:nvSpPr>
          <p:spPr bwMode="auto">
            <a:xfrm>
              <a:off x="3293213" y="2888931"/>
              <a:ext cx="119587" cy="101553"/>
            </a:xfrm>
            <a:custGeom>
              <a:avLst/>
              <a:gdLst>
                <a:gd name="T0" fmla="*/ 2147483647 w 90"/>
                <a:gd name="T1" fmla="*/ 2147483647 h 78"/>
                <a:gd name="T2" fmla="*/ 2147483647 w 90"/>
                <a:gd name="T3" fmla="*/ 2147483647 h 78"/>
                <a:gd name="T4" fmla="*/ 2147483647 w 90"/>
                <a:gd name="T5" fmla="*/ 2147483647 h 78"/>
                <a:gd name="T6" fmla="*/ 2147483647 w 90"/>
                <a:gd name="T7" fmla="*/ 2147483647 h 78"/>
                <a:gd name="T8" fmla="*/ 2147483647 w 90"/>
                <a:gd name="T9" fmla="*/ 2147483647 h 78"/>
                <a:gd name="T10" fmla="*/ 2147483647 w 90"/>
                <a:gd name="T11" fmla="*/ 0 h 78"/>
                <a:gd name="T12" fmla="*/ 2147483647 w 90"/>
                <a:gd name="T13" fmla="*/ 0 h 78"/>
                <a:gd name="T14" fmla="*/ 2147483647 w 90"/>
                <a:gd name="T15" fmla="*/ 0 h 78"/>
                <a:gd name="T16" fmla="*/ 0 w 90"/>
                <a:gd name="T17" fmla="*/ 2147483647 h 78"/>
                <a:gd name="T18" fmla="*/ 0 w 90"/>
                <a:gd name="T19" fmla="*/ 2147483647 h 78"/>
                <a:gd name="T20" fmla="*/ 2147483647 w 90"/>
                <a:gd name="T21" fmla="*/ 2147483647 h 78"/>
                <a:gd name="T22" fmla="*/ 2147483647 w 90"/>
                <a:gd name="T23" fmla="*/ 2147483647 h 78"/>
                <a:gd name="T24" fmla="*/ 2147483647 w 90"/>
                <a:gd name="T25" fmla="*/ 2147483647 h 78"/>
                <a:gd name="T26" fmla="*/ 2147483647 w 90"/>
                <a:gd name="T27" fmla="*/ 2147483647 h 78"/>
                <a:gd name="T28" fmla="*/ 2147483647 w 90"/>
                <a:gd name="T29" fmla="*/ 2147483647 h 78"/>
                <a:gd name="T30" fmla="*/ 2147483647 w 90"/>
                <a:gd name="T31" fmla="*/ 2147483647 h 7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0" h="78">
                  <a:moveTo>
                    <a:pt x="54" y="66"/>
                  </a:moveTo>
                  <a:lnTo>
                    <a:pt x="78" y="78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90" y="6"/>
                  </a:lnTo>
                  <a:lnTo>
                    <a:pt x="84" y="0"/>
                  </a:lnTo>
                  <a:lnTo>
                    <a:pt x="72" y="0"/>
                  </a:lnTo>
                  <a:lnTo>
                    <a:pt x="36" y="0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6" y="42"/>
                  </a:lnTo>
                  <a:lnTo>
                    <a:pt x="12" y="48"/>
                  </a:lnTo>
                  <a:lnTo>
                    <a:pt x="18" y="54"/>
                  </a:lnTo>
                  <a:lnTo>
                    <a:pt x="12" y="60"/>
                  </a:lnTo>
                  <a:lnTo>
                    <a:pt x="36" y="54"/>
                  </a:lnTo>
                  <a:lnTo>
                    <a:pt x="54" y="6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1" name="Freeform 301"/>
            <p:cNvSpPr>
              <a:spLocks/>
            </p:cNvSpPr>
            <p:nvPr/>
          </p:nvSpPr>
          <p:spPr bwMode="auto">
            <a:xfrm>
              <a:off x="3288178" y="3046174"/>
              <a:ext cx="234137" cy="210749"/>
            </a:xfrm>
            <a:custGeom>
              <a:avLst/>
              <a:gdLst>
                <a:gd name="T0" fmla="*/ 2147483647 w 30"/>
                <a:gd name="T1" fmla="*/ 2147483647 h 27"/>
                <a:gd name="T2" fmla="*/ 2147483647 w 30"/>
                <a:gd name="T3" fmla="*/ 2147483647 h 27"/>
                <a:gd name="T4" fmla="*/ 2147483647 w 30"/>
                <a:gd name="T5" fmla="*/ 2147483647 h 27"/>
                <a:gd name="T6" fmla="*/ 2147483647 w 30"/>
                <a:gd name="T7" fmla="*/ 2147483647 h 27"/>
                <a:gd name="T8" fmla="*/ 2147483647 w 30"/>
                <a:gd name="T9" fmla="*/ 0 h 27"/>
                <a:gd name="T10" fmla="*/ 2147483647 w 30"/>
                <a:gd name="T11" fmla="*/ 2147483647 h 27"/>
                <a:gd name="T12" fmla="*/ 2147483647 w 30"/>
                <a:gd name="T13" fmla="*/ 2147483647 h 27"/>
                <a:gd name="T14" fmla="*/ 2147483647 w 30"/>
                <a:gd name="T15" fmla="*/ 2147483647 h 27"/>
                <a:gd name="T16" fmla="*/ 2147483647 w 30"/>
                <a:gd name="T17" fmla="*/ 2147483647 h 27"/>
                <a:gd name="T18" fmla="*/ 2147483647 w 30"/>
                <a:gd name="T19" fmla="*/ 2147483647 h 27"/>
                <a:gd name="T20" fmla="*/ 2147483647 w 30"/>
                <a:gd name="T21" fmla="*/ 2147483647 h 27"/>
                <a:gd name="T22" fmla="*/ 2147483647 w 30"/>
                <a:gd name="T23" fmla="*/ 2147483647 h 27"/>
                <a:gd name="T24" fmla="*/ 2147483647 w 30"/>
                <a:gd name="T25" fmla="*/ 2147483647 h 27"/>
                <a:gd name="T26" fmla="*/ 2147483647 w 30"/>
                <a:gd name="T27" fmla="*/ 2147483647 h 27"/>
                <a:gd name="T28" fmla="*/ 2147483647 w 30"/>
                <a:gd name="T29" fmla="*/ 2147483647 h 27"/>
                <a:gd name="T30" fmla="*/ 2147483647 w 30"/>
                <a:gd name="T31" fmla="*/ 2147483647 h 27"/>
                <a:gd name="T32" fmla="*/ 0 w 30"/>
                <a:gd name="T33" fmla="*/ 2147483647 h 27"/>
                <a:gd name="T34" fmla="*/ 2147483647 w 30"/>
                <a:gd name="T35" fmla="*/ 2147483647 h 27"/>
                <a:gd name="T36" fmla="*/ 2147483647 w 30"/>
                <a:gd name="T37" fmla="*/ 2147483647 h 27"/>
                <a:gd name="T38" fmla="*/ 2147483647 w 30"/>
                <a:gd name="T39" fmla="*/ 2147483647 h 27"/>
                <a:gd name="T40" fmla="*/ 2147483647 w 30"/>
                <a:gd name="T41" fmla="*/ 2147483647 h 27"/>
                <a:gd name="T42" fmla="*/ 2147483647 w 30"/>
                <a:gd name="T43" fmla="*/ 2147483647 h 27"/>
                <a:gd name="T44" fmla="*/ 2147483647 w 30"/>
                <a:gd name="T45" fmla="*/ 2147483647 h 27"/>
                <a:gd name="T46" fmla="*/ 2147483647 w 30"/>
                <a:gd name="T47" fmla="*/ 2147483647 h 27"/>
                <a:gd name="T48" fmla="*/ 2147483647 w 30"/>
                <a:gd name="T49" fmla="*/ 2147483647 h 27"/>
                <a:gd name="T50" fmla="*/ 2147483647 w 30"/>
                <a:gd name="T51" fmla="*/ 2147483647 h 27"/>
                <a:gd name="T52" fmla="*/ 2147483647 w 30"/>
                <a:gd name="T53" fmla="*/ 2147483647 h 27"/>
                <a:gd name="T54" fmla="*/ 2147483647 w 30"/>
                <a:gd name="T55" fmla="*/ 2147483647 h 27"/>
                <a:gd name="T56" fmla="*/ 2147483647 w 30"/>
                <a:gd name="T57" fmla="*/ 2147483647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30" y="14"/>
                  </a:moveTo>
                  <a:cubicBezTo>
                    <a:pt x="27" y="11"/>
                    <a:pt x="27" y="11"/>
                    <a:pt x="27" y="11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8"/>
                    <a:pt x="9" y="11"/>
                    <a:pt x="8" y="11"/>
                  </a:cubicBezTo>
                  <a:cubicBezTo>
                    <a:pt x="7" y="11"/>
                    <a:pt x="5" y="11"/>
                    <a:pt x="5" y="11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9" y="16"/>
                    <a:pt x="29" y="16"/>
                    <a:pt x="29" y="16"/>
                  </a:cubicBezTo>
                  <a:lnTo>
                    <a:pt x="30" y="1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2" name="Freeform 302"/>
            <p:cNvSpPr>
              <a:spLocks/>
            </p:cNvSpPr>
            <p:nvPr/>
          </p:nvSpPr>
          <p:spPr bwMode="auto">
            <a:xfrm>
              <a:off x="3231532" y="2959909"/>
              <a:ext cx="190079" cy="108104"/>
            </a:xfrm>
            <a:custGeom>
              <a:avLst/>
              <a:gdLst>
                <a:gd name="T0" fmla="*/ 2147483647 w 24"/>
                <a:gd name="T1" fmla="*/ 2147483647 h 14"/>
                <a:gd name="T2" fmla="*/ 2147483647 w 24"/>
                <a:gd name="T3" fmla="*/ 2147483647 h 14"/>
                <a:gd name="T4" fmla="*/ 2147483647 w 24"/>
                <a:gd name="T5" fmla="*/ 2147483647 h 14"/>
                <a:gd name="T6" fmla="*/ 2147483647 w 24"/>
                <a:gd name="T7" fmla="*/ 2147483647 h 14"/>
                <a:gd name="T8" fmla="*/ 2147483647 w 24"/>
                <a:gd name="T9" fmla="*/ 2147483647 h 14"/>
                <a:gd name="T10" fmla="*/ 2147483647 w 24"/>
                <a:gd name="T11" fmla="*/ 2147483647 h 14"/>
                <a:gd name="T12" fmla="*/ 2147483647 w 24"/>
                <a:gd name="T13" fmla="*/ 2147483647 h 14"/>
                <a:gd name="T14" fmla="*/ 2147483647 w 24"/>
                <a:gd name="T15" fmla="*/ 2147483647 h 14"/>
                <a:gd name="T16" fmla="*/ 2147483647 w 24"/>
                <a:gd name="T17" fmla="*/ 2147483647 h 14"/>
                <a:gd name="T18" fmla="*/ 2147483647 w 24"/>
                <a:gd name="T19" fmla="*/ 2147483647 h 14"/>
                <a:gd name="T20" fmla="*/ 2147483647 w 24"/>
                <a:gd name="T21" fmla="*/ 2147483647 h 14"/>
                <a:gd name="T22" fmla="*/ 2147483647 w 24"/>
                <a:gd name="T23" fmla="*/ 0 h 14"/>
                <a:gd name="T24" fmla="*/ 2147483647 w 24"/>
                <a:gd name="T25" fmla="*/ 2147483647 h 14"/>
                <a:gd name="T26" fmla="*/ 2147483647 w 24"/>
                <a:gd name="T27" fmla="*/ 2147483647 h 14"/>
                <a:gd name="T28" fmla="*/ 2147483647 w 24"/>
                <a:gd name="T29" fmla="*/ 2147483647 h 14"/>
                <a:gd name="T30" fmla="*/ 2147483647 w 24"/>
                <a:gd name="T31" fmla="*/ 2147483647 h 14"/>
                <a:gd name="T32" fmla="*/ 2147483647 w 24"/>
                <a:gd name="T33" fmla="*/ 2147483647 h 14"/>
                <a:gd name="T34" fmla="*/ 2147483647 w 24"/>
                <a:gd name="T35" fmla="*/ 2147483647 h 14"/>
                <a:gd name="T36" fmla="*/ 0 w 24"/>
                <a:gd name="T37" fmla="*/ 2147483647 h 14"/>
                <a:gd name="T38" fmla="*/ 2147483647 w 24"/>
                <a:gd name="T39" fmla="*/ 2147483647 h 14"/>
                <a:gd name="T40" fmla="*/ 2147483647 w 24"/>
                <a:gd name="T41" fmla="*/ 2147483647 h 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4" h="14">
                  <a:moveTo>
                    <a:pt x="8" y="10"/>
                  </a:moveTo>
                  <a:cubicBezTo>
                    <a:pt x="12" y="11"/>
                    <a:pt x="12" y="11"/>
                    <a:pt x="12" y="11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3" y="10"/>
                    <a:pt x="23" y="10"/>
                    <a:pt x="23" y="10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1" y="7"/>
                    <a:pt x="1" y="8"/>
                  </a:cubicBezTo>
                  <a:cubicBezTo>
                    <a:pt x="1" y="8"/>
                    <a:pt x="0" y="10"/>
                    <a:pt x="0" y="11"/>
                  </a:cubicBezTo>
                  <a:cubicBezTo>
                    <a:pt x="4" y="10"/>
                    <a:pt x="4" y="10"/>
                    <a:pt x="4" y="10"/>
                  </a:cubicBezTo>
                  <a:lnTo>
                    <a:pt x="8" y="1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3" name="Freeform 335"/>
            <p:cNvSpPr>
              <a:spLocks/>
            </p:cNvSpPr>
            <p:nvPr/>
          </p:nvSpPr>
          <p:spPr bwMode="auto">
            <a:xfrm>
              <a:off x="3498398" y="3209968"/>
              <a:ext cx="15106" cy="7644"/>
            </a:xfrm>
            <a:custGeom>
              <a:avLst/>
              <a:gdLst>
                <a:gd name="T0" fmla="*/ 2147483647 w 12"/>
                <a:gd name="T1" fmla="*/ 2147483647 h 6"/>
                <a:gd name="T2" fmla="*/ 0 w 12"/>
                <a:gd name="T3" fmla="*/ 0 h 6"/>
                <a:gd name="T4" fmla="*/ 0 w 12"/>
                <a:gd name="T5" fmla="*/ 2147483647 h 6"/>
                <a:gd name="T6" fmla="*/ 2147483647 w 12"/>
                <a:gd name="T7" fmla="*/ 2147483647 h 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" h="6">
                  <a:moveTo>
                    <a:pt x="12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12" y="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4" name="Rectangle 340"/>
            <p:cNvSpPr>
              <a:spLocks noChangeArrowheads="1"/>
            </p:cNvSpPr>
            <p:nvPr/>
          </p:nvSpPr>
          <p:spPr bwMode="auto">
            <a:xfrm>
              <a:off x="3113204" y="3349740"/>
              <a:ext cx="10070" cy="1092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5" name="Freeform 349"/>
            <p:cNvSpPr>
              <a:spLocks/>
            </p:cNvSpPr>
            <p:nvPr/>
          </p:nvSpPr>
          <p:spPr bwMode="auto">
            <a:xfrm>
              <a:off x="3256708" y="3209968"/>
              <a:ext cx="445616" cy="287187"/>
            </a:xfrm>
            <a:custGeom>
              <a:avLst/>
              <a:gdLst>
                <a:gd name="T0" fmla="*/ 2147483647 w 57"/>
                <a:gd name="T1" fmla="*/ 2147483647 h 37"/>
                <a:gd name="T2" fmla="*/ 2147483647 w 57"/>
                <a:gd name="T3" fmla="*/ 2147483647 h 37"/>
                <a:gd name="T4" fmla="*/ 2147483647 w 57"/>
                <a:gd name="T5" fmla="*/ 2147483647 h 37"/>
                <a:gd name="T6" fmla="*/ 2147483647 w 57"/>
                <a:gd name="T7" fmla="*/ 2147483647 h 37"/>
                <a:gd name="T8" fmla="*/ 2147483647 w 57"/>
                <a:gd name="T9" fmla="*/ 2147483647 h 37"/>
                <a:gd name="T10" fmla="*/ 2147483647 w 57"/>
                <a:gd name="T11" fmla="*/ 2147483647 h 37"/>
                <a:gd name="T12" fmla="*/ 2147483647 w 57"/>
                <a:gd name="T13" fmla="*/ 2147483647 h 37"/>
                <a:gd name="T14" fmla="*/ 2147483647 w 57"/>
                <a:gd name="T15" fmla="*/ 2147483647 h 37"/>
                <a:gd name="T16" fmla="*/ 2147483647 w 57"/>
                <a:gd name="T17" fmla="*/ 2147483647 h 37"/>
                <a:gd name="T18" fmla="*/ 2147483647 w 57"/>
                <a:gd name="T19" fmla="*/ 2147483647 h 37"/>
                <a:gd name="T20" fmla="*/ 2147483647 w 57"/>
                <a:gd name="T21" fmla="*/ 2147483647 h 37"/>
                <a:gd name="T22" fmla="*/ 2147483647 w 57"/>
                <a:gd name="T23" fmla="*/ 0 h 37"/>
                <a:gd name="T24" fmla="*/ 2147483647 w 57"/>
                <a:gd name="T25" fmla="*/ 0 h 37"/>
                <a:gd name="T26" fmla="*/ 2147483647 w 57"/>
                <a:gd name="T27" fmla="*/ 2147483647 h 37"/>
                <a:gd name="T28" fmla="*/ 2147483647 w 57"/>
                <a:gd name="T29" fmla="*/ 2147483647 h 37"/>
                <a:gd name="T30" fmla="*/ 2147483647 w 57"/>
                <a:gd name="T31" fmla="*/ 2147483647 h 37"/>
                <a:gd name="T32" fmla="*/ 2147483647 w 57"/>
                <a:gd name="T33" fmla="*/ 2147483647 h 37"/>
                <a:gd name="T34" fmla="*/ 2147483647 w 57"/>
                <a:gd name="T35" fmla="*/ 2147483647 h 37"/>
                <a:gd name="T36" fmla="*/ 2147483647 w 57"/>
                <a:gd name="T37" fmla="*/ 2147483647 h 37"/>
                <a:gd name="T38" fmla="*/ 2147483647 w 57"/>
                <a:gd name="T39" fmla="*/ 2147483647 h 37"/>
                <a:gd name="T40" fmla="*/ 2147483647 w 57"/>
                <a:gd name="T41" fmla="*/ 2147483647 h 37"/>
                <a:gd name="T42" fmla="*/ 2147483647 w 57"/>
                <a:gd name="T43" fmla="*/ 2147483647 h 37"/>
                <a:gd name="T44" fmla="*/ 0 w 57"/>
                <a:gd name="T45" fmla="*/ 2147483647 h 37"/>
                <a:gd name="T46" fmla="*/ 0 w 57"/>
                <a:gd name="T47" fmla="*/ 2147483647 h 37"/>
                <a:gd name="T48" fmla="*/ 2147483647 w 57"/>
                <a:gd name="T49" fmla="*/ 2147483647 h 37"/>
                <a:gd name="T50" fmla="*/ 2147483647 w 57"/>
                <a:gd name="T51" fmla="*/ 2147483647 h 37"/>
                <a:gd name="T52" fmla="*/ 2147483647 w 57"/>
                <a:gd name="T53" fmla="*/ 2147483647 h 37"/>
                <a:gd name="T54" fmla="*/ 2147483647 w 57"/>
                <a:gd name="T55" fmla="*/ 2147483647 h 37"/>
                <a:gd name="T56" fmla="*/ 2147483647 w 57"/>
                <a:gd name="T57" fmla="*/ 2147483647 h 37"/>
                <a:gd name="T58" fmla="*/ 2147483647 w 57"/>
                <a:gd name="T59" fmla="*/ 2147483647 h 37"/>
                <a:gd name="T60" fmla="*/ 2147483647 w 57"/>
                <a:gd name="T61" fmla="*/ 2147483647 h 37"/>
                <a:gd name="T62" fmla="*/ 2147483647 w 57"/>
                <a:gd name="T63" fmla="*/ 2147483647 h 37"/>
                <a:gd name="T64" fmla="*/ 2147483647 w 57"/>
                <a:gd name="T65" fmla="*/ 2147483647 h 37"/>
                <a:gd name="T66" fmla="*/ 2147483647 w 57"/>
                <a:gd name="T67" fmla="*/ 2147483647 h 37"/>
                <a:gd name="T68" fmla="*/ 2147483647 w 57"/>
                <a:gd name="T69" fmla="*/ 2147483647 h 37"/>
                <a:gd name="T70" fmla="*/ 2147483647 w 57"/>
                <a:gd name="T71" fmla="*/ 2147483647 h 37"/>
                <a:gd name="T72" fmla="*/ 2147483647 w 57"/>
                <a:gd name="T73" fmla="*/ 2147483647 h 37"/>
                <a:gd name="T74" fmla="*/ 2147483647 w 57"/>
                <a:gd name="T75" fmla="*/ 2147483647 h 37"/>
                <a:gd name="T76" fmla="*/ 2147483647 w 57"/>
                <a:gd name="T77" fmla="*/ 2147483647 h 37"/>
                <a:gd name="T78" fmla="*/ 2147483647 w 57"/>
                <a:gd name="T79" fmla="*/ 2147483647 h 37"/>
                <a:gd name="T80" fmla="*/ 2147483647 w 57"/>
                <a:gd name="T81" fmla="*/ 2147483647 h 37"/>
                <a:gd name="T82" fmla="*/ 2147483647 w 57"/>
                <a:gd name="T83" fmla="*/ 2147483647 h 37"/>
                <a:gd name="T84" fmla="*/ 2147483647 w 57"/>
                <a:gd name="T85" fmla="*/ 2147483647 h 37"/>
                <a:gd name="T86" fmla="*/ 2147483647 w 57"/>
                <a:gd name="T87" fmla="*/ 2147483647 h 37"/>
                <a:gd name="T88" fmla="*/ 2147483647 w 57"/>
                <a:gd name="T89" fmla="*/ 2147483647 h 37"/>
                <a:gd name="T90" fmla="*/ 2147483647 w 57"/>
                <a:gd name="T91" fmla="*/ 2147483647 h 3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57" h="37">
                  <a:moveTo>
                    <a:pt x="54" y="22"/>
                  </a:moveTo>
                  <a:cubicBezTo>
                    <a:pt x="56" y="21"/>
                    <a:pt x="56" y="21"/>
                    <a:pt x="56" y="21"/>
                  </a:cubicBezTo>
                  <a:cubicBezTo>
                    <a:pt x="57" y="16"/>
                    <a:pt x="57" y="16"/>
                    <a:pt x="57" y="16"/>
                  </a:cubicBezTo>
                  <a:cubicBezTo>
                    <a:pt x="57" y="14"/>
                    <a:pt x="57" y="14"/>
                    <a:pt x="57" y="14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5" y="9"/>
                    <a:pt x="45" y="9"/>
                    <a:pt x="45" y="9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1" y="1"/>
                    <a:pt x="31" y="1"/>
                    <a:pt x="31" y="1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4"/>
                    <a:pt x="26" y="26"/>
                    <a:pt x="25" y="28"/>
                  </a:cubicBezTo>
                  <a:cubicBezTo>
                    <a:pt x="25" y="29"/>
                    <a:pt x="22" y="30"/>
                    <a:pt x="22" y="30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30" y="29"/>
                    <a:pt x="30" y="29"/>
                    <a:pt x="30" y="29"/>
                  </a:cubicBezTo>
                  <a:cubicBezTo>
                    <a:pt x="33" y="29"/>
                    <a:pt x="33" y="29"/>
                    <a:pt x="33" y="29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34" y="34"/>
                    <a:pt x="34" y="34"/>
                    <a:pt x="34" y="34"/>
                  </a:cubicBezTo>
                  <a:cubicBezTo>
                    <a:pt x="37" y="37"/>
                    <a:pt x="37" y="37"/>
                    <a:pt x="37" y="37"/>
                  </a:cubicBezTo>
                  <a:cubicBezTo>
                    <a:pt x="45" y="34"/>
                    <a:pt x="45" y="34"/>
                    <a:pt x="45" y="34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28"/>
                    <a:pt x="43" y="28"/>
                    <a:pt x="43" y="28"/>
                  </a:cubicBezTo>
                  <a:cubicBezTo>
                    <a:pt x="50" y="27"/>
                    <a:pt x="50" y="27"/>
                    <a:pt x="50" y="27"/>
                  </a:cubicBezTo>
                  <a:cubicBezTo>
                    <a:pt x="51" y="25"/>
                    <a:pt x="51" y="25"/>
                    <a:pt x="51" y="25"/>
                  </a:cubicBezTo>
                  <a:lnTo>
                    <a:pt x="54" y="2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6" name="Freeform 350"/>
            <p:cNvSpPr>
              <a:spLocks/>
            </p:cNvSpPr>
            <p:nvPr/>
          </p:nvSpPr>
          <p:spPr bwMode="auto">
            <a:xfrm>
              <a:off x="3513504" y="3209968"/>
              <a:ext cx="55387" cy="29483"/>
            </a:xfrm>
            <a:custGeom>
              <a:avLst/>
              <a:gdLst>
                <a:gd name="T0" fmla="*/ 2147483647 w 42"/>
                <a:gd name="T1" fmla="*/ 2147483647 h 24"/>
                <a:gd name="T2" fmla="*/ 2147483647 w 42"/>
                <a:gd name="T3" fmla="*/ 0 h 24"/>
                <a:gd name="T4" fmla="*/ 0 w 42"/>
                <a:gd name="T5" fmla="*/ 2147483647 h 24"/>
                <a:gd name="T6" fmla="*/ 2147483647 w 42"/>
                <a:gd name="T7" fmla="*/ 2147483647 h 24"/>
                <a:gd name="T8" fmla="*/ 2147483647 w 42"/>
                <a:gd name="T9" fmla="*/ 2147483647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" h="24">
                  <a:moveTo>
                    <a:pt x="36" y="24"/>
                  </a:moveTo>
                  <a:lnTo>
                    <a:pt x="18" y="0"/>
                  </a:lnTo>
                  <a:lnTo>
                    <a:pt x="0" y="6"/>
                  </a:lnTo>
                  <a:lnTo>
                    <a:pt x="42" y="24"/>
                  </a:lnTo>
                  <a:lnTo>
                    <a:pt x="36" y="2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7" name="Freeform 359"/>
            <p:cNvSpPr>
              <a:spLocks/>
            </p:cNvSpPr>
            <p:nvPr/>
          </p:nvSpPr>
          <p:spPr bwMode="auto">
            <a:xfrm>
              <a:off x="3201321" y="3084393"/>
              <a:ext cx="78046" cy="46954"/>
            </a:xfrm>
            <a:custGeom>
              <a:avLst/>
              <a:gdLst>
                <a:gd name="T0" fmla="*/ 2147483647 w 60"/>
                <a:gd name="T1" fmla="*/ 2147483647 h 36"/>
                <a:gd name="T2" fmla="*/ 2147483647 w 60"/>
                <a:gd name="T3" fmla="*/ 2147483647 h 36"/>
                <a:gd name="T4" fmla="*/ 2147483647 w 60"/>
                <a:gd name="T5" fmla="*/ 2147483647 h 36"/>
                <a:gd name="T6" fmla="*/ 2147483647 w 60"/>
                <a:gd name="T7" fmla="*/ 2147483647 h 36"/>
                <a:gd name="T8" fmla="*/ 2147483647 w 60"/>
                <a:gd name="T9" fmla="*/ 0 h 36"/>
                <a:gd name="T10" fmla="*/ 2147483647 w 60"/>
                <a:gd name="T11" fmla="*/ 0 h 36"/>
                <a:gd name="T12" fmla="*/ 2147483647 w 60"/>
                <a:gd name="T13" fmla="*/ 2147483647 h 36"/>
                <a:gd name="T14" fmla="*/ 0 w 60"/>
                <a:gd name="T15" fmla="*/ 2147483647 h 36"/>
                <a:gd name="T16" fmla="*/ 2147483647 w 60"/>
                <a:gd name="T17" fmla="*/ 2147483647 h 36"/>
                <a:gd name="T18" fmla="*/ 2147483647 w 60"/>
                <a:gd name="T19" fmla="*/ 2147483647 h 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0" h="36">
                  <a:moveTo>
                    <a:pt x="54" y="36"/>
                  </a:moveTo>
                  <a:lnTo>
                    <a:pt x="60" y="24"/>
                  </a:lnTo>
                  <a:lnTo>
                    <a:pt x="54" y="12"/>
                  </a:lnTo>
                  <a:lnTo>
                    <a:pt x="42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12" y="30"/>
                  </a:lnTo>
                  <a:lnTo>
                    <a:pt x="54" y="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8" name="Freeform 360"/>
            <p:cNvSpPr>
              <a:spLocks/>
            </p:cNvSpPr>
            <p:nvPr/>
          </p:nvSpPr>
          <p:spPr bwMode="auto">
            <a:xfrm>
              <a:off x="3060335" y="3108416"/>
              <a:ext cx="241690" cy="217301"/>
            </a:xfrm>
            <a:custGeom>
              <a:avLst/>
              <a:gdLst>
                <a:gd name="T0" fmla="*/ 2147483647 w 31"/>
                <a:gd name="T1" fmla="*/ 2147483647 h 28"/>
                <a:gd name="T2" fmla="*/ 2147483647 w 31"/>
                <a:gd name="T3" fmla="*/ 2147483647 h 28"/>
                <a:gd name="T4" fmla="*/ 2147483647 w 31"/>
                <a:gd name="T5" fmla="*/ 2147483647 h 28"/>
                <a:gd name="T6" fmla="*/ 2147483647 w 31"/>
                <a:gd name="T7" fmla="*/ 2147483647 h 28"/>
                <a:gd name="T8" fmla="*/ 2147483647 w 31"/>
                <a:gd name="T9" fmla="*/ 2147483647 h 28"/>
                <a:gd name="T10" fmla="*/ 2147483647 w 31"/>
                <a:gd name="T11" fmla="*/ 2147483647 h 28"/>
                <a:gd name="T12" fmla="*/ 2147483647 w 31"/>
                <a:gd name="T13" fmla="*/ 2147483647 h 28"/>
                <a:gd name="T14" fmla="*/ 2147483647 w 31"/>
                <a:gd name="T15" fmla="*/ 2147483647 h 28"/>
                <a:gd name="T16" fmla="*/ 2147483647 w 31"/>
                <a:gd name="T17" fmla="*/ 2147483647 h 28"/>
                <a:gd name="T18" fmla="*/ 2147483647 w 31"/>
                <a:gd name="T19" fmla="*/ 2147483647 h 28"/>
                <a:gd name="T20" fmla="*/ 2147483647 w 31"/>
                <a:gd name="T21" fmla="*/ 2147483647 h 28"/>
                <a:gd name="T22" fmla="*/ 2147483647 w 31"/>
                <a:gd name="T23" fmla="*/ 2147483647 h 28"/>
                <a:gd name="T24" fmla="*/ 2147483647 w 31"/>
                <a:gd name="T25" fmla="*/ 2147483647 h 28"/>
                <a:gd name="T26" fmla="*/ 2147483647 w 31"/>
                <a:gd name="T27" fmla="*/ 2147483647 h 28"/>
                <a:gd name="T28" fmla="*/ 2147483647 w 31"/>
                <a:gd name="T29" fmla="*/ 2147483647 h 28"/>
                <a:gd name="T30" fmla="*/ 2147483647 w 31"/>
                <a:gd name="T31" fmla="*/ 2147483647 h 28"/>
                <a:gd name="T32" fmla="*/ 2147483647 w 31"/>
                <a:gd name="T33" fmla="*/ 2147483647 h 28"/>
                <a:gd name="T34" fmla="*/ 2147483647 w 31"/>
                <a:gd name="T35" fmla="*/ 2147483647 h 28"/>
                <a:gd name="T36" fmla="*/ 2147483647 w 31"/>
                <a:gd name="T37" fmla="*/ 2147483647 h 28"/>
                <a:gd name="T38" fmla="*/ 2147483647 w 31"/>
                <a:gd name="T39" fmla="*/ 2147483647 h 28"/>
                <a:gd name="T40" fmla="*/ 2147483647 w 31"/>
                <a:gd name="T41" fmla="*/ 2147483647 h 28"/>
                <a:gd name="T42" fmla="*/ 2147483647 w 31"/>
                <a:gd name="T43" fmla="*/ 2147483647 h 28"/>
                <a:gd name="T44" fmla="*/ 2147483647 w 31"/>
                <a:gd name="T45" fmla="*/ 2147483647 h 28"/>
                <a:gd name="T46" fmla="*/ 2147483647 w 31"/>
                <a:gd name="T47" fmla="*/ 0 h 28"/>
                <a:gd name="T48" fmla="*/ 2147483647 w 31"/>
                <a:gd name="T49" fmla="*/ 2147483647 h 28"/>
                <a:gd name="T50" fmla="*/ 2147483647 w 31"/>
                <a:gd name="T51" fmla="*/ 2147483647 h 28"/>
                <a:gd name="T52" fmla="*/ 2147483647 w 31"/>
                <a:gd name="T53" fmla="*/ 0 h 28"/>
                <a:gd name="T54" fmla="*/ 2147483647 w 31"/>
                <a:gd name="T55" fmla="*/ 0 h 28"/>
                <a:gd name="T56" fmla="*/ 2147483647 w 31"/>
                <a:gd name="T57" fmla="*/ 2147483647 h 28"/>
                <a:gd name="T58" fmla="*/ 2147483647 w 31"/>
                <a:gd name="T59" fmla="*/ 2147483647 h 28"/>
                <a:gd name="T60" fmla="*/ 0 w 31"/>
                <a:gd name="T61" fmla="*/ 2147483647 h 28"/>
                <a:gd name="T62" fmla="*/ 0 w 31"/>
                <a:gd name="T63" fmla="*/ 2147483647 h 28"/>
                <a:gd name="T64" fmla="*/ 2147483647 w 31"/>
                <a:gd name="T65" fmla="*/ 2147483647 h 2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1" h="28">
                  <a:moveTo>
                    <a:pt x="1" y="9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7"/>
                    <a:pt x="2" y="17"/>
                  </a:cubicBezTo>
                  <a:cubicBezTo>
                    <a:pt x="2" y="17"/>
                    <a:pt x="2" y="19"/>
                    <a:pt x="2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31" y="21"/>
                    <a:pt x="31" y="21"/>
                    <a:pt x="31" y="21"/>
                  </a:cubicBezTo>
                  <a:cubicBezTo>
                    <a:pt x="30" y="17"/>
                    <a:pt x="30" y="17"/>
                    <a:pt x="30" y="17"/>
                  </a:cubicBezTo>
                  <a:cubicBezTo>
                    <a:pt x="30" y="15"/>
                    <a:pt x="30" y="15"/>
                    <a:pt x="30" y="15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27" y="3"/>
                    <a:pt x="27" y="3"/>
                    <a:pt x="27" y="3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5" y="1"/>
                    <a:pt x="15" y="1"/>
                  </a:cubicBezTo>
                  <a:cubicBezTo>
                    <a:pt x="14" y="1"/>
                    <a:pt x="14" y="0"/>
                    <a:pt x="14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1" y="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379" name="Group 453"/>
            <p:cNvGrpSpPr>
              <a:grpSpLocks/>
            </p:cNvGrpSpPr>
            <p:nvPr/>
          </p:nvGrpSpPr>
          <p:grpSpPr bwMode="auto">
            <a:xfrm>
              <a:off x="2502544" y="2934968"/>
              <a:ext cx="250825" cy="368300"/>
              <a:chOff x="2201" y="1250"/>
              <a:chExt cx="133" cy="193"/>
            </a:xfr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</p:grpSpPr>
          <p:sp>
            <p:nvSpPr>
              <p:cNvPr id="381" name="Freeform 454"/>
              <p:cNvSpPr>
                <a:spLocks/>
              </p:cNvSpPr>
              <p:nvPr/>
            </p:nvSpPr>
            <p:spPr bwMode="auto">
              <a:xfrm>
                <a:off x="2234" y="1250"/>
                <a:ext cx="100" cy="193"/>
              </a:xfrm>
              <a:custGeom>
                <a:avLst/>
                <a:gdLst>
                  <a:gd name="T0" fmla="*/ 31321 w 24"/>
                  <a:gd name="T1" fmla="*/ 168050 h 47"/>
                  <a:gd name="T2" fmla="*/ 21408 w 24"/>
                  <a:gd name="T3" fmla="*/ 158642 h 47"/>
                  <a:gd name="T4" fmla="*/ 52742 w 24"/>
                  <a:gd name="T5" fmla="*/ 139046 h 47"/>
                  <a:gd name="T6" fmla="*/ 47604 w 24"/>
                  <a:gd name="T7" fmla="*/ 120280 h 47"/>
                  <a:gd name="T8" fmla="*/ 41596 w 24"/>
                  <a:gd name="T9" fmla="*/ 105189 h 47"/>
                  <a:gd name="T10" fmla="*/ 16283 w 24"/>
                  <a:gd name="T11" fmla="*/ 105189 h 47"/>
                  <a:gd name="T12" fmla="*/ 21408 w 24"/>
                  <a:gd name="T13" fmla="*/ 77060 h 47"/>
                  <a:gd name="T14" fmla="*/ 5138 w 24"/>
                  <a:gd name="T15" fmla="*/ 86419 h 47"/>
                  <a:gd name="T16" fmla="*/ 0 w 24"/>
                  <a:gd name="T17" fmla="*/ 61969 h 47"/>
                  <a:gd name="T18" fmla="*/ 0 w 24"/>
                  <a:gd name="T19" fmla="*/ 38633 h 47"/>
                  <a:gd name="T20" fmla="*/ 5138 w 24"/>
                  <a:gd name="T21" fmla="*/ 18766 h 47"/>
                  <a:gd name="T22" fmla="*/ 26546 w 24"/>
                  <a:gd name="T23" fmla="*/ 0 h 47"/>
                  <a:gd name="T24" fmla="*/ 41596 w 24"/>
                  <a:gd name="T25" fmla="*/ 4570 h 47"/>
                  <a:gd name="T26" fmla="*/ 36458 w 24"/>
                  <a:gd name="T27" fmla="*/ 29291 h 47"/>
                  <a:gd name="T28" fmla="*/ 67846 w 24"/>
                  <a:gd name="T29" fmla="*/ 29291 h 47"/>
                  <a:gd name="T30" fmla="*/ 57867 w 24"/>
                  <a:gd name="T31" fmla="*/ 52627 h 47"/>
                  <a:gd name="T32" fmla="*/ 47604 w 24"/>
                  <a:gd name="T33" fmla="*/ 72490 h 47"/>
                  <a:gd name="T34" fmla="*/ 67846 w 24"/>
                  <a:gd name="T35" fmla="*/ 81631 h 47"/>
                  <a:gd name="T36" fmla="*/ 89200 w 24"/>
                  <a:gd name="T37" fmla="*/ 115710 h 47"/>
                  <a:gd name="T38" fmla="*/ 99183 w 24"/>
                  <a:gd name="T39" fmla="*/ 139046 h 47"/>
                  <a:gd name="T40" fmla="*/ 99183 w 24"/>
                  <a:gd name="T41" fmla="*/ 152959 h 47"/>
                  <a:gd name="T42" fmla="*/ 120592 w 24"/>
                  <a:gd name="T43" fmla="*/ 152959 h 47"/>
                  <a:gd name="T44" fmla="*/ 115450 w 24"/>
                  <a:gd name="T45" fmla="*/ 186820 h 47"/>
                  <a:gd name="T46" fmla="*/ 125729 w 24"/>
                  <a:gd name="T47" fmla="*/ 191386 h 47"/>
                  <a:gd name="T48" fmla="*/ 89200 w 24"/>
                  <a:gd name="T49" fmla="*/ 206699 h 47"/>
                  <a:gd name="T50" fmla="*/ 57867 w 24"/>
                  <a:gd name="T51" fmla="*/ 211269 h 47"/>
                  <a:gd name="T52" fmla="*/ 41596 w 24"/>
                  <a:gd name="T53" fmla="*/ 216107 h 47"/>
                  <a:gd name="T54" fmla="*/ 21408 w 24"/>
                  <a:gd name="T55" fmla="*/ 216107 h 47"/>
                  <a:gd name="T56" fmla="*/ 5138 w 24"/>
                  <a:gd name="T57" fmla="*/ 220677 h 47"/>
                  <a:gd name="T58" fmla="*/ 26546 w 24"/>
                  <a:gd name="T59" fmla="*/ 200728 h 47"/>
                  <a:gd name="T60" fmla="*/ 31321 w 24"/>
                  <a:gd name="T61" fmla="*/ 182249 h 47"/>
                  <a:gd name="T62" fmla="*/ 16283 w 24"/>
                  <a:gd name="T63" fmla="*/ 177408 h 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24" h="47">
                    <a:moveTo>
                      <a:pt x="3" y="37"/>
                    </a:moveTo>
                    <a:cubicBezTo>
                      <a:pt x="6" y="35"/>
                      <a:pt x="6" y="35"/>
                      <a:pt x="6" y="35"/>
                    </a:cubicBezTo>
                    <a:cubicBezTo>
                      <a:pt x="6" y="33"/>
                      <a:pt x="6" y="33"/>
                      <a:pt x="6" y="33"/>
                    </a:cubicBezTo>
                    <a:cubicBezTo>
                      <a:pt x="4" y="33"/>
                      <a:pt x="4" y="33"/>
                      <a:pt x="4" y="33"/>
                    </a:cubicBezTo>
                    <a:cubicBezTo>
                      <a:pt x="6" y="30"/>
                      <a:pt x="6" y="30"/>
                      <a:pt x="6" y="30"/>
                    </a:cubicBezTo>
                    <a:cubicBezTo>
                      <a:pt x="10" y="29"/>
                      <a:pt x="10" y="29"/>
                      <a:pt x="10" y="29"/>
                    </a:cubicBezTo>
                    <a:cubicBezTo>
                      <a:pt x="9" y="26"/>
                      <a:pt x="9" y="26"/>
                      <a:pt x="9" y="26"/>
                    </a:cubicBezTo>
                    <a:cubicBezTo>
                      <a:pt x="9" y="25"/>
                      <a:pt x="9" y="25"/>
                      <a:pt x="9" y="25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0"/>
                      <a:pt x="3" y="20"/>
                      <a:pt x="3" y="20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0" y="17"/>
                      <a:pt x="0" y="16"/>
                    </a:cubicBezTo>
                    <a:cubicBezTo>
                      <a:pt x="0" y="15"/>
                      <a:pt x="0" y="13"/>
                      <a:pt x="0" y="13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3" y="6"/>
                      <a:pt x="13" y="6"/>
                      <a:pt x="13" y="6"/>
                    </a:cubicBezTo>
                    <a:cubicBezTo>
                      <a:pt x="12" y="8"/>
                      <a:pt x="12" y="8"/>
                      <a:pt x="12" y="8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11" y="16"/>
                      <a:pt x="11" y="16"/>
                      <a:pt x="11" y="16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5" y="22"/>
                      <a:pt x="15" y="22"/>
                      <a:pt x="15" y="22"/>
                    </a:cubicBezTo>
                    <a:cubicBezTo>
                      <a:pt x="17" y="24"/>
                      <a:pt x="17" y="24"/>
                      <a:pt x="17" y="24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19" y="29"/>
                      <a:pt x="19" y="29"/>
                      <a:pt x="19" y="29"/>
                    </a:cubicBezTo>
                    <a:cubicBezTo>
                      <a:pt x="19" y="30"/>
                      <a:pt x="19" y="30"/>
                      <a:pt x="19" y="30"/>
                    </a:cubicBezTo>
                    <a:cubicBezTo>
                      <a:pt x="19" y="32"/>
                      <a:pt x="19" y="32"/>
                      <a:pt x="19" y="32"/>
                    </a:cubicBezTo>
                    <a:cubicBezTo>
                      <a:pt x="21" y="32"/>
                      <a:pt x="21" y="32"/>
                      <a:pt x="21" y="32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4" y="36"/>
                      <a:pt x="24" y="36"/>
                      <a:pt x="24" y="36"/>
                    </a:cubicBezTo>
                    <a:cubicBezTo>
                      <a:pt x="22" y="39"/>
                      <a:pt x="22" y="39"/>
                      <a:pt x="22" y="39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4" y="40"/>
                      <a:pt x="24" y="40"/>
                      <a:pt x="24" y="40"/>
                    </a:cubicBezTo>
                    <a:cubicBezTo>
                      <a:pt x="22" y="41"/>
                      <a:pt x="22" y="41"/>
                      <a:pt x="22" y="41"/>
                    </a:cubicBezTo>
                    <a:cubicBezTo>
                      <a:pt x="17" y="43"/>
                      <a:pt x="17" y="43"/>
                      <a:pt x="17" y="43"/>
                    </a:cubicBezTo>
                    <a:cubicBezTo>
                      <a:pt x="14" y="43"/>
                      <a:pt x="14" y="43"/>
                      <a:pt x="14" y="43"/>
                    </a:cubicBezTo>
                    <a:cubicBezTo>
                      <a:pt x="11" y="44"/>
                      <a:pt x="11" y="44"/>
                      <a:pt x="11" y="44"/>
                    </a:cubicBezTo>
                    <a:cubicBezTo>
                      <a:pt x="11" y="44"/>
                      <a:pt x="10" y="43"/>
                      <a:pt x="9" y="43"/>
                    </a:cubicBezTo>
                    <a:cubicBezTo>
                      <a:pt x="9" y="43"/>
                      <a:pt x="8" y="45"/>
                      <a:pt x="8" y="45"/>
                    </a:cubicBezTo>
                    <a:cubicBezTo>
                      <a:pt x="6" y="45"/>
                      <a:pt x="6" y="45"/>
                      <a:pt x="6" y="45"/>
                    </a:cubicBezTo>
                    <a:cubicBezTo>
                      <a:pt x="4" y="45"/>
                      <a:pt x="4" y="45"/>
                      <a:pt x="4" y="45"/>
                    </a:cubicBezTo>
                    <a:cubicBezTo>
                      <a:pt x="3" y="47"/>
                      <a:pt x="3" y="47"/>
                      <a:pt x="3" y="47"/>
                    </a:cubicBezTo>
                    <a:cubicBezTo>
                      <a:pt x="1" y="46"/>
                      <a:pt x="1" y="46"/>
                      <a:pt x="1" y="46"/>
                    </a:cubicBezTo>
                    <a:cubicBezTo>
                      <a:pt x="2" y="44"/>
                      <a:pt x="2" y="44"/>
                      <a:pt x="2" y="44"/>
                    </a:cubicBezTo>
                    <a:cubicBezTo>
                      <a:pt x="5" y="42"/>
                      <a:pt x="5" y="42"/>
                      <a:pt x="5" y="42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6" y="38"/>
                      <a:pt x="6" y="38"/>
                      <a:pt x="6" y="38"/>
                    </a:cubicBezTo>
                    <a:cubicBezTo>
                      <a:pt x="4" y="38"/>
                      <a:pt x="4" y="38"/>
                      <a:pt x="4" y="38"/>
                    </a:cubicBezTo>
                    <a:lnTo>
                      <a:pt x="3" y="37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382" name="Freeform 455"/>
              <p:cNvSpPr>
                <a:spLocks/>
              </p:cNvSpPr>
              <p:nvPr/>
            </p:nvSpPr>
            <p:spPr bwMode="auto">
              <a:xfrm>
                <a:off x="2201" y="1331"/>
                <a:ext cx="34" cy="22"/>
              </a:xfrm>
              <a:custGeom>
                <a:avLst/>
                <a:gdLst>
                  <a:gd name="T0" fmla="*/ 24 w 34"/>
                  <a:gd name="T1" fmla="*/ 22 h 22"/>
                  <a:gd name="T2" fmla="*/ 0 w 34"/>
                  <a:gd name="T3" fmla="*/ 18 h 22"/>
                  <a:gd name="T4" fmla="*/ 13 w 34"/>
                  <a:gd name="T5" fmla="*/ 0 h 22"/>
                  <a:gd name="T6" fmla="*/ 27 w 34"/>
                  <a:gd name="T7" fmla="*/ 3 h 22"/>
                  <a:gd name="T8" fmla="*/ 34 w 34"/>
                  <a:gd name="T9" fmla="*/ 15 h 22"/>
                  <a:gd name="T10" fmla="*/ 24 w 34"/>
                  <a:gd name="T11" fmla="*/ 22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4" h="22">
                    <a:moveTo>
                      <a:pt x="24" y="22"/>
                    </a:moveTo>
                    <a:lnTo>
                      <a:pt x="0" y="18"/>
                    </a:lnTo>
                    <a:lnTo>
                      <a:pt x="13" y="0"/>
                    </a:lnTo>
                    <a:lnTo>
                      <a:pt x="27" y="3"/>
                    </a:lnTo>
                    <a:lnTo>
                      <a:pt x="34" y="15"/>
                    </a:lnTo>
                    <a:lnTo>
                      <a:pt x="24" y="22"/>
                    </a:lnTo>
                    <a:close/>
                  </a:path>
                </a:pathLst>
              </a:custGeom>
              <a:grpFill/>
              <a:ln w="9525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380" name="Freeform 263"/>
            <p:cNvSpPr>
              <a:spLocks/>
            </p:cNvSpPr>
            <p:nvPr/>
          </p:nvSpPr>
          <p:spPr bwMode="auto">
            <a:xfrm>
              <a:off x="2967183" y="3041806"/>
              <a:ext cx="49093" cy="96093"/>
            </a:xfrm>
            <a:custGeom>
              <a:avLst/>
              <a:gdLst>
                <a:gd name="T0" fmla="*/ 80 w 429209"/>
                <a:gd name="T1" fmla="*/ 1219 h 839755"/>
                <a:gd name="T2" fmla="*/ 85 w 429209"/>
                <a:gd name="T3" fmla="*/ 856 h 839755"/>
                <a:gd name="T4" fmla="*/ 0 w 429209"/>
                <a:gd name="T5" fmla="*/ 799 h 839755"/>
                <a:gd name="T6" fmla="*/ 169 w 429209"/>
                <a:gd name="T7" fmla="*/ 200 h 839755"/>
                <a:gd name="T8" fmla="*/ 395 w 429209"/>
                <a:gd name="T9" fmla="*/ 200 h 839755"/>
                <a:gd name="T10" fmla="*/ 592 w 429209"/>
                <a:gd name="T11" fmla="*/ 0 h 839755"/>
                <a:gd name="T12" fmla="*/ 621 w 429209"/>
                <a:gd name="T13" fmla="*/ 399 h 839755"/>
                <a:gd name="T14" fmla="*/ 649 w 429209"/>
                <a:gd name="T15" fmla="*/ 628 h 839755"/>
                <a:gd name="T16" fmla="*/ 339 w 429209"/>
                <a:gd name="T17" fmla="*/ 970 h 839755"/>
                <a:gd name="T18" fmla="*/ 339 w 429209"/>
                <a:gd name="T19" fmla="*/ 1284 h 839755"/>
                <a:gd name="T20" fmla="*/ 169 w 429209"/>
                <a:gd name="T21" fmla="*/ 1198 h 839755"/>
                <a:gd name="T22" fmla="*/ 80 w 429209"/>
                <a:gd name="T23" fmla="*/ 1219 h 8397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29209" h="839755">
                  <a:moveTo>
                    <a:pt x="53214" y="797282"/>
                  </a:moveTo>
                  <a:cubicBezTo>
                    <a:pt x="54137" y="718133"/>
                    <a:pt x="55061" y="638985"/>
                    <a:pt x="55984" y="559836"/>
                  </a:cubicBezTo>
                  <a:lnTo>
                    <a:pt x="0" y="522514"/>
                  </a:lnTo>
                  <a:lnTo>
                    <a:pt x="111968" y="130628"/>
                  </a:lnTo>
                  <a:lnTo>
                    <a:pt x="261258" y="130628"/>
                  </a:lnTo>
                  <a:lnTo>
                    <a:pt x="391886" y="0"/>
                  </a:lnTo>
                  <a:lnTo>
                    <a:pt x="410547" y="261257"/>
                  </a:lnTo>
                  <a:lnTo>
                    <a:pt x="429209" y="410547"/>
                  </a:lnTo>
                  <a:lnTo>
                    <a:pt x="223935" y="634481"/>
                  </a:lnTo>
                  <a:lnTo>
                    <a:pt x="223935" y="839755"/>
                  </a:lnTo>
                  <a:lnTo>
                    <a:pt x="111968" y="783771"/>
                  </a:lnTo>
                  <a:lnTo>
                    <a:pt x="53214" y="79728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383" name="382 Rectángulo"/>
          <p:cNvSpPr/>
          <p:nvPr/>
        </p:nvSpPr>
        <p:spPr>
          <a:xfrm>
            <a:off x="6119813" y="1100138"/>
            <a:ext cx="2952750" cy="52197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4" name="383 CuadroTexto"/>
          <p:cNvSpPr txBox="1">
            <a:spLocks noChangeArrowheads="1"/>
          </p:cNvSpPr>
          <p:nvPr/>
        </p:nvSpPr>
        <p:spPr bwMode="auto">
          <a:xfrm>
            <a:off x="250825" y="1239838"/>
            <a:ext cx="857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2">
                <a:lumMod val="20000"/>
                <a:lumOff val="80000"/>
              </a:scheme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defRPr/>
            </a:pPr>
            <a:r>
              <a:rPr lang="es-VE" sz="2400" b="1" kern="0" dirty="0">
                <a:solidFill>
                  <a:schemeClr val="tx2"/>
                </a:solidFill>
                <a:latin typeface="+mn-lt"/>
              </a:rPr>
              <a:t>1990</a:t>
            </a:r>
          </a:p>
        </p:txBody>
      </p:sp>
      <p:sp>
        <p:nvSpPr>
          <p:cNvPr id="385" name="384 CuadroTexto"/>
          <p:cNvSpPr txBox="1">
            <a:spLocks noChangeArrowheads="1"/>
          </p:cNvSpPr>
          <p:nvPr/>
        </p:nvSpPr>
        <p:spPr bwMode="auto">
          <a:xfrm>
            <a:off x="3175000" y="1279525"/>
            <a:ext cx="857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2">
                <a:lumMod val="20000"/>
                <a:lumOff val="80000"/>
              </a:scheme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defRPr/>
            </a:pPr>
            <a:r>
              <a:rPr lang="es-VE" sz="2400" b="1" kern="0" dirty="0">
                <a:solidFill>
                  <a:schemeClr val="tx2"/>
                </a:solidFill>
                <a:latin typeface="+mn-lt"/>
              </a:rPr>
              <a:t>2000</a:t>
            </a:r>
          </a:p>
        </p:txBody>
      </p:sp>
      <p:sp>
        <p:nvSpPr>
          <p:cNvPr id="386" name="385 CuadroTexto"/>
          <p:cNvSpPr txBox="1">
            <a:spLocks noChangeArrowheads="1"/>
          </p:cNvSpPr>
          <p:nvPr/>
        </p:nvSpPr>
        <p:spPr bwMode="auto">
          <a:xfrm>
            <a:off x="6235700" y="1279525"/>
            <a:ext cx="857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2">
                <a:lumMod val="20000"/>
                <a:lumOff val="80000"/>
              </a:scheme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defRPr/>
            </a:pPr>
            <a:r>
              <a:rPr lang="es-VE" sz="2400" b="1" kern="0" dirty="0" smtClean="0">
                <a:solidFill>
                  <a:schemeClr val="tx2"/>
                </a:solidFill>
                <a:latin typeface="+mn-lt"/>
              </a:rPr>
              <a:t>2012</a:t>
            </a:r>
            <a:endParaRPr lang="es-VE" sz="2400" b="1" kern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87" name="Text Box 182"/>
          <p:cNvSpPr txBox="1">
            <a:spLocks noChangeArrowheads="1"/>
          </p:cNvSpPr>
          <p:nvPr/>
        </p:nvSpPr>
        <p:spPr bwMode="auto">
          <a:xfrm>
            <a:off x="150813" y="3530600"/>
            <a:ext cx="1000125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" indent="-190500" fontAlgn="auto">
              <a:spcBef>
                <a:spcPct val="5000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1000" b="1" kern="0" dirty="0">
                <a:solidFill>
                  <a:schemeClr val="tx2"/>
                </a:solidFill>
                <a:latin typeface="+mn-lt"/>
              </a:rPr>
              <a:t>Bolivia</a:t>
            </a:r>
          </a:p>
          <a:p>
            <a:pPr marL="190500" indent="-190500" fontAlgn="auto">
              <a:spcBef>
                <a:spcPct val="5000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1000" b="1" kern="0" dirty="0">
                <a:solidFill>
                  <a:schemeClr val="tx2"/>
                </a:solidFill>
                <a:latin typeface="+mn-lt"/>
              </a:rPr>
              <a:t>Colombia</a:t>
            </a:r>
          </a:p>
          <a:p>
            <a:pPr marL="190500" indent="-190500" fontAlgn="auto">
              <a:spcBef>
                <a:spcPct val="5000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1000" b="1" kern="0" dirty="0">
                <a:solidFill>
                  <a:schemeClr val="tx2"/>
                </a:solidFill>
                <a:latin typeface="+mn-lt"/>
              </a:rPr>
              <a:t>Ecuador</a:t>
            </a:r>
          </a:p>
          <a:p>
            <a:pPr marL="190500" indent="-190500" fontAlgn="auto">
              <a:spcBef>
                <a:spcPct val="5000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1000" b="1" kern="0" dirty="0">
                <a:solidFill>
                  <a:schemeClr val="tx2"/>
                </a:solidFill>
                <a:latin typeface="+mn-lt"/>
              </a:rPr>
              <a:t>Perú</a:t>
            </a:r>
          </a:p>
          <a:p>
            <a:pPr marL="190500" indent="-190500" fontAlgn="auto">
              <a:spcBef>
                <a:spcPct val="5000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1000" b="1" kern="0" dirty="0">
                <a:solidFill>
                  <a:schemeClr val="tx2"/>
                </a:solidFill>
                <a:latin typeface="+mn-lt"/>
              </a:rPr>
              <a:t>Venezuela</a:t>
            </a:r>
          </a:p>
        </p:txBody>
      </p:sp>
      <p:sp>
        <p:nvSpPr>
          <p:cNvPr id="388" name="Text Box 184"/>
          <p:cNvSpPr txBox="1">
            <a:spLocks noChangeArrowheads="1"/>
          </p:cNvSpPr>
          <p:nvPr/>
        </p:nvSpPr>
        <p:spPr bwMode="auto">
          <a:xfrm>
            <a:off x="6124584" y="2971800"/>
            <a:ext cx="16764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>
                <a:solidFill>
                  <a:schemeClr val="tx2"/>
                </a:solidFill>
                <a:latin typeface="+mn-lt"/>
              </a:rPr>
              <a:t>Argentina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>
                <a:solidFill>
                  <a:schemeClr val="tx2"/>
                </a:solidFill>
                <a:latin typeface="+mn-lt"/>
              </a:rPr>
              <a:t>Bolivia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>
                <a:solidFill>
                  <a:schemeClr val="tx2"/>
                </a:solidFill>
                <a:latin typeface="+mn-lt"/>
              </a:rPr>
              <a:t>Brasil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>
                <a:solidFill>
                  <a:schemeClr val="tx2"/>
                </a:solidFill>
                <a:latin typeface="+mn-lt"/>
              </a:rPr>
              <a:t>Colombia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 smtClean="0">
                <a:solidFill>
                  <a:schemeClr val="tx2"/>
                </a:solidFill>
                <a:latin typeface="+mn-lt"/>
              </a:rPr>
              <a:t>Ecuador</a:t>
            </a:r>
            <a:endParaRPr lang="es-VE" sz="800" b="1" kern="0" dirty="0">
              <a:solidFill>
                <a:srgbClr val="2F9F11"/>
              </a:solidFill>
              <a:latin typeface="+mn-lt"/>
            </a:endParaRP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>
                <a:solidFill>
                  <a:schemeClr val="tx2"/>
                </a:solidFill>
                <a:latin typeface="+mn-lt"/>
              </a:rPr>
              <a:t>Panamá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>
                <a:solidFill>
                  <a:schemeClr val="tx2"/>
                </a:solidFill>
                <a:latin typeface="+mn-lt"/>
              </a:rPr>
              <a:t>Paraguay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 smtClean="0">
                <a:solidFill>
                  <a:schemeClr val="tx2"/>
                </a:solidFill>
                <a:latin typeface="+mn-lt"/>
              </a:rPr>
              <a:t>Perú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 smtClean="0">
                <a:solidFill>
                  <a:schemeClr val="tx2"/>
                </a:solidFill>
                <a:latin typeface="+mn-lt"/>
              </a:rPr>
              <a:t>Uruguay</a:t>
            </a:r>
            <a:endParaRPr lang="es-VE" sz="800" b="1" kern="0" dirty="0">
              <a:solidFill>
                <a:schemeClr val="tx2"/>
              </a:solidFill>
              <a:latin typeface="+mn-lt"/>
            </a:endParaRP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s-VE" sz="800" b="1" kern="0" dirty="0">
                <a:solidFill>
                  <a:schemeClr val="tx2"/>
                </a:solidFill>
                <a:latin typeface="+mn-lt"/>
              </a:rPr>
              <a:t>Venezuela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s-VE" sz="800" kern="0" dirty="0">
                <a:solidFill>
                  <a:srgbClr val="379E12"/>
                </a:solidFill>
                <a:latin typeface="+mn-lt"/>
              </a:rPr>
              <a:t>Costa Rica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s-VE" sz="800" kern="0" dirty="0" smtClean="0">
                <a:solidFill>
                  <a:srgbClr val="379E12"/>
                </a:solidFill>
                <a:latin typeface="+mn-lt"/>
              </a:rPr>
              <a:t>Chile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s-VE" sz="700" kern="0" dirty="0" smtClean="0">
                <a:solidFill>
                  <a:srgbClr val="2F9F11"/>
                </a:solidFill>
              </a:rPr>
              <a:t>España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s-VE" sz="800" kern="0" dirty="0" smtClean="0">
                <a:solidFill>
                  <a:srgbClr val="379E12"/>
                </a:solidFill>
                <a:latin typeface="+mn-lt"/>
              </a:rPr>
              <a:t>Jamaica</a:t>
            </a:r>
            <a:endParaRPr lang="es-VE" sz="800" kern="0" dirty="0">
              <a:solidFill>
                <a:srgbClr val="379E12"/>
              </a:solidFill>
              <a:latin typeface="+mn-lt"/>
            </a:endParaRP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s-VE" sz="800" kern="0" dirty="0" smtClean="0">
                <a:solidFill>
                  <a:srgbClr val="379E12"/>
                </a:solidFill>
                <a:latin typeface="+mn-lt"/>
              </a:rPr>
              <a:t>México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s-VE" sz="700" kern="0" dirty="0" smtClean="0">
                <a:solidFill>
                  <a:srgbClr val="2F9F11"/>
                </a:solidFill>
              </a:rPr>
              <a:t>Portugal</a:t>
            </a:r>
            <a:endParaRPr lang="es-VE" sz="700" kern="0" dirty="0">
              <a:solidFill>
                <a:srgbClr val="379E12"/>
              </a:solidFill>
              <a:latin typeface="+mn-lt"/>
            </a:endParaRP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s-VE" sz="800" kern="0" dirty="0">
                <a:solidFill>
                  <a:srgbClr val="379E12"/>
                </a:solidFill>
                <a:latin typeface="+mn-lt"/>
              </a:rPr>
              <a:t>Rep. Dominicana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s-VE" sz="800" kern="0" dirty="0">
                <a:solidFill>
                  <a:srgbClr val="379E12"/>
                </a:solidFill>
                <a:latin typeface="+mn-lt"/>
              </a:rPr>
              <a:t>Trinidad y Tobago</a:t>
            </a:r>
          </a:p>
        </p:txBody>
      </p:sp>
      <p:sp>
        <p:nvSpPr>
          <p:cNvPr id="389" name="388 CuadroTexto"/>
          <p:cNvSpPr txBox="1">
            <a:spLocks noChangeArrowheads="1"/>
          </p:cNvSpPr>
          <p:nvPr/>
        </p:nvSpPr>
        <p:spPr bwMode="auto">
          <a:xfrm>
            <a:off x="1871663" y="5802313"/>
            <a:ext cx="1079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defRPr/>
            </a:pPr>
            <a:r>
              <a:rPr lang="es-VE" sz="1600" b="1" kern="0" dirty="0">
                <a:solidFill>
                  <a:srgbClr val="002060"/>
                </a:solidFill>
                <a:latin typeface="+mn-lt"/>
              </a:rPr>
              <a:t>5 países</a:t>
            </a:r>
          </a:p>
        </p:txBody>
      </p:sp>
      <p:sp>
        <p:nvSpPr>
          <p:cNvPr id="390" name="389 CuadroTexto"/>
          <p:cNvSpPr txBox="1">
            <a:spLocks noChangeArrowheads="1"/>
          </p:cNvSpPr>
          <p:nvPr/>
        </p:nvSpPr>
        <p:spPr bwMode="auto">
          <a:xfrm>
            <a:off x="4932363" y="5780088"/>
            <a:ext cx="1079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defRPr/>
            </a:pPr>
            <a:r>
              <a:rPr lang="es-VE" sz="1600" b="1" kern="0" dirty="0">
                <a:solidFill>
                  <a:srgbClr val="002060"/>
                </a:solidFill>
                <a:latin typeface="+mn-lt"/>
              </a:rPr>
              <a:t>16 países</a:t>
            </a:r>
          </a:p>
        </p:txBody>
      </p:sp>
      <p:sp>
        <p:nvSpPr>
          <p:cNvPr id="391" name="390 CuadroTexto"/>
          <p:cNvSpPr txBox="1">
            <a:spLocks noChangeArrowheads="1"/>
          </p:cNvSpPr>
          <p:nvPr/>
        </p:nvSpPr>
        <p:spPr bwMode="auto">
          <a:xfrm>
            <a:off x="7993063" y="5802313"/>
            <a:ext cx="1079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defRPr/>
            </a:pPr>
            <a:r>
              <a:rPr lang="es-VE" sz="1600" b="1" kern="0" dirty="0">
                <a:solidFill>
                  <a:srgbClr val="002060"/>
                </a:solidFill>
                <a:latin typeface="+mn-lt"/>
              </a:rPr>
              <a:t>18 países</a:t>
            </a:r>
          </a:p>
        </p:txBody>
      </p:sp>
      <p:pic>
        <p:nvPicPr>
          <p:cNvPr id="392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632700" y="3440113"/>
            <a:ext cx="50641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3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8172450" y="3979863"/>
            <a:ext cx="50641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4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083432" y="3797302"/>
            <a:ext cx="50641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5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272338" y="4159250"/>
            <a:ext cx="506412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6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621596" y="4335466"/>
            <a:ext cx="50641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7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632700" y="4879975"/>
            <a:ext cx="50641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8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993063" y="4879975"/>
            <a:ext cx="50641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800984" y="4514854"/>
            <a:ext cx="506412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0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092950" y="3438527"/>
            <a:ext cx="50641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1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451725" y="2333625"/>
            <a:ext cx="506413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2" name="401 Elipse"/>
          <p:cNvSpPr/>
          <p:nvPr/>
        </p:nvSpPr>
        <p:spPr>
          <a:xfrm>
            <a:off x="7613650" y="3440113"/>
            <a:ext cx="539750" cy="179387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3" name="402 Elipse"/>
          <p:cNvSpPr/>
          <p:nvPr/>
        </p:nvSpPr>
        <p:spPr>
          <a:xfrm>
            <a:off x="7993063" y="4879975"/>
            <a:ext cx="539750" cy="179388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04" name="Picture 2" descr="D:\Personal\Mis imágenes\Logo CAF 2011 (vertical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3461" b="38380"/>
          <a:stretch>
            <a:fillRect/>
          </a:stretch>
        </p:blipFill>
        <p:spPr bwMode="auto">
          <a:xfrm>
            <a:off x="7262820" y="3617914"/>
            <a:ext cx="50641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5" name="404 Elipse"/>
          <p:cNvSpPr/>
          <p:nvPr/>
        </p:nvSpPr>
        <p:spPr>
          <a:xfrm>
            <a:off x="7051875" y="3440575"/>
            <a:ext cx="539750" cy="179387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6" name="Text Box 184"/>
          <p:cNvSpPr txBox="1">
            <a:spLocks noChangeArrowheads="1"/>
          </p:cNvSpPr>
          <p:nvPr/>
        </p:nvSpPr>
        <p:spPr bwMode="auto">
          <a:xfrm>
            <a:off x="3048000" y="3048000"/>
            <a:ext cx="1676400" cy="314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defRPr/>
            </a:pPr>
            <a:endParaRPr lang="en-US" sz="800" b="1" kern="0" dirty="0" smtClean="0">
              <a:solidFill>
                <a:schemeClr val="tx2"/>
              </a:solidFill>
              <a:latin typeface="+mn-lt"/>
            </a:endParaRP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n-US" sz="800" b="1" kern="0" dirty="0" smtClean="0">
                <a:solidFill>
                  <a:schemeClr val="tx2"/>
                </a:solidFill>
                <a:latin typeface="+mn-lt"/>
              </a:rPr>
              <a:t>Bolivia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n-US" sz="800" b="1" kern="0" dirty="0" smtClean="0">
                <a:solidFill>
                  <a:schemeClr val="tx2"/>
                </a:solidFill>
                <a:latin typeface="+mn-lt"/>
              </a:rPr>
              <a:t>Colombia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n-US" sz="800" b="1" kern="0" dirty="0" smtClean="0">
                <a:solidFill>
                  <a:schemeClr val="tx2"/>
                </a:solidFill>
                <a:latin typeface="+mn-lt"/>
              </a:rPr>
              <a:t>Ecuador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n-US" sz="800" b="1" kern="0" dirty="0" err="1" smtClean="0">
                <a:solidFill>
                  <a:schemeClr val="tx2"/>
                </a:solidFill>
                <a:latin typeface="+mn-lt"/>
              </a:rPr>
              <a:t>Perú</a:t>
            </a:r>
            <a:endParaRPr lang="en-US" sz="800" b="1" kern="0" dirty="0" smtClean="0">
              <a:solidFill>
                <a:schemeClr val="tx2"/>
              </a:solidFill>
              <a:latin typeface="+mn-lt"/>
            </a:endParaRP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Tx/>
              <a:buChar char="•"/>
              <a:defRPr/>
            </a:pPr>
            <a:r>
              <a:rPr lang="en-US" sz="800" b="1" kern="0" dirty="0" smtClean="0">
                <a:solidFill>
                  <a:schemeClr val="tx2"/>
                </a:solidFill>
                <a:latin typeface="+mn-lt"/>
              </a:rPr>
              <a:t>Venezuela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Argentina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Brasil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Panamá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Paraguay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Uruguay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Costa Rica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Chile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Jamaica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México</a:t>
            </a: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Rep. </a:t>
            </a:r>
            <a:r>
              <a:rPr lang="en-US" sz="800" kern="0" dirty="0" err="1" smtClean="0">
                <a:solidFill>
                  <a:srgbClr val="379E12"/>
                </a:solidFill>
                <a:latin typeface="+mn-lt"/>
              </a:rPr>
              <a:t>Dominicana</a:t>
            </a:r>
            <a:endParaRPr lang="en-US" sz="800" kern="0" dirty="0" smtClean="0">
              <a:solidFill>
                <a:srgbClr val="379E12"/>
              </a:solidFill>
              <a:latin typeface="+mn-lt"/>
            </a:endParaRPr>
          </a:p>
          <a:p>
            <a:pPr marL="190500" indent="-190500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79E12"/>
              </a:buClr>
              <a:buFont typeface="Arial" pitchFamily="34" charset="0"/>
              <a:buChar char="•"/>
              <a:defRPr/>
            </a:pPr>
            <a:r>
              <a:rPr lang="en-US" sz="800" kern="0" dirty="0" smtClean="0">
                <a:solidFill>
                  <a:srgbClr val="379E12"/>
                </a:solidFill>
                <a:latin typeface="+mn-lt"/>
              </a:rPr>
              <a:t>Trinidad y Tobago</a:t>
            </a:r>
            <a:endParaRPr lang="en-US" sz="800" kern="0" dirty="0">
              <a:solidFill>
                <a:srgbClr val="379E1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858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1010890"/>
          </a:xfrm>
        </p:spPr>
        <p:txBody>
          <a:bodyPr/>
          <a:lstStyle/>
          <a:p>
            <a:pPr algn="ctr"/>
            <a:r>
              <a:rPr lang="es-UY" i="1" dirty="0" smtClean="0">
                <a:solidFill>
                  <a:schemeClr val="tx2">
                    <a:lumMod val="75000"/>
                  </a:schemeClr>
                </a:solidFill>
              </a:rPr>
              <a:t>www.caf.com</a:t>
            </a:r>
            <a:endParaRPr lang="es-UY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 descr="D:\Personal\CAF\Logo Nuev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797" y="2259336"/>
            <a:ext cx="5707531" cy="23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8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uadroTexto"/>
          <p:cNvSpPr txBox="1"/>
          <p:nvPr/>
        </p:nvSpPr>
        <p:spPr>
          <a:xfrm>
            <a:off x="300606" y="190864"/>
            <a:ext cx="72728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S" sz="2100" b="1" kern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EVOLUCIÓN DE RATING CREDITICIO</a:t>
            </a:r>
            <a:endParaRPr lang="es-ES" sz="2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63624" y="6091461"/>
            <a:ext cx="7924800" cy="24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s-ES" sz="1200" dirty="0" smtClean="0">
                <a:solidFill>
                  <a:schemeClr val="tx2">
                    <a:lumMod val="75000"/>
                  </a:schemeClr>
                </a:solidFill>
              </a:rPr>
              <a:t>Calificaciones de riesgo crediticio de deuda a largo plazo en moneda extranjera a Diciembre de 2012	</a:t>
            </a:r>
            <a:endParaRPr lang="es-ES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7" name="16 Grupo"/>
          <p:cNvGrpSpPr/>
          <p:nvPr/>
        </p:nvGrpSpPr>
        <p:grpSpPr>
          <a:xfrm>
            <a:off x="531973" y="1052736"/>
            <a:ext cx="7551651" cy="4800600"/>
            <a:chOff x="129466" y="1797256"/>
            <a:chExt cx="5799051" cy="3636890"/>
          </a:xfrm>
        </p:grpSpPr>
        <p:graphicFrame>
          <p:nvGraphicFramePr>
            <p:cNvPr id="19" name="1 Gráfico"/>
            <p:cNvGraphicFramePr/>
            <p:nvPr/>
          </p:nvGraphicFramePr>
          <p:xfrm>
            <a:off x="928689" y="1797256"/>
            <a:ext cx="4743448" cy="32194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20" name="Group 13"/>
            <p:cNvGrpSpPr>
              <a:grpSpLocks/>
            </p:cNvGrpSpPr>
            <p:nvPr/>
          </p:nvGrpSpPr>
          <p:grpSpPr bwMode="auto">
            <a:xfrm>
              <a:off x="212725" y="2349556"/>
              <a:ext cx="912812" cy="2027168"/>
              <a:chOff x="266" y="1598"/>
              <a:chExt cx="575" cy="1110"/>
            </a:xfrm>
          </p:grpSpPr>
          <p:sp>
            <p:nvSpPr>
              <p:cNvPr id="35" name="Text Box 14"/>
              <p:cNvSpPr txBox="1">
                <a:spLocks noChangeArrowheads="1"/>
              </p:cNvSpPr>
              <p:nvPr/>
            </p:nvSpPr>
            <p:spPr bwMode="auto">
              <a:xfrm>
                <a:off x="509" y="1920"/>
                <a:ext cx="32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200" b="1" dirty="0">
                    <a:solidFill>
                      <a:srgbClr val="002060"/>
                    </a:solidFill>
                    <a:latin typeface="+mn-lt"/>
                  </a:rPr>
                  <a:t>A2/A</a:t>
                </a:r>
              </a:p>
            </p:txBody>
          </p:sp>
          <p:sp>
            <p:nvSpPr>
              <p:cNvPr id="36" name="Text Box 15"/>
              <p:cNvSpPr txBox="1">
                <a:spLocks noChangeArrowheads="1"/>
              </p:cNvSpPr>
              <p:nvPr/>
            </p:nvSpPr>
            <p:spPr bwMode="auto">
              <a:xfrm>
                <a:off x="468" y="2074"/>
                <a:ext cx="349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200" b="1" dirty="0">
                    <a:solidFill>
                      <a:srgbClr val="002060"/>
                    </a:solidFill>
                    <a:latin typeface="+mn-lt"/>
                  </a:rPr>
                  <a:t>A3/A-</a:t>
                </a:r>
              </a:p>
            </p:txBody>
          </p:sp>
          <p:sp>
            <p:nvSpPr>
              <p:cNvPr id="37" name="Text Box 16"/>
              <p:cNvSpPr txBox="1">
                <a:spLocks noChangeArrowheads="1"/>
              </p:cNvSpPr>
              <p:nvPr/>
            </p:nvSpPr>
            <p:spPr bwMode="auto">
              <a:xfrm>
                <a:off x="266" y="2236"/>
                <a:ext cx="569" cy="1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s-ES_tradnl" sz="1200" b="1" dirty="0">
                    <a:solidFill>
                      <a:srgbClr val="002060"/>
                    </a:solidFill>
                    <a:latin typeface="+mn-lt"/>
                  </a:rPr>
                  <a:t>Baa1/BBB+</a:t>
                </a:r>
              </a:p>
            </p:txBody>
          </p:sp>
          <p:sp>
            <p:nvSpPr>
              <p:cNvPr id="38" name="Text Box 17"/>
              <p:cNvSpPr txBox="1">
                <a:spLocks noChangeArrowheads="1"/>
              </p:cNvSpPr>
              <p:nvPr/>
            </p:nvSpPr>
            <p:spPr bwMode="auto">
              <a:xfrm>
                <a:off x="307" y="2384"/>
                <a:ext cx="52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s-ES_tradnl" sz="1200" b="1" dirty="0">
                    <a:solidFill>
                      <a:srgbClr val="002060"/>
                    </a:solidFill>
                    <a:latin typeface="+mn-lt"/>
                  </a:rPr>
                  <a:t>Baa2/BBB</a:t>
                </a:r>
              </a:p>
            </p:txBody>
          </p:sp>
          <p:sp>
            <p:nvSpPr>
              <p:cNvPr id="39" name="Text Box 18"/>
              <p:cNvSpPr txBox="1">
                <a:spLocks noChangeArrowheads="1"/>
              </p:cNvSpPr>
              <p:nvPr/>
            </p:nvSpPr>
            <p:spPr bwMode="auto">
              <a:xfrm>
                <a:off x="268" y="2556"/>
                <a:ext cx="55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s-ES_tradnl" sz="1200" b="1" dirty="0">
                    <a:solidFill>
                      <a:srgbClr val="002060"/>
                    </a:solidFill>
                    <a:latin typeface="+mn-lt"/>
                  </a:rPr>
                  <a:t>Baa3/BBB-</a:t>
                </a:r>
              </a:p>
            </p:txBody>
          </p:sp>
          <p:sp>
            <p:nvSpPr>
              <p:cNvPr id="40" name="Text Box 19"/>
              <p:cNvSpPr txBox="1">
                <a:spLocks noChangeArrowheads="1"/>
              </p:cNvSpPr>
              <p:nvPr/>
            </p:nvSpPr>
            <p:spPr bwMode="auto">
              <a:xfrm>
                <a:off x="472" y="1759"/>
                <a:ext cx="369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200" b="1" dirty="0">
                    <a:solidFill>
                      <a:srgbClr val="002060"/>
                    </a:solidFill>
                    <a:latin typeface="+mn-lt"/>
                  </a:rPr>
                  <a:t>A1/A+</a:t>
                </a:r>
              </a:p>
            </p:txBody>
          </p:sp>
          <p:sp>
            <p:nvSpPr>
              <p:cNvPr id="41" name="Text Box 20"/>
              <p:cNvSpPr txBox="1">
                <a:spLocks noChangeArrowheads="1"/>
              </p:cNvSpPr>
              <p:nvPr/>
            </p:nvSpPr>
            <p:spPr bwMode="auto">
              <a:xfrm>
                <a:off x="374" y="1598"/>
                <a:ext cx="455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200" b="1" dirty="0">
                    <a:solidFill>
                      <a:srgbClr val="002060"/>
                    </a:solidFill>
                    <a:latin typeface="+mn-lt"/>
                  </a:rPr>
                  <a:t>Aa3/AA-</a:t>
                </a:r>
              </a:p>
            </p:txBody>
          </p:sp>
        </p:grpSp>
        <p:grpSp>
          <p:nvGrpSpPr>
            <p:cNvPr id="24" name="29 Grupo"/>
            <p:cNvGrpSpPr>
              <a:grpSpLocks/>
            </p:cNvGrpSpPr>
            <p:nvPr/>
          </p:nvGrpSpPr>
          <p:grpSpPr bwMode="auto">
            <a:xfrm>
              <a:off x="1106487" y="5050132"/>
              <a:ext cx="3856037" cy="381852"/>
              <a:chOff x="4157663" y="3914775"/>
              <a:chExt cx="3856037" cy="385763"/>
            </a:xfrm>
          </p:grpSpPr>
          <p:cxnSp>
            <p:nvCxnSpPr>
              <p:cNvPr id="28" name="27 Conector recto"/>
              <p:cNvCxnSpPr>
                <a:cxnSpLocks noChangeShapeType="1"/>
              </p:cNvCxnSpPr>
              <p:nvPr/>
            </p:nvCxnSpPr>
            <p:spPr bwMode="auto">
              <a:xfrm>
                <a:off x="4157663" y="4083050"/>
                <a:ext cx="257175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>
                <a:outerShdw blurRad="63500" dist="20000" dir="5400000" rotWithShape="0">
                  <a:srgbClr val="000000">
                    <a:alpha val="37999"/>
                  </a:srgbClr>
                </a:outerShdw>
              </a:effectLst>
              <a:extLst/>
            </p:spPr>
          </p:cxnSp>
          <p:cxnSp>
            <p:nvCxnSpPr>
              <p:cNvPr id="29" name="28 Conector recto"/>
              <p:cNvCxnSpPr>
                <a:cxnSpLocks noChangeShapeType="1"/>
              </p:cNvCxnSpPr>
              <p:nvPr/>
            </p:nvCxnSpPr>
            <p:spPr bwMode="auto">
              <a:xfrm>
                <a:off x="7756525" y="4114800"/>
                <a:ext cx="257175" cy="0"/>
              </a:xfrm>
              <a:prstGeom prst="line">
                <a:avLst/>
              </a:prstGeom>
              <a:noFill/>
              <a:ln w="25400">
                <a:solidFill>
                  <a:srgbClr val="009900"/>
                </a:solidFill>
                <a:round/>
                <a:headEnd/>
                <a:tailEnd/>
              </a:ln>
              <a:effectLst>
                <a:outerShdw blurRad="63500" dist="20000" dir="5400000" rotWithShape="0">
                  <a:srgbClr val="000000">
                    <a:alpha val="37999"/>
                  </a:srgbClr>
                </a:outerShdw>
              </a:effectLst>
              <a:extLst/>
            </p:spPr>
          </p:cxnSp>
          <p:cxnSp>
            <p:nvCxnSpPr>
              <p:cNvPr id="30" name="29 Conector recto"/>
              <p:cNvCxnSpPr>
                <a:cxnSpLocks noChangeShapeType="1"/>
              </p:cNvCxnSpPr>
              <p:nvPr/>
            </p:nvCxnSpPr>
            <p:spPr bwMode="auto">
              <a:xfrm>
                <a:off x="5262563" y="4095750"/>
                <a:ext cx="257175" cy="0"/>
              </a:xfrm>
              <a:prstGeom prst="line">
                <a:avLst/>
              </a:prstGeom>
              <a:noFill/>
              <a:ln w="25400">
                <a:solidFill>
                  <a:srgbClr val="000099"/>
                </a:solidFill>
                <a:round/>
                <a:headEnd/>
                <a:tailEnd/>
              </a:ln>
              <a:effectLst>
                <a:outerShdw blurRad="63500" dist="20000" dir="5400000" rotWithShape="0">
                  <a:srgbClr val="000000">
                    <a:alpha val="37999"/>
                  </a:srgbClr>
                </a:outerShdw>
              </a:effectLst>
              <a:extLst/>
            </p:spPr>
          </p:cxnSp>
          <p:cxnSp>
            <p:nvCxnSpPr>
              <p:cNvPr id="31" name="30 Conector recto"/>
              <p:cNvCxnSpPr>
                <a:cxnSpLocks noChangeShapeType="1"/>
              </p:cNvCxnSpPr>
              <p:nvPr/>
            </p:nvCxnSpPr>
            <p:spPr bwMode="auto">
              <a:xfrm>
                <a:off x="6650038" y="4106863"/>
                <a:ext cx="257175" cy="0"/>
              </a:xfrm>
              <a:prstGeom prst="line">
                <a:avLst/>
              </a:prstGeom>
              <a:noFill/>
              <a:ln w="25400">
                <a:solidFill>
                  <a:srgbClr val="00B0F0"/>
                </a:solidFill>
                <a:round/>
                <a:headEnd/>
                <a:tailEnd/>
              </a:ln>
              <a:effectLst>
                <a:outerShdw blurRad="63500" dist="20000" dir="5400000" rotWithShape="0">
                  <a:srgbClr val="000000">
                    <a:alpha val="37999"/>
                  </a:srgbClr>
                </a:outerShdw>
              </a:effectLst>
              <a:extLst/>
            </p:spPr>
          </p:cxnSp>
          <p:sp>
            <p:nvSpPr>
              <p:cNvPr id="32" name="39 CuadroTexto"/>
              <p:cNvSpPr txBox="1">
                <a:spLocks noChangeArrowheads="1"/>
              </p:cNvSpPr>
              <p:nvPr/>
            </p:nvSpPr>
            <p:spPr bwMode="auto">
              <a:xfrm>
                <a:off x="4392613" y="3914775"/>
                <a:ext cx="609600" cy="338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EC" sz="1600" dirty="0">
                    <a:solidFill>
                      <a:srgbClr val="002060"/>
                    </a:solidFill>
                    <a:latin typeface="Myriad Pro Light"/>
                  </a:rPr>
                  <a:t>S&amp;P</a:t>
                </a:r>
                <a:endParaRPr lang="es-ES" sz="1600" dirty="0">
                  <a:solidFill>
                    <a:srgbClr val="002060"/>
                  </a:solidFill>
                  <a:latin typeface="Myriad Pro Light"/>
                </a:endParaRPr>
              </a:p>
            </p:txBody>
          </p:sp>
          <p:sp>
            <p:nvSpPr>
              <p:cNvPr id="33" name="40 CuadroTexto"/>
              <p:cNvSpPr txBox="1">
                <a:spLocks noChangeArrowheads="1"/>
              </p:cNvSpPr>
              <p:nvPr/>
            </p:nvSpPr>
            <p:spPr bwMode="auto">
              <a:xfrm>
                <a:off x="5486400" y="3927475"/>
                <a:ext cx="914400" cy="338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EC" sz="1600" dirty="0" err="1">
                    <a:solidFill>
                      <a:srgbClr val="002060"/>
                    </a:solidFill>
                    <a:latin typeface="Myriad Pro Light"/>
                  </a:rPr>
                  <a:t>Moodys</a:t>
                </a:r>
                <a:endParaRPr lang="es-ES" sz="1600" dirty="0">
                  <a:solidFill>
                    <a:srgbClr val="002060"/>
                  </a:solidFill>
                  <a:latin typeface="Myriad Pro Light"/>
                </a:endParaRPr>
              </a:p>
            </p:txBody>
          </p:sp>
          <p:sp>
            <p:nvSpPr>
              <p:cNvPr id="34" name="41 CuadroTexto"/>
              <p:cNvSpPr txBox="1">
                <a:spLocks noChangeArrowheads="1"/>
              </p:cNvSpPr>
              <p:nvPr/>
            </p:nvSpPr>
            <p:spPr bwMode="auto">
              <a:xfrm>
                <a:off x="6875463" y="3930650"/>
                <a:ext cx="661987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s-EC" dirty="0">
                    <a:solidFill>
                      <a:srgbClr val="002060"/>
                    </a:solidFill>
                    <a:latin typeface="Myriad Pro Light"/>
                  </a:rPr>
                  <a:t>JCR</a:t>
                </a:r>
                <a:endParaRPr lang="es-ES" dirty="0">
                  <a:solidFill>
                    <a:srgbClr val="002060"/>
                  </a:solidFill>
                  <a:latin typeface="Myriad Pro Light"/>
                </a:endParaRPr>
              </a:p>
            </p:txBody>
          </p:sp>
        </p:grpSp>
        <p:sp>
          <p:nvSpPr>
            <p:cNvPr id="25" name="42 CuadroTexto"/>
            <p:cNvSpPr txBox="1">
              <a:spLocks noChangeArrowheads="1"/>
            </p:cNvSpPr>
            <p:nvPr/>
          </p:nvSpPr>
          <p:spPr bwMode="auto">
            <a:xfrm>
              <a:off x="4961729" y="5065846"/>
              <a:ext cx="966788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C" dirty="0" err="1">
                  <a:solidFill>
                    <a:srgbClr val="002060"/>
                  </a:solidFill>
                  <a:latin typeface="Myriad Pro Light"/>
                </a:rPr>
                <a:t>Fitch</a:t>
              </a:r>
              <a:endParaRPr lang="es-ES" dirty="0">
                <a:solidFill>
                  <a:srgbClr val="002060"/>
                </a:solidFill>
                <a:latin typeface="Myriad Pro Light"/>
              </a:endParaRPr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129466" y="2070710"/>
              <a:ext cx="9572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hangingPunct="0">
                <a:defRPr/>
              </a:pPr>
              <a:r>
                <a:rPr lang="es-EC" sz="1200" b="1" dirty="0" smtClean="0">
                  <a:solidFill>
                    <a:srgbClr val="002060"/>
                  </a:solidFill>
                  <a:latin typeface="+mn-lt"/>
                </a:rPr>
                <a:t>Aa2/AA</a:t>
              </a:r>
              <a:endParaRPr lang="es-ES" sz="1200" b="1" dirty="0">
                <a:solidFill>
                  <a:srgbClr val="002060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12892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25 Conector recto"/>
          <p:cNvCxnSpPr/>
          <p:nvPr/>
        </p:nvCxnSpPr>
        <p:spPr>
          <a:xfrm>
            <a:off x="1043608" y="1196752"/>
            <a:ext cx="0" cy="446449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/>
          <p:cNvSpPr/>
          <p:nvPr/>
        </p:nvSpPr>
        <p:spPr>
          <a:xfrm>
            <a:off x="1475656" y="1268760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Objetivos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1475656" y="2289572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Tipos de Fondos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1475656" y="3331592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Impacto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1475656" y="5373216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Recomendaciones</a:t>
            </a:r>
          </a:p>
        </p:txBody>
      </p:sp>
      <p:sp>
        <p:nvSpPr>
          <p:cNvPr id="18" name="17 Elipse"/>
          <p:cNvSpPr/>
          <p:nvPr/>
        </p:nvSpPr>
        <p:spPr>
          <a:xfrm>
            <a:off x="826764" y="1301701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826764" y="233691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Elipse"/>
          <p:cNvSpPr/>
          <p:nvPr/>
        </p:nvSpPr>
        <p:spPr>
          <a:xfrm>
            <a:off x="826764" y="337893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826764" y="443784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1466334" y="4341129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Acción de CAF en el acceso al financiamiento</a:t>
            </a:r>
            <a:endParaRPr lang="es-ES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797195" y="549256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0" y="192832"/>
            <a:ext cx="9144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2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AGENDA</a:t>
            </a:r>
            <a:endParaRPr lang="es-ES" sz="2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31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CuadroTexto"/>
          <p:cNvSpPr txBox="1"/>
          <p:nvPr/>
        </p:nvSpPr>
        <p:spPr>
          <a:xfrm>
            <a:off x="0" y="192832"/>
            <a:ext cx="9144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2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OBJETIVOS ESTRATÉGICOS</a:t>
            </a:r>
            <a:endParaRPr lang="es-ES" sz="2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323528" y="3429063"/>
            <a:ext cx="8496622" cy="3324893"/>
            <a:chOff x="323528" y="3429063"/>
            <a:chExt cx="8496622" cy="3324893"/>
          </a:xfrm>
        </p:grpSpPr>
        <p:sp>
          <p:nvSpPr>
            <p:cNvPr id="47" name="46 Elipse"/>
            <p:cNvSpPr/>
            <p:nvPr/>
          </p:nvSpPr>
          <p:spPr>
            <a:xfrm>
              <a:off x="323528" y="4581240"/>
              <a:ext cx="2340000" cy="10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Desarrollo económico y consolidación de los sectores empresariales </a:t>
              </a:r>
              <a:endParaRPr lang="es-ES" sz="115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48 Elipse"/>
            <p:cNvSpPr/>
            <p:nvPr/>
          </p:nvSpPr>
          <p:spPr>
            <a:xfrm>
              <a:off x="6480150" y="3429063"/>
              <a:ext cx="2340000" cy="10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marL="177800" algn="ctr"/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Apoyo a la innovación y desarrollo de nuevas tecnologías</a:t>
              </a:r>
              <a:endParaRPr lang="es-ES" sz="11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49 Elipse"/>
            <p:cNvSpPr/>
            <p:nvPr/>
          </p:nvSpPr>
          <p:spPr>
            <a:xfrm>
              <a:off x="344736" y="5745956"/>
              <a:ext cx="2340000" cy="10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marL="177800" algn="ctr"/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Generación de ahorro o divisas / apoyo a </a:t>
              </a:r>
              <a:r>
                <a:rPr lang="es-ES" sz="11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MIPyMEs</a:t>
              </a:r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exportadoras</a:t>
              </a:r>
              <a:endParaRPr lang="es-ES" sz="11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50 Elipse"/>
            <p:cNvSpPr/>
            <p:nvPr/>
          </p:nvSpPr>
          <p:spPr>
            <a:xfrm>
              <a:off x="3419872" y="3437508"/>
              <a:ext cx="2340000" cy="10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marL="177800" algn="ctr"/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Incremento en competitividad de industrias locales a nivel internacional</a:t>
              </a:r>
              <a:endParaRPr lang="es-ES" sz="11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51 Elipse"/>
            <p:cNvSpPr/>
            <p:nvPr/>
          </p:nvSpPr>
          <p:spPr>
            <a:xfrm>
              <a:off x="6480150" y="5734050"/>
              <a:ext cx="2340000" cy="10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marL="177800" algn="ctr"/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Mantenimiento y mejora del medio ambiente</a:t>
              </a:r>
              <a:endParaRPr lang="es-ES" sz="11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53 Elipse"/>
            <p:cNvSpPr/>
            <p:nvPr/>
          </p:nvSpPr>
          <p:spPr>
            <a:xfrm>
              <a:off x="3419872" y="5745956"/>
              <a:ext cx="2340000" cy="10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marL="177800" algn="ctr"/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Buenas prácticas medioambientales, sociales y de buen gobierno corporativo</a:t>
              </a:r>
            </a:p>
          </p:txBody>
        </p:sp>
        <p:sp>
          <p:nvSpPr>
            <p:cNvPr id="20" name="19 Elipse"/>
            <p:cNvSpPr/>
            <p:nvPr/>
          </p:nvSpPr>
          <p:spPr>
            <a:xfrm>
              <a:off x="3443436" y="4576936"/>
              <a:ext cx="2340000" cy="10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marL="177800" algn="ctr"/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Generación de nuevas fuentes de empleo calificado</a:t>
              </a:r>
              <a:endParaRPr lang="es-ES" sz="11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20 Elipse"/>
            <p:cNvSpPr/>
            <p:nvPr/>
          </p:nvSpPr>
          <p:spPr>
            <a:xfrm>
              <a:off x="336550" y="3429063"/>
              <a:ext cx="2340000" cy="10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ctr"/>
            <a:lstStyle/>
            <a:p>
              <a:pPr marL="177800" algn="ctr"/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Catalizar la inversión de otros inversionistas locales e internacionales</a:t>
              </a:r>
            </a:p>
          </p:txBody>
        </p:sp>
        <p:sp>
          <p:nvSpPr>
            <p:cNvPr id="22" name="21 Elipse"/>
            <p:cNvSpPr/>
            <p:nvPr/>
          </p:nvSpPr>
          <p:spPr>
            <a:xfrm>
              <a:off x="6480150" y="4581525"/>
              <a:ext cx="2340000" cy="10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marL="177800" algn="ctr"/>
              <a:r>
                <a:rPr lang="es-ES" sz="11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Desarrollo de la industria de capital de riesgo</a:t>
              </a:r>
            </a:p>
          </p:txBody>
        </p:sp>
      </p:grpSp>
      <p:grpSp>
        <p:nvGrpSpPr>
          <p:cNvPr id="2" name="1 Grupo"/>
          <p:cNvGrpSpPr/>
          <p:nvPr/>
        </p:nvGrpSpPr>
        <p:grpSpPr>
          <a:xfrm>
            <a:off x="82104" y="764704"/>
            <a:ext cx="8964000" cy="2592539"/>
            <a:chOff x="82104" y="764704"/>
            <a:chExt cx="8964000" cy="2592539"/>
          </a:xfrm>
        </p:grpSpPr>
        <p:sp>
          <p:nvSpPr>
            <p:cNvPr id="40" name="39 Rectángulo"/>
            <p:cNvSpPr/>
            <p:nvPr/>
          </p:nvSpPr>
          <p:spPr>
            <a:xfrm>
              <a:off x="1115368" y="1592872"/>
              <a:ext cx="2448520" cy="684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VE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Transformación y diversificación productiva de la región</a:t>
              </a:r>
              <a:endParaRPr lang="es-E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5482456" y="1592872"/>
              <a:ext cx="2448520" cy="684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VE" sz="12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Desarrollo humano y social, equitativo y solidario</a:t>
              </a:r>
              <a:endParaRPr lang="es-E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42 Rectángulo"/>
            <p:cNvSpPr/>
            <p:nvPr/>
          </p:nvSpPr>
          <p:spPr>
            <a:xfrm>
              <a:off x="251520" y="2420888"/>
              <a:ext cx="1980000" cy="6120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VE" sz="11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Aumento de la inversión pública, privada y extranjera de calidad</a:t>
              </a:r>
              <a:endParaRPr lang="es-E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2411760" y="2420888"/>
              <a:ext cx="1980000" cy="6120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VE" sz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Desarrollo del capital  productivo y laboral</a:t>
              </a:r>
              <a:endParaRPr lang="es-E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4580508" y="2420888"/>
              <a:ext cx="1980000" cy="6120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VE" sz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Desarrollo de la </a:t>
              </a:r>
              <a:r>
                <a:rPr lang="es-VE" sz="12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MIPyME</a:t>
              </a:r>
              <a:endParaRPr lang="es-E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3267348" y="764704"/>
              <a:ext cx="2592114" cy="504000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VE" sz="1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Agenda Integral de Desarrollo</a:t>
              </a:r>
              <a:endParaRPr lang="es-E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3" name="32 Conector recto de flecha"/>
            <p:cNvCxnSpPr/>
            <p:nvPr/>
          </p:nvCxnSpPr>
          <p:spPr>
            <a:xfrm rot="5400000">
              <a:off x="2158950" y="1520775"/>
              <a:ext cx="215999" cy="1588"/>
            </a:xfrm>
            <a:prstGeom prst="straightConnector1">
              <a:avLst/>
            </a:prstGeom>
            <a:ln w="158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Conector recto"/>
            <p:cNvCxnSpPr/>
            <p:nvPr/>
          </p:nvCxnSpPr>
          <p:spPr>
            <a:xfrm rot="10800000">
              <a:off x="2267992" y="1412776"/>
              <a:ext cx="2232000" cy="0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36 Conector recto"/>
            <p:cNvCxnSpPr/>
            <p:nvPr/>
          </p:nvCxnSpPr>
          <p:spPr>
            <a:xfrm>
              <a:off x="4499992" y="1412776"/>
              <a:ext cx="2232000" cy="0"/>
            </a:xfrm>
            <a:prstGeom prst="lin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37 Cerrar llave"/>
            <p:cNvSpPr/>
            <p:nvPr/>
          </p:nvSpPr>
          <p:spPr>
            <a:xfrm rot="16200000" flipH="1">
              <a:off x="4420104" y="-1268757"/>
              <a:ext cx="288000" cy="8964000"/>
            </a:xfrm>
            <a:prstGeom prst="rightBrace">
              <a:avLst/>
            </a:prstGeom>
            <a:ln w="158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57" name="56 Conector recto de flecha"/>
            <p:cNvCxnSpPr/>
            <p:nvPr/>
          </p:nvCxnSpPr>
          <p:spPr>
            <a:xfrm rot="5400000">
              <a:off x="6625035" y="1520775"/>
              <a:ext cx="215999" cy="1588"/>
            </a:xfrm>
            <a:prstGeom prst="straightConnector1">
              <a:avLst/>
            </a:prstGeom>
            <a:ln w="158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25 Rectángulo"/>
            <p:cNvSpPr/>
            <p:nvPr/>
          </p:nvSpPr>
          <p:spPr>
            <a:xfrm>
              <a:off x="129696" y="1476276"/>
              <a:ext cx="8856000" cy="1656184"/>
            </a:xfrm>
            <a:prstGeom prst="rect">
              <a:avLst/>
            </a:prstGeom>
            <a:noFill/>
            <a:ln w="15875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6816948" y="2420888"/>
              <a:ext cx="1980000" cy="6120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VE" sz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Financiamiento a sectores con limitaciones de acceso al capital </a:t>
              </a:r>
              <a:endParaRPr lang="es-E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0" name="29 Conector recto de flecha"/>
            <p:cNvCxnSpPr/>
            <p:nvPr/>
          </p:nvCxnSpPr>
          <p:spPr>
            <a:xfrm rot="5400000">
              <a:off x="4470094" y="1357966"/>
              <a:ext cx="180000" cy="1588"/>
            </a:xfrm>
            <a:prstGeom prst="straightConnector1">
              <a:avLst/>
            </a:prstGeom>
            <a:ln w="158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25 Conector recto"/>
          <p:cNvCxnSpPr/>
          <p:nvPr/>
        </p:nvCxnSpPr>
        <p:spPr>
          <a:xfrm>
            <a:off x="1043608" y="1196752"/>
            <a:ext cx="0" cy="446449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/>
          <p:cNvSpPr/>
          <p:nvPr/>
        </p:nvSpPr>
        <p:spPr>
          <a:xfrm>
            <a:off x="1475656" y="1268760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Objetivos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1475656" y="2289572"/>
            <a:ext cx="6624736" cy="57606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Tipos de Fondos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1475656" y="3331592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Impacto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1475656" y="5373216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Recomendaciones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826764" y="1301701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826764" y="233691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Elipse"/>
          <p:cNvSpPr/>
          <p:nvPr/>
        </p:nvSpPr>
        <p:spPr>
          <a:xfrm>
            <a:off x="826764" y="337893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826764" y="443784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1466334" y="4341129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Acción de CAF en el acceso al financiamiento</a:t>
            </a:r>
            <a:endParaRPr lang="es-ES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797195" y="549256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522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0" y="192832"/>
            <a:ext cx="9144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2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TIPOS DE FONDOS</a:t>
            </a:r>
            <a:endParaRPr lang="es-ES" sz="2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563888" y="908720"/>
            <a:ext cx="223424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000" b="1" dirty="0" smtClean="0"/>
              <a:t>Fondos de </a:t>
            </a:r>
            <a:r>
              <a:rPr lang="es-UY" sz="2000" b="1" dirty="0" err="1" smtClean="0"/>
              <a:t>Microfinanzas</a:t>
            </a:r>
            <a:endParaRPr lang="es-UY" sz="2000" b="1" dirty="0"/>
          </a:p>
        </p:txBody>
      </p:sp>
      <p:sp>
        <p:nvSpPr>
          <p:cNvPr id="11" name="10 Rectángulo"/>
          <p:cNvSpPr/>
          <p:nvPr/>
        </p:nvSpPr>
        <p:spPr>
          <a:xfrm>
            <a:off x="323528" y="3140968"/>
            <a:ext cx="2185669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000" b="1" dirty="0" smtClean="0"/>
              <a:t>Fondos de Capital Semilla (</a:t>
            </a:r>
            <a:r>
              <a:rPr lang="es-UY" sz="2000" b="1" dirty="0" err="1" smtClean="0"/>
              <a:t>Early</a:t>
            </a:r>
            <a:r>
              <a:rPr lang="es-UY" sz="2000" b="1" dirty="0" smtClean="0"/>
              <a:t> </a:t>
            </a:r>
            <a:r>
              <a:rPr lang="es-UY" sz="2000" b="1" dirty="0" err="1" smtClean="0"/>
              <a:t>Stage</a:t>
            </a:r>
            <a:r>
              <a:rPr lang="es-UY" sz="2000" b="1" dirty="0" smtClean="0"/>
              <a:t> </a:t>
            </a:r>
            <a:r>
              <a:rPr lang="es-UY" sz="2000" b="1" dirty="0" err="1" smtClean="0"/>
              <a:t>Funds</a:t>
            </a:r>
            <a:r>
              <a:rPr lang="es-UY" sz="2000" b="1" dirty="0" smtClean="0"/>
              <a:t>)</a:t>
            </a:r>
            <a:endParaRPr lang="es-UY" sz="2000" b="1" dirty="0"/>
          </a:p>
        </p:txBody>
      </p:sp>
      <p:sp>
        <p:nvSpPr>
          <p:cNvPr id="12" name="11 Rectángulo"/>
          <p:cNvSpPr/>
          <p:nvPr/>
        </p:nvSpPr>
        <p:spPr>
          <a:xfrm>
            <a:off x="6586232" y="3140968"/>
            <a:ext cx="223424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000" b="1" dirty="0" smtClean="0"/>
              <a:t>Fondos de Venture Capital</a:t>
            </a:r>
            <a:endParaRPr lang="es-UY" sz="2000" b="1" dirty="0"/>
          </a:p>
        </p:txBody>
      </p:sp>
      <p:sp>
        <p:nvSpPr>
          <p:cNvPr id="13" name="12 Rectángulo"/>
          <p:cNvSpPr/>
          <p:nvPr/>
        </p:nvSpPr>
        <p:spPr>
          <a:xfrm>
            <a:off x="3588311" y="5445224"/>
            <a:ext cx="223424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2000" b="1" dirty="0" smtClean="0"/>
              <a:t>Fondos de </a:t>
            </a:r>
            <a:r>
              <a:rPr lang="es-UY" sz="2000" b="1" dirty="0" err="1" smtClean="0"/>
              <a:t>Private</a:t>
            </a:r>
            <a:r>
              <a:rPr lang="es-UY" sz="2000" b="1" dirty="0" smtClean="0"/>
              <a:t> </a:t>
            </a:r>
            <a:r>
              <a:rPr lang="es-UY" sz="2000" b="1" dirty="0" err="1" smtClean="0"/>
              <a:t>Equity</a:t>
            </a:r>
            <a:endParaRPr lang="es-UY" sz="2000" b="1" dirty="0"/>
          </a:p>
        </p:txBody>
      </p:sp>
      <p:sp>
        <p:nvSpPr>
          <p:cNvPr id="15" name="14 Elipse"/>
          <p:cNvSpPr/>
          <p:nvPr/>
        </p:nvSpPr>
        <p:spPr>
          <a:xfrm>
            <a:off x="3563888" y="2852936"/>
            <a:ext cx="2232248" cy="146531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b="1" dirty="0" smtClean="0"/>
              <a:t>INVERSIONES PARA LA MIPYME</a:t>
            </a:r>
            <a:endParaRPr lang="es-UY" b="1" dirty="0"/>
          </a:p>
        </p:txBody>
      </p:sp>
      <p:cxnSp>
        <p:nvCxnSpPr>
          <p:cNvPr id="20" name="19 Conector recto"/>
          <p:cNvCxnSpPr>
            <a:stCxn id="11" idx="0"/>
            <a:endCxn id="7" idx="1"/>
          </p:cNvCxnSpPr>
          <p:nvPr/>
        </p:nvCxnSpPr>
        <p:spPr>
          <a:xfrm flipV="1">
            <a:off x="1416363" y="1376772"/>
            <a:ext cx="2147525" cy="17641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>
            <a:stCxn id="13" idx="3"/>
            <a:endCxn id="12" idx="2"/>
          </p:cNvCxnSpPr>
          <p:nvPr/>
        </p:nvCxnSpPr>
        <p:spPr>
          <a:xfrm flipV="1">
            <a:off x="5822551" y="4077072"/>
            <a:ext cx="1880801" cy="18362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>
            <a:stCxn id="7" idx="3"/>
            <a:endCxn id="12" idx="0"/>
          </p:cNvCxnSpPr>
          <p:nvPr/>
        </p:nvCxnSpPr>
        <p:spPr>
          <a:xfrm>
            <a:off x="5798128" y="1376772"/>
            <a:ext cx="1905224" cy="17641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stCxn id="11" idx="2"/>
            <a:endCxn id="13" idx="1"/>
          </p:cNvCxnSpPr>
          <p:nvPr/>
        </p:nvCxnSpPr>
        <p:spPr>
          <a:xfrm>
            <a:off x="1416363" y="4077072"/>
            <a:ext cx="2171948" cy="18362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15" idx="6"/>
            <a:endCxn id="12" idx="1"/>
          </p:cNvCxnSpPr>
          <p:nvPr/>
        </p:nvCxnSpPr>
        <p:spPr>
          <a:xfrm>
            <a:off x="5796136" y="3585592"/>
            <a:ext cx="790096" cy="234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11" idx="3"/>
            <a:endCxn id="15" idx="2"/>
          </p:cNvCxnSpPr>
          <p:nvPr/>
        </p:nvCxnSpPr>
        <p:spPr>
          <a:xfrm flipV="1">
            <a:off x="2509197" y="3585592"/>
            <a:ext cx="1054691" cy="234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>
            <a:stCxn id="15" idx="0"/>
            <a:endCxn id="7" idx="2"/>
          </p:cNvCxnSpPr>
          <p:nvPr/>
        </p:nvCxnSpPr>
        <p:spPr>
          <a:xfrm flipV="1">
            <a:off x="4680012" y="1844824"/>
            <a:ext cx="996" cy="10081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13" idx="0"/>
            <a:endCxn id="15" idx="4"/>
          </p:cNvCxnSpPr>
          <p:nvPr/>
        </p:nvCxnSpPr>
        <p:spPr>
          <a:xfrm flipH="1" flipV="1">
            <a:off x="4680012" y="4318248"/>
            <a:ext cx="25419" cy="1126976"/>
          </a:xfrm>
          <a:prstGeom prst="line">
            <a:avLst/>
          </a:prstGeom>
          <a:ln w="381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179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5" y="1052736"/>
            <a:ext cx="6912768" cy="5131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" name="32 CuadroTexto"/>
          <p:cNvSpPr txBox="1"/>
          <p:nvPr/>
        </p:nvSpPr>
        <p:spPr>
          <a:xfrm>
            <a:off x="251520" y="192832"/>
            <a:ext cx="72728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2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FASES DE EVOLUCIÓN</a:t>
            </a:r>
            <a:endParaRPr lang="es-ES" sz="2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25 Conector recto"/>
          <p:cNvCxnSpPr/>
          <p:nvPr/>
        </p:nvCxnSpPr>
        <p:spPr>
          <a:xfrm>
            <a:off x="1043608" y="1196752"/>
            <a:ext cx="0" cy="446449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/>
          <p:cNvSpPr/>
          <p:nvPr/>
        </p:nvSpPr>
        <p:spPr>
          <a:xfrm>
            <a:off x="1475656" y="1268760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Objetivos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1475656" y="2289572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Tipos de Fondos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1475656" y="3331592"/>
            <a:ext cx="6624736" cy="57606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Impacto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1475656" y="5373216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Recomendaciones</a:t>
            </a:r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826764" y="1301701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1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826764" y="233691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2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Elipse"/>
          <p:cNvSpPr/>
          <p:nvPr/>
        </p:nvSpPr>
        <p:spPr>
          <a:xfrm>
            <a:off x="826764" y="3378935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3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826764" y="443784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4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1466334" y="4341129"/>
            <a:ext cx="6624736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VE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Acción de CAF en el acceso al financiamiento</a:t>
            </a:r>
            <a:endParaRPr lang="es-ES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797195" y="5492567"/>
            <a:ext cx="458268" cy="4567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b="1" dirty="0" smtClean="0">
                <a:latin typeface="Arial" pitchFamily="34" charset="0"/>
                <a:cs typeface="Arial" pitchFamily="34" charset="0"/>
              </a:rPr>
              <a:t>5</a:t>
            </a:r>
            <a:endParaRPr lang="es-ES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1593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Subcategor_x00ed_a xmlns="31a51c8f-7e50-4c3d-be39-c5737f807739">Inversiones de CAF en Fondos de VC (Fondos de Capital de Riesgo)</Subcategor_x00ed_a>
    <Asociaciones xmlns="31a51c8f-7e50-4c3d-be39-c5737f807739">Operaciones CAF en la industria de PE/VC</Asociacione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91742D11DF4454B9919AC218838CCB4" ma:contentTypeVersion="4" ma:contentTypeDescription="Crear nuevo documento." ma:contentTypeScope="" ma:versionID="01d9e0dab9b64dece687db01a89903f6">
  <xsd:schema xmlns:xsd="http://www.w3.org/2001/XMLSchema" xmlns:p="http://schemas.microsoft.com/office/2006/metadata/properties" xmlns:ns2="31a51c8f-7e50-4c3d-be39-c5737f807739" targetNamespace="http://schemas.microsoft.com/office/2006/metadata/properties" ma:root="true" ma:fieldsID="f7ff23fb747ecec8e109e36b8979e6e0" ns2:_="">
    <xsd:import namespace="31a51c8f-7e50-4c3d-be39-c5737f807739"/>
    <xsd:element name="properties">
      <xsd:complexType>
        <xsd:sequence>
          <xsd:element name="documentManagement">
            <xsd:complexType>
              <xsd:all>
                <xsd:element ref="ns2:Asociaciones"/>
                <xsd:element ref="ns2:Subcategor_x00ed_a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1a51c8f-7e50-4c3d-be39-c5737f807739" elementFormDefault="qualified">
    <xsd:import namespace="http://schemas.microsoft.com/office/2006/documentManagement/types"/>
    <xsd:element name="Asociaciones" ma:index="8" ma:displayName="Categoría" ma:internalName="Asociaciones">
      <xsd:simpleType>
        <xsd:restriction base="dms:Text">
          <xsd:maxLength value="255"/>
        </xsd:restriction>
      </xsd:simpleType>
    </xsd:element>
    <xsd:element name="Subcategor_x00ed_a" ma:index="9" ma:displayName="Subcategoría" ma:internalName="Subcategor_x00ed_a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 ma:readOnly="true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4057BC3-170E-446E-80EE-2003307516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B93BA3-FC24-45C9-AAC1-12CF752EAACA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31a51c8f-7e50-4c3d-be39-c5737f807739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B742BB2-2946-4A60-8200-7BE76AEFD9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a51c8f-7e50-4c3d-be39-c5737f807739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36859</TotalTime>
  <Words>1084</Words>
  <Application>Microsoft Office PowerPoint</Application>
  <PresentationFormat>Presentación en pantalla (4:3)</PresentationFormat>
  <Paragraphs>290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LOS FONDOS DE CAPITAL CON IMPACTO EN EL DESARROLLO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Corporación Andina de Fomento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fhernandez</dc:creator>
  <cp:lastModifiedBy>jorge</cp:lastModifiedBy>
  <cp:revision>712</cp:revision>
  <dcterms:created xsi:type="dcterms:W3CDTF">2008-04-01T13:46:15Z</dcterms:created>
  <dcterms:modified xsi:type="dcterms:W3CDTF">2013-12-04T22:21:24Z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0x010100391742D11DF4454B9919AC218838CCB4</vt:lpwstr>
  </property>
  <property fmtid="{D5CDD505-2E9C-101B-9397-08002B2CF9AE}" pid="3" name="Categoría">
    <vt:lpwstr>Presentaciones</vt:lpwstr>
  </property>
</Properties>
</file>